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58" r:id="rId3"/>
    <p:sldId id="259" r:id="rId4"/>
    <p:sldId id="260" r:id="rId5"/>
    <p:sldId id="262" r:id="rId6"/>
    <p:sldId id="261" r:id="rId7"/>
    <p:sldId id="264" r:id="rId8"/>
    <p:sldId id="266" r:id="rId9"/>
    <p:sldId id="268" r:id="rId10"/>
    <p:sldId id="263" r:id="rId11"/>
    <p:sldId id="269" r:id="rId12"/>
    <p:sldId id="281" r:id="rId13"/>
    <p:sldId id="275" r:id="rId14"/>
    <p:sldId id="270" r:id="rId15"/>
    <p:sldId id="271" r:id="rId16"/>
    <p:sldId id="272" r:id="rId17"/>
    <p:sldId id="276" r:id="rId18"/>
    <p:sldId id="278" r:id="rId19"/>
    <p:sldId id="277" r:id="rId20"/>
    <p:sldId id="279" r:id="rId21"/>
    <p:sldId id="274" r:id="rId22"/>
    <p:sldId id="273" r:id="rId23"/>
    <p:sldId id="28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7938E7A-7659-4072-BBB5-2433340E6CE5}" type="datetimeFigureOut">
              <a:rPr lang="en-GB" smtClean="0"/>
              <a:t>15/02/2019</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08F9D9-DBE1-4D29-8DCA-ACD841003AE0}" type="slidenum">
              <a:rPr lang="en-GB" smtClean="0"/>
              <a:t>‹#›</a:t>
            </a:fld>
            <a:endParaRPr lang="en-GB"/>
          </a:p>
        </p:txBody>
      </p:sp>
    </p:spTree>
    <p:extLst>
      <p:ext uri="{BB962C8B-B14F-4D97-AF65-F5344CB8AC3E}">
        <p14:creationId xmlns:p14="http://schemas.microsoft.com/office/powerpoint/2010/main" val="214546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4BFE0C-A738-4FA1-BB06-200A855CC4E4}" type="datetimeFigureOut">
              <a:rPr lang="en-GB" smtClean="0"/>
              <a:t>15/02/2019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223A02-E673-4021-AF73-A36FFD4379C1}" type="slidenum">
              <a:rPr lang="en-GB" smtClean="0"/>
              <a:t>‹#›</a:t>
            </a:fld>
            <a:endParaRPr lang="en-GB"/>
          </a:p>
        </p:txBody>
      </p:sp>
    </p:spTree>
    <p:extLst>
      <p:ext uri="{BB962C8B-B14F-4D97-AF65-F5344CB8AC3E}">
        <p14:creationId xmlns:p14="http://schemas.microsoft.com/office/powerpoint/2010/main" val="38394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6133C-6CA2-4C4D-8EA0-314D244D7602}"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a:t>Activity: Give out place value charts and counters Demo activities involving partitioning and combining.</a:t>
            </a:r>
            <a:endParaRPr lang="en-US"/>
          </a:p>
        </p:txBody>
      </p:sp>
    </p:spTree>
    <p:extLst>
      <p:ext uri="{BB962C8B-B14F-4D97-AF65-F5344CB8AC3E}">
        <p14:creationId xmlns:p14="http://schemas.microsoft.com/office/powerpoint/2010/main" val="142983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a:xfrm>
            <a:off x="407988" y="696913"/>
            <a:ext cx="6197600" cy="3486150"/>
          </a:xfrm>
          <a:ln/>
        </p:spPr>
      </p:sp>
      <p:sp>
        <p:nvSpPr>
          <p:cNvPr id="142339" name="Rectangle 3"/>
          <p:cNvSpPr>
            <a:spLocks noGrp="1"/>
          </p:cNvSpPr>
          <p:nvPr>
            <p:ph type="body" idx="1"/>
          </p:nvPr>
        </p:nvSpPr>
        <p:spPr>
          <a:xfrm>
            <a:off x="936345" y="4416739"/>
            <a:ext cx="5137714" cy="4183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Times" charset="0"/>
              <a:ea typeface="MS PGothic" pitchFamily="34" charset="-128"/>
              <a:cs typeface="Arial" pitchFamily="34" charset="0"/>
            </a:endParaRPr>
          </a:p>
        </p:txBody>
      </p:sp>
    </p:spTree>
    <p:extLst>
      <p:ext uri="{BB962C8B-B14F-4D97-AF65-F5344CB8AC3E}">
        <p14:creationId xmlns:p14="http://schemas.microsoft.com/office/powerpoint/2010/main" val="96525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a:xfrm>
            <a:off x="407988" y="696913"/>
            <a:ext cx="6197600" cy="3486150"/>
          </a:xfrm>
          <a:ln/>
        </p:spPr>
      </p:sp>
      <p:sp>
        <p:nvSpPr>
          <p:cNvPr id="142339" name="Rectangle 3"/>
          <p:cNvSpPr>
            <a:spLocks noGrp="1"/>
          </p:cNvSpPr>
          <p:nvPr>
            <p:ph type="body" idx="1"/>
          </p:nvPr>
        </p:nvSpPr>
        <p:spPr>
          <a:xfrm>
            <a:off x="936345" y="4416739"/>
            <a:ext cx="5137714" cy="4183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Times" charset="0"/>
              <a:ea typeface="MS PGothic" pitchFamily="34" charset="-128"/>
              <a:cs typeface="Arial" pitchFamily="34" charset="0"/>
            </a:endParaRPr>
          </a:p>
        </p:txBody>
      </p:sp>
    </p:spTree>
    <p:extLst>
      <p:ext uri="{BB962C8B-B14F-4D97-AF65-F5344CB8AC3E}">
        <p14:creationId xmlns:p14="http://schemas.microsoft.com/office/powerpoint/2010/main" val="413301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11125" y="757238"/>
            <a:ext cx="6729413" cy="3784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xfrm>
            <a:off x="928108" y="4795492"/>
            <a:ext cx="5092522" cy="4539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Times" pitchFamily="18" charset="0"/>
              <a:ea typeface="MS PGothic" pitchFamily="34" charset="-128"/>
              <a:cs typeface="Arial" pitchFamily="34" charset="0"/>
            </a:endParaRPr>
          </a:p>
        </p:txBody>
      </p:sp>
    </p:spTree>
    <p:extLst>
      <p:ext uri="{BB962C8B-B14F-4D97-AF65-F5344CB8AC3E}">
        <p14:creationId xmlns:p14="http://schemas.microsoft.com/office/powerpoint/2010/main" val="339281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03459F-7986-441C-A095-95B43C2E7DA3}" type="slidenum">
              <a:rPr lang="en-GB" smtClean="0"/>
              <a:pPr eaLnBrk="1" hangingPunct="1"/>
              <a:t>20</a:t>
            </a:fld>
            <a:endParaRPr lang="en-GB" smtClean="0"/>
          </a:p>
        </p:txBody>
      </p:sp>
    </p:spTree>
    <p:extLst>
      <p:ext uri="{BB962C8B-B14F-4D97-AF65-F5344CB8AC3E}">
        <p14:creationId xmlns:p14="http://schemas.microsoft.com/office/powerpoint/2010/main" val="283394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marygames.co.uk/pg2/splat/splatsq10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973" y="446902"/>
            <a:ext cx="8915399" cy="2262781"/>
          </a:xfrm>
        </p:spPr>
        <p:txBody>
          <a:bodyPr>
            <a:normAutofit fontScale="90000"/>
          </a:bodyPr>
          <a:lstStyle/>
          <a:p>
            <a:r>
              <a:rPr lang="en-GB" dirty="0" smtClean="0"/>
              <a:t>Practical Maths Workshop</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a:xfrm>
            <a:off x="2061992" y="3599368"/>
            <a:ext cx="8915399" cy="2826146"/>
          </a:xfrm>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67634" y="185111"/>
            <a:ext cx="700798" cy="803430"/>
          </a:xfrm>
          <a:prstGeom prst="rect">
            <a:avLst/>
          </a:prstGeom>
          <a:noFill/>
        </p:spPr>
      </p:pic>
      <p:pic>
        <p:nvPicPr>
          <p:cNvPr id="5" name="Picture 2" descr="http://poster.keepcalmandposters.com/9093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112" y="1740116"/>
            <a:ext cx="3696521" cy="492869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61991" y="3356070"/>
            <a:ext cx="4305857" cy="3229394"/>
          </a:xfrm>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61990" y="2952981"/>
            <a:ext cx="5039026" cy="3779270"/>
          </a:xfrm>
        </p:spPr>
      </p:pic>
    </p:spTree>
    <p:extLst>
      <p:ext uri="{BB962C8B-B14F-4D97-AF65-F5344CB8AC3E}">
        <p14:creationId xmlns:p14="http://schemas.microsoft.com/office/powerpoint/2010/main" val="332573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Vital foundation to build on….</a:t>
            </a:r>
            <a:endParaRPr lang="en-GB" dirty="0"/>
          </a:p>
        </p:txBody>
      </p:sp>
      <p:sp>
        <p:nvSpPr>
          <p:cNvPr id="3" name="Content Placeholder 2"/>
          <p:cNvSpPr>
            <a:spLocks noGrp="1"/>
          </p:cNvSpPr>
          <p:nvPr>
            <p:ph idx="1"/>
          </p:nvPr>
        </p:nvSpPr>
        <p:spPr>
          <a:xfrm>
            <a:off x="2383938" y="1685730"/>
            <a:ext cx="8915400" cy="3777622"/>
          </a:xfrm>
        </p:spPr>
        <p:txBody>
          <a:bodyPr/>
          <a:lstStyle/>
          <a:p>
            <a:pPr marL="0" indent="0">
              <a:buNone/>
            </a:pPr>
            <a:r>
              <a:rPr lang="en-GB" sz="2400" dirty="0">
                <a:solidFill>
                  <a:srgbClr val="084BB8"/>
                </a:solidFill>
                <a:latin typeface="Berlin Sans FB" panose="020E0602020502020306" pitchFamily="34" charset="0"/>
              </a:rPr>
              <a:t>Place value is at the heart of the number system. All digits have a value and a secure understanding of this will enable children to use and understand different calculation methods.</a:t>
            </a:r>
          </a:p>
          <a:p>
            <a:endParaRPr lang="en-GB" dirty="0"/>
          </a:p>
        </p:txBody>
      </p:sp>
      <p:pic>
        <p:nvPicPr>
          <p:cNvPr id="7170" name="Picture 2" descr="http://www.smartfirstgraders.com/image-files/placevalu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093" y="3656369"/>
            <a:ext cx="2687273" cy="13075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pinimg.com/236x/c8/20/f5/c820f5cb4b8eeaa4dcd6c4fdf1387a68--place-value-ks-place-value-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951" y="3359262"/>
            <a:ext cx="2703661" cy="190172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ambridgehouseeducation.com/wp-content/uploads/2015/08/CLPVA01-355x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017" y="3528058"/>
            <a:ext cx="1747870" cy="2461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83542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050" y="475829"/>
            <a:ext cx="8911687" cy="1280890"/>
          </a:xfrm>
        </p:spPr>
        <p:txBody>
          <a:bodyPr/>
          <a:lstStyle/>
          <a:p>
            <a:r>
              <a:rPr lang="en-GB" dirty="0" smtClean="0"/>
              <a:t>How to develop place value at home?</a:t>
            </a:r>
            <a:endParaRPr lang="en-GB" dirty="0"/>
          </a:p>
        </p:txBody>
      </p:sp>
      <p:sp>
        <p:nvSpPr>
          <p:cNvPr id="3" name="Content Placeholder 2"/>
          <p:cNvSpPr>
            <a:spLocks noGrp="1"/>
          </p:cNvSpPr>
          <p:nvPr>
            <p:ph idx="1"/>
          </p:nvPr>
        </p:nvSpPr>
        <p:spPr>
          <a:xfrm>
            <a:off x="1598141" y="1466335"/>
            <a:ext cx="9906471" cy="4444887"/>
          </a:xfrm>
        </p:spPr>
        <p:txBody>
          <a:bodyPr>
            <a:normAutofit fontScale="92500" lnSpcReduction="20000"/>
          </a:bodyPr>
          <a:lstStyle/>
          <a:p>
            <a:r>
              <a:rPr lang="en-GB" dirty="0" smtClean="0"/>
              <a:t>Counting! </a:t>
            </a:r>
          </a:p>
          <a:p>
            <a:r>
              <a:rPr lang="en-GB" dirty="0" smtClean="0"/>
              <a:t>Counting actual objects</a:t>
            </a:r>
          </a:p>
          <a:p>
            <a:r>
              <a:rPr lang="en-GB" dirty="0" smtClean="0"/>
              <a:t>Estimating game – guess how many objects are there? How to you know? Would 100 be a good guess?</a:t>
            </a:r>
          </a:p>
          <a:p>
            <a:r>
              <a:rPr lang="en-GB" dirty="0" smtClean="0"/>
              <a:t>Sequence and pattern games. 1, 2, 4, 5 what number have I missed out? 5, 10, 15, 25, 30 what number have I missed out?</a:t>
            </a:r>
          </a:p>
          <a:p>
            <a:r>
              <a:rPr lang="en-GB" dirty="0" smtClean="0"/>
              <a:t>Guess my number. Children have to ask questions to find out the answer. Is it bigger than 50? Is it odd and even? Using a hundred square can support children when first starting to play this game. </a:t>
            </a:r>
            <a:r>
              <a:rPr lang="en-GB" dirty="0" smtClean="0">
                <a:hlinkClick r:id="rId2"/>
              </a:rPr>
              <a:t>www.primarygames.co.uk/pg2/splat/splatsq100.html</a:t>
            </a:r>
            <a:endParaRPr lang="en-GB" dirty="0" smtClean="0"/>
          </a:p>
          <a:p>
            <a:r>
              <a:rPr lang="en-GB" dirty="0" smtClean="0"/>
              <a:t>Describing numbers in hundred, tens and ones. My number has 4 hundreds 6 tens and 8 ones. What is it? </a:t>
            </a:r>
          </a:p>
          <a:p>
            <a:r>
              <a:rPr lang="en-GB" dirty="0" smtClean="0"/>
              <a:t>One more/one less number games.</a:t>
            </a:r>
          </a:p>
          <a:p>
            <a:r>
              <a:rPr lang="en-GB" dirty="0" smtClean="0"/>
              <a:t>Ordering random numbers.</a:t>
            </a:r>
          </a:p>
          <a:p>
            <a:r>
              <a:rPr lang="en-GB" dirty="0" smtClean="0"/>
              <a:t>Which number is bigger 54 or 14? How do you know?</a:t>
            </a:r>
          </a:p>
          <a:p>
            <a:r>
              <a:rPr lang="en-GB" dirty="0" smtClean="0"/>
              <a:t>Throwing numbers using your hands- hundreds, tens and ones.</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56988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https://s3.amazonaws.com/marquee-test-akiaisur2rgicbmpehea/E5m264ttSKBxSDsotuzw_leg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004596"/>
            <a:ext cx="8384516" cy="49390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28770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GB" sz="4000" b="1" dirty="0"/>
              <a:t>Using Place Value Charts</a:t>
            </a:r>
            <a:endParaRPr lang="en-US" sz="4000" b="1" dirty="0"/>
          </a:p>
        </p:txBody>
      </p:sp>
      <p:sp>
        <p:nvSpPr>
          <p:cNvPr id="36867" name="Rectangle 3"/>
          <p:cNvSpPr>
            <a:spLocks noGrp="1" noChangeArrowheads="1"/>
          </p:cNvSpPr>
          <p:nvPr>
            <p:ph type="body" idx="1"/>
          </p:nvPr>
        </p:nvSpPr>
        <p:spPr/>
        <p:txBody>
          <a:bodyPr/>
          <a:lstStyle/>
          <a:p>
            <a:pPr>
              <a:buFontTx/>
              <a:buNone/>
            </a:pPr>
            <a:endParaRPr lang="en-GB"/>
          </a:p>
          <a:p>
            <a:pPr>
              <a:buFontTx/>
              <a:buNone/>
            </a:pPr>
            <a:endParaRPr lang="en-GB"/>
          </a:p>
          <a:p>
            <a:pPr>
              <a:buFontTx/>
              <a:buNone/>
            </a:pPr>
            <a:endParaRPr lang="en-GB"/>
          </a:p>
          <a:p>
            <a:pPr>
              <a:buFontTx/>
              <a:buNone/>
            </a:pPr>
            <a:endParaRPr lang="en-GB"/>
          </a:p>
          <a:p>
            <a:pPr>
              <a:buFontTx/>
              <a:buNone/>
            </a:pPr>
            <a:endParaRPr lang="en-GB"/>
          </a:p>
          <a:p>
            <a:pPr>
              <a:buFontTx/>
              <a:buNone/>
            </a:pPr>
            <a:endParaRPr lang="en-GB"/>
          </a:p>
          <a:p>
            <a:pPr>
              <a:buFontTx/>
              <a:buNone/>
            </a:pPr>
            <a:endParaRPr lang="en-US"/>
          </a:p>
        </p:txBody>
      </p:sp>
      <p:sp>
        <p:nvSpPr>
          <p:cNvPr id="36868" name="Text Box 4"/>
          <p:cNvSpPr txBox="1">
            <a:spLocks noChangeArrowheads="1"/>
          </p:cNvSpPr>
          <p:nvPr/>
        </p:nvSpPr>
        <p:spPr bwMode="auto">
          <a:xfrm>
            <a:off x="1774826" y="1557338"/>
            <a:ext cx="8893175" cy="4367212"/>
          </a:xfrm>
          <a:prstGeom prst="rect">
            <a:avLst/>
          </a:prstGeom>
          <a:noFill/>
          <a:ln w="9525">
            <a:noFill/>
            <a:miter lim="800000"/>
            <a:headEnd/>
            <a:tailEnd/>
          </a:ln>
          <a:effectLst/>
        </p:spPr>
        <p:txBody>
          <a:bodyPr>
            <a:spAutoFit/>
          </a:bodyPr>
          <a:lstStyle/>
          <a:p>
            <a:pPr eaLnBrk="0" hangingPunct="0">
              <a:spcBef>
                <a:spcPct val="50000"/>
              </a:spcBef>
            </a:pPr>
            <a:r>
              <a:rPr lang="en-GB" sz="2800"/>
              <a:t>         1       2       3       4       5       6       7       8       9</a:t>
            </a:r>
          </a:p>
          <a:p>
            <a:pPr eaLnBrk="0" hangingPunct="0">
              <a:spcBef>
                <a:spcPct val="50000"/>
              </a:spcBef>
            </a:pPr>
            <a:r>
              <a:rPr lang="en-GB" sz="2800"/>
              <a:t>       </a:t>
            </a:r>
          </a:p>
          <a:p>
            <a:pPr eaLnBrk="0" hangingPunct="0">
              <a:spcBef>
                <a:spcPct val="50000"/>
              </a:spcBef>
            </a:pPr>
            <a:r>
              <a:rPr lang="en-GB" sz="2800"/>
              <a:t>       10     20     30     40     50     60     70     80     90</a:t>
            </a:r>
          </a:p>
          <a:p>
            <a:pPr eaLnBrk="0" hangingPunct="0">
              <a:spcBef>
                <a:spcPct val="50000"/>
              </a:spcBef>
            </a:pPr>
            <a:r>
              <a:rPr lang="en-GB" sz="2800"/>
              <a:t>     </a:t>
            </a:r>
          </a:p>
          <a:p>
            <a:pPr eaLnBrk="0" hangingPunct="0">
              <a:spcBef>
                <a:spcPct val="50000"/>
              </a:spcBef>
            </a:pPr>
            <a:r>
              <a:rPr lang="en-GB" sz="2800"/>
              <a:t>     100   200   300   400   500   600   700   800   900</a:t>
            </a:r>
          </a:p>
          <a:p>
            <a:pPr eaLnBrk="0" hangingPunct="0">
              <a:spcBef>
                <a:spcPct val="50000"/>
              </a:spcBef>
            </a:pPr>
            <a:endParaRPr lang="en-GB" sz="2800"/>
          </a:p>
          <a:p>
            <a:pPr eaLnBrk="0" hangingPunct="0">
              <a:spcBef>
                <a:spcPct val="50000"/>
              </a:spcBef>
            </a:pPr>
            <a:r>
              <a:rPr lang="en-GB" sz="2800"/>
              <a:t>   1000 2000 3000 4000 5000 6000 7000 8000 9000</a:t>
            </a:r>
            <a:endParaRPr lang="en-US" sz="280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393865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use pictorial resources?</a:t>
            </a:r>
            <a:endParaRPr lang="en-GB" dirty="0"/>
          </a:p>
        </p:txBody>
      </p:sp>
      <p:sp>
        <p:nvSpPr>
          <p:cNvPr id="3" name="Content Placeholder 2"/>
          <p:cNvSpPr>
            <a:spLocks noGrp="1"/>
          </p:cNvSpPr>
          <p:nvPr>
            <p:ph idx="1"/>
          </p:nvPr>
        </p:nvSpPr>
        <p:spPr>
          <a:xfrm>
            <a:off x="1946661" y="1647568"/>
            <a:ext cx="8915400" cy="3777622"/>
          </a:xfrm>
        </p:spPr>
        <p:txBody>
          <a:bodyPr/>
          <a:lstStyle/>
          <a:p>
            <a:r>
              <a:rPr lang="en-GB" dirty="0" smtClean="0"/>
              <a:t>Number lines for jumping forward and backward help the children create a visual image in their head for adding on and taking away.</a:t>
            </a:r>
          </a:p>
          <a:p>
            <a:endParaRPr lang="en-GB" dirty="0"/>
          </a:p>
          <a:p>
            <a:endParaRPr lang="en-GB" dirty="0" smtClean="0"/>
          </a:p>
          <a:p>
            <a:endParaRPr lang="en-GB" dirty="0"/>
          </a:p>
          <a:p>
            <a:endParaRPr lang="en-GB" dirty="0" smtClean="0"/>
          </a:p>
          <a:p>
            <a:r>
              <a:rPr lang="en-GB" dirty="0" smtClean="0"/>
              <a:t>Hundred Square – finding patterns, adding in multiplies of tens and ones, counting in tens from any number forwards and backwards. </a:t>
            </a:r>
            <a:endParaRPr lang="en-GB" dirty="0"/>
          </a:p>
        </p:txBody>
      </p:sp>
      <p:pic>
        <p:nvPicPr>
          <p:cNvPr id="4" name="Picture 3"/>
          <p:cNvPicPr>
            <a:picLocks noChangeAspect="1"/>
          </p:cNvPicPr>
          <p:nvPr/>
        </p:nvPicPr>
        <p:blipFill>
          <a:blip r:embed="rId2"/>
          <a:stretch>
            <a:fillRect/>
          </a:stretch>
        </p:blipFill>
        <p:spPr>
          <a:xfrm>
            <a:off x="1946661" y="2679257"/>
            <a:ext cx="9893886" cy="1126532"/>
          </a:xfrm>
          <a:prstGeom prst="rect">
            <a:avLst/>
          </a:prstGeom>
        </p:spPr>
      </p:pic>
      <p:pic>
        <p:nvPicPr>
          <p:cNvPr id="1028" name="Picture 4" descr="https://dryuc24b85zbr.cloudfront.net/tes/resources/7109416/image?width=500&amp;height=500&amp;version=1439945891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154" y="4580046"/>
            <a:ext cx="2615617" cy="2019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2252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Facts</a:t>
            </a:r>
            <a:endParaRPr lang="en-GB" dirty="0"/>
          </a:p>
        </p:txBody>
      </p:sp>
      <p:sp>
        <p:nvSpPr>
          <p:cNvPr id="3" name="Content Placeholder 2"/>
          <p:cNvSpPr>
            <a:spLocks noGrp="1"/>
          </p:cNvSpPr>
          <p:nvPr>
            <p:ph idx="1"/>
          </p:nvPr>
        </p:nvSpPr>
        <p:spPr>
          <a:xfrm>
            <a:off x="2589212" y="1334278"/>
            <a:ext cx="8915400" cy="4576944"/>
          </a:xfrm>
        </p:spPr>
        <p:txBody>
          <a:bodyPr/>
          <a:lstStyle/>
          <a:p>
            <a:r>
              <a:rPr lang="en-GB" sz="2400" dirty="0" smtClean="0"/>
              <a:t>Number bonds to 1, 2, 3, 4, 5, 6, 7, 8, 9,10, 20 and 100.</a:t>
            </a:r>
          </a:p>
          <a:p>
            <a:pPr marL="0" indent="0">
              <a:buNone/>
            </a:pPr>
            <a:r>
              <a:rPr lang="en-GB" sz="2400" dirty="0" smtClean="0"/>
              <a:t>Play games using fingers, objects where you hide some and they have to 	guess how many you are hiding? I have 6 you have ?</a:t>
            </a:r>
          </a:p>
          <a:p>
            <a:r>
              <a:rPr lang="en-GB" sz="2400" dirty="0" smtClean="0"/>
              <a:t>Double facts</a:t>
            </a:r>
          </a:p>
          <a:p>
            <a:r>
              <a:rPr lang="en-GB" sz="2400" dirty="0" smtClean="0"/>
              <a:t>Halving facts</a:t>
            </a:r>
          </a:p>
          <a:p>
            <a:r>
              <a:rPr lang="en-GB" sz="2400" dirty="0" smtClean="0"/>
              <a:t>Counting in steps 2s, 3s, 5s, 10s, 100s, 1000s, 1/2s </a:t>
            </a:r>
          </a:p>
          <a:p>
            <a:endParaRPr lang="en-GB" dirty="0" smtClean="0"/>
          </a:p>
          <a:p>
            <a:endParaRPr lang="en-GB"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0126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a:t>
            </a:r>
            <a:endParaRPr lang="en-GB" dirty="0"/>
          </a:p>
        </p:txBody>
      </p:sp>
      <p:sp>
        <p:nvSpPr>
          <p:cNvPr id="3" name="Content Placeholder 2"/>
          <p:cNvSpPr>
            <a:spLocks noGrp="1"/>
          </p:cNvSpPr>
          <p:nvPr>
            <p:ph idx="1"/>
          </p:nvPr>
        </p:nvSpPr>
        <p:spPr>
          <a:xfrm>
            <a:off x="1828800" y="1399592"/>
            <a:ext cx="9675812" cy="4511630"/>
          </a:xfrm>
        </p:spPr>
        <p:txBody>
          <a:bodyPr>
            <a:normAutofit/>
          </a:bodyPr>
          <a:lstStyle/>
          <a:p>
            <a:pPr marL="0" indent="0" algn="ctr">
              <a:buNone/>
            </a:pPr>
            <a:r>
              <a:rPr lang="en-GB" sz="2000" dirty="0"/>
              <a:t>Reasoning is fundamental to knowing and doing mathematics. </a:t>
            </a:r>
            <a:r>
              <a:rPr lang="en-GB" sz="2000" dirty="0" smtClean="0"/>
              <a:t>Some </a:t>
            </a:r>
            <a:r>
              <a:rPr lang="en-GB" sz="2000" dirty="0"/>
              <a:t>would call it systematic thinking. Reasoning enables children to make use of all their other mathematical skills and so reasoning could be thought of as the 'glue' which helps mathematics makes sense</a:t>
            </a:r>
            <a:r>
              <a:rPr lang="en-GB" sz="2000" dirty="0" smtClean="0"/>
              <a:t>.</a:t>
            </a:r>
          </a:p>
          <a:p>
            <a:pPr marL="0" indent="0" algn="ctr">
              <a:buNone/>
            </a:pPr>
            <a:endParaRPr lang="en-GB" sz="2000" dirty="0"/>
          </a:p>
          <a:p>
            <a:pPr marL="0" indent="0" algn="ctr">
              <a:buNone/>
            </a:pPr>
            <a:r>
              <a:rPr lang="en-GB" sz="2000" dirty="0" smtClean="0"/>
              <a:t>It brings together number knowledge, with language understanding and problem solving. It is a complex process which often involves sequencing a number of stages in order to find the answer. </a:t>
            </a:r>
            <a:endParaRPr lang="en-GB"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99438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81333" y="404664"/>
            <a:ext cx="6459537" cy="719138"/>
          </a:xfrm>
        </p:spPr>
        <p:txBody>
          <a:bodyPr/>
          <a:lstStyle/>
          <a:p>
            <a:r>
              <a:rPr lang="en-GB" sz="3200" b="1" dirty="0">
                <a:ea typeface="MS PGothic" pitchFamily="34" charset="-128"/>
              </a:rPr>
              <a:t>How would you solve these?</a:t>
            </a:r>
          </a:p>
        </p:txBody>
      </p:sp>
      <p:sp>
        <p:nvSpPr>
          <p:cNvPr id="55301" name="Text Box 4"/>
          <p:cNvSpPr txBox="1">
            <a:spLocks noChangeArrowheads="1"/>
          </p:cNvSpPr>
          <p:nvPr/>
        </p:nvSpPr>
        <p:spPr bwMode="auto">
          <a:xfrm>
            <a:off x="4655840" y="1412776"/>
            <a:ext cx="2952330" cy="2123658"/>
          </a:xfrm>
          <a:prstGeom prst="rect">
            <a:avLst/>
          </a:prstGeom>
          <a:solidFill>
            <a:srgbClr val="FFCC99"/>
          </a:solidFill>
          <a:ln w="28575">
            <a:solidFill>
              <a:srgbClr val="00628C"/>
            </a:solidFill>
            <a:miter lim="800000"/>
            <a:headEnd/>
            <a:tailEnd/>
          </a:ln>
        </p:spPr>
        <p:txBody>
          <a:bodyPr wrap="square">
            <a:spAutoFit/>
          </a:bodyPr>
          <a:lstStyle>
            <a:lvl1pPr marL="742950" indent="-285750" eaLnBrk="0" hangingPunct="0">
              <a:defRPr sz="2400" b="1">
                <a:solidFill>
                  <a:srgbClr val="3E0000"/>
                </a:solidFill>
                <a:latin typeface="Arial" pitchFamily="34" charset="0"/>
                <a:cs typeface="Arial" pitchFamily="34" charset="0"/>
              </a:defRPr>
            </a:lvl1pPr>
            <a:lvl2pPr marL="742950" indent="-285750" eaLnBrk="0" hangingPunct="0">
              <a:defRPr sz="2400" b="1">
                <a:solidFill>
                  <a:srgbClr val="3E0000"/>
                </a:solidFill>
                <a:latin typeface="Arial" pitchFamily="34" charset="0"/>
                <a:cs typeface="Arial" pitchFamily="34" charset="0"/>
              </a:defRPr>
            </a:lvl2pPr>
            <a:lvl3pPr marL="1143000" indent="-228600" eaLnBrk="0" hangingPunct="0">
              <a:defRPr sz="2400" b="1">
                <a:solidFill>
                  <a:srgbClr val="3E0000"/>
                </a:solidFill>
                <a:latin typeface="Arial" pitchFamily="34" charset="0"/>
                <a:cs typeface="Arial" pitchFamily="34" charset="0"/>
              </a:defRPr>
            </a:lvl3pPr>
            <a:lvl4pPr marL="1600200" indent="-228600" eaLnBrk="0" hangingPunct="0">
              <a:defRPr sz="2400" b="1">
                <a:solidFill>
                  <a:srgbClr val="3E0000"/>
                </a:solidFill>
                <a:latin typeface="Arial" pitchFamily="34" charset="0"/>
                <a:cs typeface="Arial" pitchFamily="34" charset="0"/>
              </a:defRPr>
            </a:lvl4pPr>
            <a:lvl5pPr marL="2057400" indent="-228600" eaLnBrk="0" hangingPunct="0">
              <a:defRPr sz="2400" b="1">
                <a:solidFill>
                  <a:srgbClr val="3E0000"/>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3E0000"/>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3E0000"/>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3E0000"/>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3E0000"/>
                </a:solidFill>
                <a:latin typeface="Arial" pitchFamily="34" charset="0"/>
                <a:cs typeface="Arial" pitchFamily="34" charset="0"/>
              </a:defRPr>
            </a:lvl9pPr>
          </a:lstStyle>
          <a:p>
            <a:pPr eaLnBrk="1" hangingPunct="1">
              <a:spcBef>
                <a:spcPct val="50000"/>
              </a:spcBef>
              <a:buClr>
                <a:srgbClr val="00628C"/>
              </a:buClr>
              <a:buFont typeface="Arial" pitchFamily="34" charset="0"/>
              <a:buChar char="●"/>
            </a:pPr>
            <a:r>
              <a:rPr lang="en-GB" dirty="0">
                <a:solidFill>
                  <a:srgbClr val="00628C"/>
                </a:solidFill>
                <a:ea typeface="MS PGothic" pitchFamily="34" charset="-128"/>
              </a:rPr>
              <a:t>35 + 42</a:t>
            </a:r>
          </a:p>
          <a:p>
            <a:pPr eaLnBrk="1" hangingPunct="1">
              <a:spcBef>
                <a:spcPct val="50000"/>
              </a:spcBef>
              <a:buClr>
                <a:srgbClr val="00628C"/>
              </a:buClr>
              <a:buFont typeface="Arial" pitchFamily="34" charset="0"/>
              <a:buChar char="●"/>
            </a:pPr>
            <a:r>
              <a:rPr lang="en-GB" dirty="0">
                <a:solidFill>
                  <a:srgbClr val="00628C"/>
                </a:solidFill>
                <a:ea typeface="MS PGothic" pitchFamily="34" charset="-128"/>
              </a:rPr>
              <a:t>25 + 27</a:t>
            </a:r>
          </a:p>
          <a:p>
            <a:pPr eaLnBrk="1" hangingPunct="1">
              <a:spcBef>
                <a:spcPct val="50000"/>
              </a:spcBef>
              <a:buClr>
                <a:srgbClr val="00628C"/>
              </a:buClr>
              <a:buFont typeface="Arial" pitchFamily="34" charset="0"/>
              <a:buChar char="●"/>
            </a:pPr>
            <a:r>
              <a:rPr lang="en-GB" dirty="0">
                <a:solidFill>
                  <a:srgbClr val="00628C"/>
                </a:solidFill>
                <a:ea typeface="MS PGothic" pitchFamily="34" charset="-128"/>
              </a:rPr>
              <a:t>28 + 59</a:t>
            </a:r>
          </a:p>
          <a:p>
            <a:pPr eaLnBrk="1" hangingPunct="1">
              <a:spcBef>
                <a:spcPct val="50000"/>
              </a:spcBef>
              <a:buClr>
                <a:srgbClr val="00628C"/>
              </a:buClr>
              <a:buFont typeface="Arial" pitchFamily="34" charset="0"/>
              <a:buChar char="●"/>
            </a:pPr>
            <a:r>
              <a:rPr lang="en-GB" dirty="0">
                <a:solidFill>
                  <a:srgbClr val="00628C"/>
                </a:solidFill>
                <a:ea typeface="MS PGothic" pitchFamily="34" charset="-128"/>
              </a:rPr>
              <a:t>145 + 127</a:t>
            </a:r>
          </a:p>
        </p:txBody>
      </p:sp>
      <p:sp>
        <p:nvSpPr>
          <p:cNvPr id="2" name="Rectangle 1"/>
          <p:cNvSpPr/>
          <p:nvPr/>
        </p:nvSpPr>
        <p:spPr>
          <a:xfrm>
            <a:off x="2207568" y="4437112"/>
            <a:ext cx="7704856" cy="1938992"/>
          </a:xfrm>
          <a:prstGeom prst="rect">
            <a:avLst/>
          </a:prstGeom>
        </p:spPr>
        <p:txBody>
          <a:bodyPr wrap="square">
            <a:spAutoFit/>
          </a:bodyPr>
          <a:lstStyle/>
          <a:p>
            <a:pPr marL="742950" lvl="1" indent="-285750">
              <a:buFont typeface="Arial" panose="020B0604020202020204" pitchFamily="34" charset="0"/>
              <a:buChar char="•"/>
            </a:pPr>
            <a:r>
              <a:rPr lang="en-GB" sz="2400" dirty="0"/>
              <a:t>Jack has 150 football cards. Tammy has 161. How many do they have altogether?</a:t>
            </a:r>
            <a:r>
              <a:rPr lang="en-GB" sz="2400" b="1" dirty="0"/>
              <a:t> </a:t>
            </a:r>
          </a:p>
          <a:p>
            <a:pPr marL="742950" lvl="1" indent="-285750">
              <a:buFont typeface="Arial" panose="020B0604020202020204" pitchFamily="34" charset="0"/>
              <a:buChar char="•"/>
            </a:pPr>
            <a:r>
              <a:rPr lang="en-GB" sz="2400" dirty="0"/>
              <a:t>Ben scored 234 points in the game. Natasha scored 141. How many points did they score in total?</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42634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48832" y="332656"/>
            <a:ext cx="6459537" cy="719138"/>
          </a:xfrm>
        </p:spPr>
        <p:txBody>
          <a:bodyPr/>
          <a:lstStyle/>
          <a:p>
            <a:r>
              <a:rPr lang="en-GB" sz="3200" b="1" dirty="0">
                <a:ea typeface="MS PGothic" pitchFamily="34" charset="-128"/>
              </a:rPr>
              <a:t>How would you solve these?</a:t>
            </a:r>
          </a:p>
        </p:txBody>
      </p:sp>
      <p:sp>
        <p:nvSpPr>
          <p:cNvPr id="4" name="Text Box 7"/>
          <p:cNvSpPr txBox="1">
            <a:spLocks noChangeArrowheads="1"/>
          </p:cNvSpPr>
          <p:nvPr/>
        </p:nvSpPr>
        <p:spPr bwMode="auto">
          <a:xfrm>
            <a:off x="4799856" y="1327408"/>
            <a:ext cx="2797175" cy="2123658"/>
          </a:xfrm>
          <a:prstGeom prst="rect">
            <a:avLst/>
          </a:prstGeom>
          <a:solidFill>
            <a:srgbClr val="FFCC99"/>
          </a:solidFill>
          <a:ln w="28575">
            <a:solidFill>
              <a:srgbClr val="00628C"/>
            </a:solidFill>
            <a:miter lim="800000"/>
            <a:headEnd/>
            <a:tailEnd/>
          </a:ln>
        </p:spPr>
        <p:txBody>
          <a:bodyPr>
            <a:spAutoFit/>
          </a:bodyPr>
          <a:lstStyle>
            <a:lvl1pPr marL="742950" indent="-285750" eaLnBrk="0" hangingPunct="0">
              <a:defRPr sz="2400" b="1">
                <a:solidFill>
                  <a:srgbClr val="3E0000"/>
                </a:solidFill>
                <a:latin typeface="Arial" pitchFamily="34" charset="0"/>
                <a:cs typeface="Arial" pitchFamily="34" charset="0"/>
              </a:defRPr>
            </a:lvl1pPr>
            <a:lvl2pPr marL="742950" indent="-285750" eaLnBrk="0" hangingPunct="0">
              <a:defRPr sz="2400" b="1">
                <a:solidFill>
                  <a:srgbClr val="3E0000"/>
                </a:solidFill>
                <a:latin typeface="Arial" pitchFamily="34" charset="0"/>
                <a:cs typeface="Arial" pitchFamily="34" charset="0"/>
              </a:defRPr>
            </a:lvl2pPr>
            <a:lvl3pPr marL="1143000" indent="-228600" eaLnBrk="0" hangingPunct="0">
              <a:defRPr sz="2400" b="1">
                <a:solidFill>
                  <a:srgbClr val="3E0000"/>
                </a:solidFill>
                <a:latin typeface="Arial" pitchFamily="34" charset="0"/>
                <a:cs typeface="Arial" pitchFamily="34" charset="0"/>
              </a:defRPr>
            </a:lvl3pPr>
            <a:lvl4pPr marL="1600200" indent="-228600" eaLnBrk="0" hangingPunct="0">
              <a:defRPr sz="2400" b="1">
                <a:solidFill>
                  <a:srgbClr val="3E0000"/>
                </a:solidFill>
                <a:latin typeface="Arial" pitchFamily="34" charset="0"/>
                <a:cs typeface="Arial" pitchFamily="34" charset="0"/>
              </a:defRPr>
            </a:lvl4pPr>
            <a:lvl5pPr marL="2057400" indent="-228600" eaLnBrk="0" hangingPunct="0">
              <a:defRPr sz="2400" b="1">
                <a:solidFill>
                  <a:srgbClr val="3E0000"/>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3E0000"/>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3E0000"/>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3E0000"/>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3E0000"/>
                </a:solidFill>
                <a:latin typeface="Arial" pitchFamily="34" charset="0"/>
                <a:cs typeface="Arial" pitchFamily="34" charset="0"/>
              </a:defRPr>
            </a:lvl9pPr>
          </a:lstStyle>
          <a:p>
            <a:pPr eaLnBrk="1" hangingPunct="1">
              <a:spcBef>
                <a:spcPct val="50000"/>
              </a:spcBef>
              <a:buClr>
                <a:srgbClr val="00628C"/>
              </a:buClr>
              <a:buFont typeface="Arial" pitchFamily="34" charset="0"/>
              <a:buChar char="●"/>
            </a:pPr>
            <a:r>
              <a:rPr lang="en-GB" dirty="0">
                <a:solidFill>
                  <a:srgbClr val="00628C"/>
                </a:solidFill>
              </a:rPr>
              <a:t>67 - 45</a:t>
            </a:r>
          </a:p>
          <a:p>
            <a:pPr eaLnBrk="1" hangingPunct="1">
              <a:spcBef>
                <a:spcPct val="50000"/>
              </a:spcBef>
              <a:buClr>
                <a:srgbClr val="00628C"/>
              </a:buClr>
              <a:buFont typeface="Arial" pitchFamily="34" charset="0"/>
              <a:buChar char="●"/>
            </a:pPr>
            <a:r>
              <a:rPr lang="en-GB" dirty="0">
                <a:solidFill>
                  <a:srgbClr val="00628C"/>
                </a:solidFill>
              </a:rPr>
              <a:t>67 – 59</a:t>
            </a:r>
          </a:p>
          <a:p>
            <a:pPr eaLnBrk="1" hangingPunct="1">
              <a:spcBef>
                <a:spcPct val="50000"/>
              </a:spcBef>
              <a:buClr>
                <a:srgbClr val="00628C"/>
              </a:buClr>
              <a:buFont typeface="Arial" pitchFamily="34" charset="0"/>
              <a:buChar char="●"/>
            </a:pPr>
            <a:r>
              <a:rPr lang="en-GB" dirty="0">
                <a:solidFill>
                  <a:srgbClr val="00628C"/>
                </a:solidFill>
              </a:rPr>
              <a:t>178 – 99</a:t>
            </a:r>
          </a:p>
          <a:p>
            <a:pPr eaLnBrk="1" hangingPunct="1">
              <a:spcBef>
                <a:spcPct val="50000"/>
              </a:spcBef>
              <a:buClr>
                <a:srgbClr val="00628C"/>
              </a:buClr>
              <a:buFont typeface="Arial" pitchFamily="34" charset="0"/>
              <a:buChar char="●"/>
            </a:pPr>
            <a:r>
              <a:rPr lang="en-GB" dirty="0">
                <a:solidFill>
                  <a:srgbClr val="00628C"/>
                </a:solidFill>
              </a:rPr>
              <a:t>467 - 325</a:t>
            </a:r>
          </a:p>
        </p:txBody>
      </p:sp>
      <p:sp>
        <p:nvSpPr>
          <p:cNvPr id="2" name="Rectangle 1"/>
          <p:cNvSpPr/>
          <p:nvPr/>
        </p:nvSpPr>
        <p:spPr>
          <a:xfrm>
            <a:off x="2063552" y="4365104"/>
            <a:ext cx="7704856" cy="2308324"/>
          </a:xfrm>
          <a:prstGeom prst="rect">
            <a:avLst/>
          </a:prstGeom>
        </p:spPr>
        <p:txBody>
          <a:bodyPr wrap="square">
            <a:spAutoFit/>
          </a:bodyPr>
          <a:lstStyle/>
          <a:p>
            <a:pPr marL="742950" lvl="1" indent="-285750">
              <a:buFont typeface="Arial" panose="020B0604020202020204" pitchFamily="34" charset="0"/>
              <a:buChar char="•"/>
            </a:pPr>
            <a:r>
              <a:rPr lang="en-GB" sz="2400" dirty="0"/>
              <a:t>Sophie scored 227 points on the computer game. </a:t>
            </a:r>
            <a:r>
              <a:rPr lang="en-GB" sz="2400" dirty="0" err="1"/>
              <a:t>Nafisat</a:t>
            </a:r>
            <a:r>
              <a:rPr lang="en-GB" sz="2400" dirty="0"/>
              <a:t> scored 158. How many more points did Sophie score?</a:t>
            </a:r>
            <a:r>
              <a:rPr lang="en-GB" sz="2400" b="1" dirty="0"/>
              <a:t> </a:t>
            </a:r>
          </a:p>
          <a:p>
            <a:pPr marL="742950" lvl="1" indent="-285750">
              <a:buFont typeface="Arial" panose="020B0604020202020204" pitchFamily="34" charset="0"/>
              <a:buChar char="•"/>
            </a:pPr>
            <a:r>
              <a:rPr lang="en-GB" sz="2400" dirty="0"/>
              <a:t>Ben had 360 stamps in his stamp collection. Aden had 276. How many more stamps did Ben have?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654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27648" y="692696"/>
            <a:ext cx="6459538" cy="719138"/>
          </a:xfrm>
        </p:spPr>
        <p:txBody>
          <a:bodyPr/>
          <a:lstStyle/>
          <a:p>
            <a:r>
              <a:rPr lang="en-GB" sz="3200" b="1" dirty="0">
                <a:ea typeface="MS PGothic" pitchFamily="34" charset="-128"/>
              </a:rPr>
              <a:t>How would you solve these?</a:t>
            </a:r>
          </a:p>
        </p:txBody>
      </p:sp>
      <p:sp>
        <p:nvSpPr>
          <p:cNvPr id="6" name="Text Box 5"/>
          <p:cNvSpPr txBox="1">
            <a:spLocks noChangeArrowheads="1"/>
          </p:cNvSpPr>
          <p:nvPr/>
        </p:nvSpPr>
        <p:spPr bwMode="auto">
          <a:xfrm>
            <a:off x="4511824" y="1484786"/>
            <a:ext cx="2592238" cy="2664295"/>
          </a:xfrm>
          <a:prstGeom prst="rect">
            <a:avLst/>
          </a:prstGeom>
          <a:solidFill>
            <a:srgbClr val="FFCC99"/>
          </a:solidFill>
          <a:ln w="28575">
            <a:solidFill>
              <a:srgbClr val="00628C"/>
            </a:solidFill>
            <a:miter lim="800000"/>
            <a:headEnd/>
            <a:tailEnd/>
          </a:ln>
        </p:spPr>
        <p:txBody>
          <a:bodyPr wrap="square">
            <a:spAutoFit/>
          </a:bodyPr>
          <a:lstStyle>
            <a:lvl1pPr marL="7429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00628C"/>
              </a:buClr>
              <a:buFont typeface="Arial" pitchFamily="34" charset="0"/>
              <a:buChar char="●"/>
            </a:pPr>
            <a:r>
              <a:rPr lang="en-GB" sz="2400" b="1" dirty="0">
                <a:solidFill>
                  <a:srgbClr val="00628C"/>
                </a:solidFill>
                <a:ea typeface="MS PGothic" pitchFamily="34" charset="-128"/>
              </a:rPr>
              <a:t>24 </a:t>
            </a:r>
            <a:r>
              <a:rPr lang="en-GB" sz="2400" b="1" dirty="0">
                <a:solidFill>
                  <a:srgbClr val="00628C"/>
                </a:solidFill>
                <a:ea typeface="MS PGothic" pitchFamily="34" charset="-128"/>
                <a:sym typeface="Symbol" pitchFamily="18" charset="2"/>
              </a:rPr>
              <a:t> 50</a:t>
            </a:r>
          </a:p>
          <a:p>
            <a:pPr eaLnBrk="1" hangingPunct="1">
              <a:spcBef>
                <a:spcPct val="50000"/>
              </a:spcBef>
              <a:buClr>
                <a:srgbClr val="00628C"/>
              </a:buClr>
              <a:buFont typeface="Arial" pitchFamily="34" charset="0"/>
              <a:buChar char="●"/>
            </a:pPr>
            <a:r>
              <a:rPr lang="en-GB" sz="2400" b="1" dirty="0">
                <a:solidFill>
                  <a:srgbClr val="00628C"/>
                </a:solidFill>
                <a:ea typeface="MS PGothic" pitchFamily="34" charset="-128"/>
              </a:rPr>
              <a:t>24 </a:t>
            </a:r>
            <a:r>
              <a:rPr lang="en-GB" sz="2400" b="1" dirty="0">
                <a:solidFill>
                  <a:srgbClr val="00628C"/>
                </a:solidFill>
                <a:ea typeface="MS PGothic" pitchFamily="34" charset="-128"/>
                <a:sym typeface="Symbol" pitchFamily="18" charset="2"/>
              </a:rPr>
              <a:t></a:t>
            </a:r>
            <a:r>
              <a:rPr lang="en-GB" sz="2400" b="1" dirty="0">
                <a:solidFill>
                  <a:srgbClr val="00628C"/>
                </a:solidFill>
                <a:ea typeface="MS PGothic" pitchFamily="34" charset="-128"/>
              </a:rPr>
              <a:t> 4</a:t>
            </a:r>
          </a:p>
          <a:p>
            <a:pPr eaLnBrk="1" hangingPunct="1">
              <a:spcBef>
                <a:spcPct val="50000"/>
              </a:spcBef>
              <a:buClr>
                <a:srgbClr val="00628C"/>
              </a:buClr>
              <a:buFont typeface="Arial" pitchFamily="34" charset="0"/>
              <a:buChar char="●"/>
            </a:pPr>
            <a:r>
              <a:rPr lang="en-GB" sz="2400" b="1" dirty="0">
                <a:solidFill>
                  <a:srgbClr val="00628C"/>
                </a:solidFill>
                <a:ea typeface="MS PGothic" pitchFamily="34" charset="-128"/>
              </a:rPr>
              <a:t>24 </a:t>
            </a:r>
            <a:r>
              <a:rPr lang="en-GB" sz="2400" b="1" dirty="0">
                <a:solidFill>
                  <a:srgbClr val="00628C"/>
                </a:solidFill>
                <a:ea typeface="MS PGothic" pitchFamily="34" charset="-128"/>
                <a:sym typeface="Symbol" pitchFamily="18" charset="2"/>
              </a:rPr>
              <a:t></a:t>
            </a:r>
            <a:r>
              <a:rPr lang="en-GB" sz="2400" b="1" dirty="0">
                <a:solidFill>
                  <a:srgbClr val="00628C"/>
                </a:solidFill>
                <a:ea typeface="MS PGothic" pitchFamily="34" charset="-128"/>
              </a:rPr>
              <a:t> 15</a:t>
            </a:r>
          </a:p>
          <a:p>
            <a:pPr eaLnBrk="1" hangingPunct="1">
              <a:spcBef>
                <a:spcPct val="50000"/>
              </a:spcBef>
              <a:buClr>
                <a:srgbClr val="00628C"/>
              </a:buClr>
              <a:buFont typeface="Arial" pitchFamily="34" charset="0"/>
              <a:buChar char="●"/>
            </a:pPr>
            <a:r>
              <a:rPr lang="en-GB" sz="2400" b="1" dirty="0">
                <a:solidFill>
                  <a:srgbClr val="00628C"/>
                </a:solidFill>
                <a:ea typeface="MS PGothic" pitchFamily="34" charset="-128"/>
              </a:rPr>
              <a:t>136 </a:t>
            </a:r>
            <a:r>
              <a:rPr lang="en-GB" sz="2400" b="1" dirty="0">
                <a:solidFill>
                  <a:srgbClr val="00628C"/>
                </a:solidFill>
                <a:ea typeface="MS PGothic" pitchFamily="34" charset="-128"/>
                <a:sym typeface="Symbol" pitchFamily="18" charset="2"/>
              </a:rPr>
              <a:t></a:t>
            </a:r>
            <a:r>
              <a:rPr lang="en-GB" sz="2400" b="1" dirty="0">
                <a:solidFill>
                  <a:srgbClr val="00628C"/>
                </a:solidFill>
                <a:ea typeface="MS PGothic" pitchFamily="34" charset="-128"/>
              </a:rPr>
              <a:t> 9</a:t>
            </a:r>
          </a:p>
          <a:p>
            <a:pPr marL="457200" indent="0" eaLnBrk="1" hangingPunct="1">
              <a:spcBef>
                <a:spcPct val="50000"/>
              </a:spcBef>
              <a:buClr>
                <a:srgbClr val="00628C"/>
              </a:buClr>
            </a:pPr>
            <a:r>
              <a:rPr lang="en-GB" sz="2400" b="1" dirty="0">
                <a:solidFill>
                  <a:srgbClr val="00628C"/>
                </a:solidFill>
                <a:ea typeface="MS PGothic" pitchFamily="34" charset="-128"/>
              </a:rPr>
              <a:t> </a:t>
            </a:r>
          </a:p>
        </p:txBody>
      </p:sp>
      <p:sp>
        <p:nvSpPr>
          <p:cNvPr id="5" name="Rectangle 4"/>
          <p:cNvSpPr/>
          <p:nvPr/>
        </p:nvSpPr>
        <p:spPr>
          <a:xfrm>
            <a:off x="2063552" y="4365104"/>
            <a:ext cx="7704856" cy="1938992"/>
          </a:xfrm>
          <a:prstGeom prst="rect">
            <a:avLst/>
          </a:prstGeom>
        </p:spPr>
        <p:txBody>
          <a:bodyPr wrap="square">
            <a:spAutoFit/>
          </a:bodyPr>
          <a:lstStyle/>
          <a:p>
            <a:pPr marL="742950" lvl="1" indent="-285750">
              <a:buFont typeface="Arial" panose="020B0604020202020204" pitchFamily="34" charset="0"/>
              <a:buChar char="•"/>
            </a:pPr>
            <a:r>
              <a:rPr lang="en-GB" sz="2400" dirty="0"/>
              <a:t>Sophie had 18 stamps. Jenny had 5 times as many. How many stamps did Jenny have?</a:t>
            </a:r>
            <a:r>
              <a:rPr lang="en-GB" sz="2400" b="1" dirty="0"/>
              <a:t> </a:t>
            </a:r>
          </a:p>
          <a:p>
            <a:pPr marL="742950" lvl="1" indent="-285750">
              <a:buFont typeface="Arial" panose="020B0604020202020204" pitchFamily="34" charset="0"/>
              <a:buChar char="•"/>
            </a:pPr>
            <a:r>
              <a:rPr lang="en-GB" sz="2400" dirty="0"/>
              <a:t>George had 36 football stickers. Adam had 4 times as many. How many stickers did Adam have?</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3183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Aims of Today’s session</a:t>
            </a:r>
            <a:endParaRPr lang="en-GB" sz="4000" b="1" dirty="0"/>
          </a:p>
        </p:txBody>
      </p:sp>
      <p:sp>
        <p:nvSpPr>
          <p:cNvPr id="3" name="Content Placeholder 2"/>
          <p:cNvSpPr>
            <a:spLocks noGrp="1"/>
          </p:cNvSpPr>
          <p:nvPr>
            <p:ph idx="1"/>
          </p:nvPr>
        </p:nvSpPr>
        <p:spPr/>
        <p:txBody>
          <a:bodyPr>
            <a:normAutofit/>
          </a:bodyPr>
          <a:lstStyle/>
          <a:p>
            <a:r>
              <a:rPr lang="en-GB" sz="2000" dirty="0" smtClean="0"/>
              <a:t>To understand the Maths Curriculum from Year 1 to Year 2.</a:t>
            </a:r>
          </a:p>
          <a:p>
            <a:pPr marL="0" indent="0">
              <a:buNone/>
            </a:pPr>
            <a:endParaRPr lang="en-GB" sz="2000" dirty="0" smtClean="0"/>
          </a:p>
          <a:p>
            <a:r>
              <a:rPr lang="en-GB" sz="2000" dirty="0" smtClean="0"/>
              <a:t>To get an insight into what maths looks like a Carlisle Infant School. </a:t>
            </a:r>
          </a:p>
          <a:p>
            <a:pPr marL="0" indent="0">
              <a:buNone/>
            </a:pPr>
            <a:endParaRPr lang="en-GB" sz="2000" dirty="0" smtClean="0"/>
          </a:p>
          <a:p>
            <a:r>
              <a:rPr lang="en-GB" sz="2000" dirty="0" smtClean="0"/>
              <a:t>To know how support your child at home to develop their maths knowledge. </a:t>
            </a:r>
            <a:endParaRPr lang="en-GB"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358500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178176" y="508000"/>
            <a:ext cx="6842125" cy="4721200"/>
          </a:xfrm>
        </p:spPr>
        <p:txBody>
          <a:bodyPr/>
          <a:lstStyle/>
          <a:p>
            <a:pPr marL="0" indent="0">
              <a:buNone/>
              <a:defRPr/>
            </a:pPr>
            <a:r>
              <a:rPr lang="en-GB" sz="2800" dirty="0"/>
              <a:t>Peter has 4 books.</a:t>
            </a:r>
          </a:p>
          <a:p>
            <a:pPr marL="0" indent="0">
              <a:buNone/>
              <a:defRPr/>
            </a:pPr>
            <a:r>
              <a:rPr lang="en-GB" sz="2800" dirty="0"/>
              <a:t>Harry has five times as many books as</a:t>
            </a:r>
          </a:p>
          <a:p>
            <a:pPr marL="0" indent="0">
              <a:buNone/>
              <a:defRPr/>
            </a:pPr>
            <a:r>
              <a:rPr lang="en-GB" sz="2800" dirty="0"/>
              <a:t>Peter. How more many books has Harry?</a:t>
            </a:r>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p:txBody>
      </p:sp>
      <p:sp>
        <p:nvSpPr>
          <p:cNvPr id="6553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9209D0-CD1B-4CA7-A41F-DECE4484C80D}" type="slidenum">
              <a:rPr lang="en-GB" smtClean="0"/>
              <a:pPr eaLnBrk="1" hangingPunct="1"/>
              <a:t>20</a:t>
            </a:fld>
            <a:endParaRPr lang="en-GB" smtClean="0"/>
          </a:p>
        </p:txBody>
      </p:sp>
      <p:sp>
        <p:nvSpPr>
          <p:cNvPr id="65540" name="Rectangle 4"/>
          <p:cNvSpPr>
            <a:spLocks noChangeArrowheads="1"/>
          </p:cNvSpPr>
          <p:nvPr/>
        </p:nvSpPr>
        <p:spPr bwMode="auto">
          <a:xfrm>
            <a:off x="4006851" y="2565400"/>
            <a:ext cx="576263" cy="6477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pPr>
            <a:endParaRPr lang="en-US" sz="2800"/>
          </a:p>
        </p:txBody>
      </p:sp>
      <p:sp>
        <p:nvSpPr>
          <p:cNvPr id="65541" name="TextBox 13"/>
          <p:cNvSpPr txBox="1">
            <a:spLocks noChangeArrowheads="1"/>
          </p:cNvSpPr>
          <p:nvPr/>
        </p:nvSpPr>
        <p:spPr bwMode="auto">
          <a:xfrm>
            <a:off x="4079875" y="2627313"/>
            <a:ext cx="43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p:txBody>
      </p:sp>
      <p:grpSp>
        <p:nvGrpSpPr>
          <p:cNvPr id="65542" name="Group 40"/>
          <p:cNvGrpSpPr>
            <a:grpSpLocks/>
          </p:cNvGrpSpPr>
          <p:nvPr/>
        </p:nvGrpSpPr>
        <p:grpSpPr bwMode="auto">
          <a:xfrm>
            <a:off x="4006850" y="3644898"/>
            <a:ext cx="3168650" cy="718410"/>
            <a:chOff x="1043608" y="4869160"/>
            <a:chExt cx="3168352" cy="717713"/>
          </a:xfrm>
        </p:grpSpPr>
        <p:sp>
          <p:nvSpPr>
            <p:cNvPr id="65544" name="Rectangle 11"/>
            <p:cNvSpPr>
              <a:spLocks noChangeArrowheads="1"/>
            </p:cNvSpPr>
            <p:nvPr/>
          </p:nvSpPr>
          <p:spPr bwMode="auto">
            <a:xfrm>
              <a:off x="3635896" y="4869160"/>
              <a:ext cx="576064" cy="64807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buFont typeface="Arial" pitchFamily="34" charset="0"/>
                <a:buChar char="●"/>
              </a:pPr>
              <a:endParaRPr lang="en-US" sz="2800"/>
            </a:p>
          </p:txBody>
        </p:sp>
        <p:grpSp>
          <p:nvGrpSpPr>
            <p:cNvPr id="65545" name="Group 27"/>
            <p:cNvGrpSpPr>
              <a:grpSpLocks/>
            </p:cNvGrpSpPr>
            <p:nvPr/>
          </p:nvGrpSpPr>
          <p:grpSpPr bwMode="auto">
            <a:xfrm>
              <a:off x="1043608" y="4869160"/>
              <a:ext cx="3096344" cy="717713"/>
              <a:chOff x="1043608" y="4869160"/>
              <a:chExt cx="3096344" cy="717713"/>
            </a:xfrm>
          </p:grpSpPr>
          <p:grpSp>
            <p:nvGrpSpPr>
              <p:cNvPr id="65546" name="Group 7"/>
              <p:cNvGrpSpPr>
                <a:grpSpLocks/>
              </p:cNvGrpSpPr>
              <p:nvPr/>
            </p:nvGrpSpPr>
            <p:grpSpPr bwMode="auto">
              <a:xfrm>
                <a:off x="1043608" y="4869160"/>
                <a:ext cx="1224136" cy="648072"/>
                <a:chOff x="1043608" y="4869160"/>
                <a:chExt cx="1224136" cy="648072"/>
              </a:xfrm>
            </p:grpSpPr>
            <p:sp>
              <p:nvSpPr>
                <p:cNvPr id="65555" name="Rectangle 5"/>
                <p:cNvSpPr>
                  <a:spLocks noChangeArrowheads="1"/>
                </p:cNvSpPr>
                <p:nvPr/>
              </p:nvSpPr>
              <p:spPr bwMode="auto">
                <a:xfrm>
                  <a:off x="1043608" y="4869160"/>
                  <a:ext cx="576064" cy="64807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buFont typeface="Arial" pitchFamily="34" charset="0"/>
                    <a:buChar char="●"/>
                  </a:pPr>
                  <a:endParaRPr lang="en-US" sz="2800"/>
                </a:p>
              </p:txBody>
            </p:sp>
            <p:sp>
              <p:nvSpPr>
                <p:cNvPr id="65556" name="Rectangle 6"/>
                <p:cNvSpPr>
                  <a:spLocks noChangeArrowheads="1"/>
                </p:cNvSpPr>
                <p:nvPr/>
              </p:nvSpPr>
              <p:spPr bwMode="auto">
                <a:xfrm>
                  <a:off x="1691680" y="4869160"/>
                  <a:ext cx="576064" cy="64807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buFont typeface="Arial" pitchFamily="34" charset="0"/>
                    <a:buChar char="●"/>
                  </a:pPr>
                  <a:endParaRPr lang="en-US" sz="2800"/>
                </a:p>
              </p:txBody>
            </p:sp>
          </p:grpSp>
          <p:grpSp>
            <p:nvGrpSpPr>
              <p:cNvPr id="65547" name="Group 8"/>
              <p:cNvGrpSpPr>
                <a:grpSpLocks/>
              </p:cNvGrpSpPr>
              <p:nvPr/>
            </p:nvGrpSpPr>
            <p:grpSpPr bwMode="auto">
              <a:xfrm>
                <a:off x="2339752" y="4869160"/>
                <a:ext cx="1224136" cy="648072"/>
                <a:chOff x="1043608" y="4869160"/>
                <a:chExt cx="1224136" cy="648072"/>
              </a:xfrm>
            </p:grpSpPr>
            <p:sp>
              <p:nvSpPr>
                <p:cNvPr id="65553" name="Rectangle 9"/>
                <p:cNvSpPr>
                  <a:spLocks noChangeArrowheads="1"/>
                </p:cNvSpPr>
                <p:nvPr/>
              </p:nvSpPr>
              <p:spPr bwMode="auto">
                <a:xfrm>
                  <a:off x="1043608" y="4869160"/>
                  <a:ext cx="576064" cy="64807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buFont typeface="Arial" pitchFamily="34" charset="0"/>
                    <a:buChar char="●"/>
                  </a:pPr>
                  <a:endParaRPr lang="en-US" sz="2800"/>
                </a:p>
              </p:txBody>
            </p:sp>
            <p:sp>
              <p:nvSpPr>
                <p:cNvPr id="65554" name="Rectangle 10"/>
                <p:cNvSpPr>
                  <a:spLocks noChangeArrowheads="1"/>
                </p:cNvSpPr>
                <p:nvPr/>
              </p:nvSpPr>
              <p:spPr bwMode="auto">
                <a:xfrm>
                  <a:off x="1691680" y="4869160"/>
                  <a:ext cx="576064" cy="64807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spcBef>
                      <a:spcPct val="20000"/>
                    </a:spcBef>
                    <a:buClr>
                      <a:srgbClr val="00628C"/>
                    </a:buClr>
                    <a:buFont typeface="Arial" pitchFamily="34" charset="0"/>
                    <a:buChar char="●"/>
                  </a:pPr>
                  <a:endParaRPr lang="en-US" sz="2800"/>
                </a:p>
              </p:txBody>
            </p:sp>
          </p:grpSp>
          <p:sp>
            <p:nvSpPr>
              <p:cNvPr id="65548" name="TextBox 12"/>
              <p:cNvSpPr txBox="1">
                <a:spLocks noChangeArrowheads="1"/>
              </p:cNvSpPr>
              <p:nvPr/>
            </p:nvSpPr>
            <p:spPr bwMode="auto">
              <a:xfrm>
                <a:off x="1115616" y="4941168"/>
                <a:ext cx="432048"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p:txBody>
          </p:sp>
          <p:sp>
            <p:nvSpPr>
              <p:cNvPr id="65549" name="TextBox 15"/>
              <p:cNvSpPr txBox="1">
                <a:spLocks noChangeArrowheads="1"/>
              </p:cNvSpPr>
              <p:nvPr/>
            </p:nvSpPr>
            <p:spPr bwMode="auto">
              <a:xfrm>
                <a:off x="1763688" y="4941169"/>
                <a:ext cx="432048" cy="64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a:p>
                <a:pPr eaLnBrk="1" hangingPunct="1"/>
                <a:endParaRPr lang="en-GB"/>
              </a:p>
            </p:txBody>
          </p:sp>
          <p:sp>
            <p:nvSpPr>
              <p:cNvPr id="65550" name="TextBox 16"/>
              <p:cNvSpPr txBox="1">
                <a:spLocks noChangeArrowheads="1"/>
              </p:cNvSpPr>
              <p:nvPr/>
            </p:nvSpPr>
            <p:spPr bwMode="auto">
              <a:xfrm>
                <a:off x="2411760" y="4941168"/>
                <a:ext cx="432048" cy="64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a:p>
                <a:pPr eaLnBrk="1" hangingPunct="1"/>
                <a:endParaRPr lang="en-GB"/>
              </a:p>
            </p:txBody>
          </p:sp>
          <p:sp>
            <p:nvSpPr>
              <p:cNvPr id="65551" name="TextBox 17"/>
              <p:cNvSpPr txBox="1">
                <a:spLocks noChangeArrowheads="1"/>
              </p:cNvSpPr>
              <p:nvPr/>
            </p:nvSpPr>
            <p:spPr bwMode="auto">
              <a:xfrm>
                <a:off x="3059832" y="4941168"/>
                <a:ext cx="432048" cy="36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p:txBody>
          </p:sp>
          <p:sp>
            <p:nvSpPr>
              <p:cNvPr id="65552" name="TextBox 18"/>
              <p:cNvSpPr txBox="1">
                <a:spLocks noChangeArrowheads="1"/>
              </p:cNvSpPr>
              <p:nvPr/>
            </p:nvSpPr>
            <p:spPr bwMode="auto">
              <a:xfrm>
                <a:off x="3707904" y="4941168"/>
                <a:ext cx="432048" cy="36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4</a:t>
                </a:r>
              </a:p>
            </p:txBody>
          </p:sp>
        </p:grpSp>
      </p:grpSp>
      <p:sp>
        <p:nvSpPr>
          <p:cNvPr id="20" name="Content Placeholder 2"/>
          <p:cNvSpPr txBox="1">
            <a:spLocks/>
          </p:cNvSpPr>
          <p:nvPr/>
        </p:nvSpPr>
        <p:spPr bwMode="auto">
          <a:xfrm>
            <a:off x="2279651" y="4684714"/>
            <a:ext cx="7921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endParaRPr lang="en-GB" sz="2800" kern="0" dirty="0"/>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3362140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7490"/>
          </a:xfrm>
        </p:spPr>
        <p:txBody>
          <a:bodyPr/>
          <a:lstStyle/>
          <a:p>
            <a:r>
              <a:rPr lang="en-GB" dirty="0" smtClean="0"/>
              <a:t>How to develop reasoning at home?</a:t>
            </a:r>
            <a:endParaRPr lang="en-GB" dirty="0"/>
          </a:p>
        </p:txBody>
      </p:sp>
      <p:sp>
        <p:nvSpPr>
          <p:cNvPr id="3" name="Content Placeholder 2"/>
          <p:cNvSpPr>
            <a:spLocks noGrp="1"/>
          </p:cNvSpPr>
          <p:nvPr>
            <p:ph idx="1"/>
          </p:nvPr>
        </p:nvSpPr>
        <p:spPr>
          <a:xfrm>
            <a:off x="2589212" y="1586204"/>
            <a:ext cx="8915400" cy="4325018"/>
          </a:xfrm>
        </p:spPr>
        <p:txBody>
          <a:bodyPr>
            <a:normAutofit fontScale="92500" lnSpcReduction="20000"/>
          </a:bodyPr>
          <a:lstStyle/>
          <a:p>
            <a:r>
              <a:rPr lang="en-GB" dirty="0" smtClean="0"/>
              <a:t>Asking questions all the time about how they reached a specific answer.</a:t>
            </a:r>
          </a:p>
          <a:p>
            <a:pPr marL="457200" lvl="1" indent="0">
              <a:buNone/>
            </a:pPr>
            <a:r>
              <a:rPr lang="en-GB" dirty="0" smtClean="0"/>
              <a:t>Is 15 an odd or even number? How do you know?</a:t>
            </a:r>
          </a:p>
          <a:p>
            <a:pPr marL="457200" lvl="1" indent="0">
              <a:buNone/>
            </a:pPr>
            <a:r>
              <a:rPr lang="en-GB" dirty="0" smtClean="0"/>
              <a:t>Is 56 bigger than 32. How do you know?</a:t>
            </a:r>
          </a:p>
          <a:p>
            <a:pPr marL="457200" lvl="1" indent="0">
              <a:buNone/>
            </a:pPr>
            <a:r>
              <a:rPr lang="en-GB" dirty="0" smtClean="0"/>
              <a:t>123 is a three digit number. Explain your thinking?</a:t>
            </a:r>
          </a:p>
          <a:p>
            <a:pPr marL="457200" lvl="1" indent="0">
              <a:buNone/>
            </a:pPr>
            <a:endParaRPr lang="en-GB" dirty="0"/>
          </a:p>
          <a:p>
            <a:pPr lvl="0">
              <a:buClr>
                <a:srgbClr val="353535"/>
              </a:buClr>
            </a:pPr>
            <a:r>
              <a:rPr lang="en-GB" dirty="0" smtClean="0">
                <a:solidFill>
                  <a:prstClr val="black">
                    <a:lumMod val="75000"/>
                    <a:lumOff val="25000"/>
                  </a:prstClr>
                </a:solidFill>
              </a:rPr>
              <a:t>Give a statement and ask the children if it a right or wrong?</a:t>
            </a:r>
          </a:p>
          <a:p>
            <a:pPr marL="0" lvl="0" indent="0">
              <a:buClr>
                <a:srgbClr val="353535"/>
              </a:buClr>
              <a:buNone/>
            </a:pPr>
            <a:r>
              <a:rPr lang="en-GB" dirty="0">
                <a:solidFill>
                  <a:prstClr val="black">
                    <a:lumMod val="75000"/>
                    <a:lumOff val="25000"/>
                  </a:prstClr>
                </a:solidFill>
              </a:rPr>
              <a:t>	</a:t>
            </a:r>
            <a:r>
              <a:rPr lang="en-GB" dirty="0" smtClean="0">
                <a:solidFill>
                  <a:prstClr val="black">
                    <a:lumMod val="75000"/>
                    <a:lumOff val="25000"/>
                  </a:prstClr>
                </a:solidFill>
              </a:rPr>
              <a:t>5 + 6 = 10  Is that right or wrong? How do you know?</a:t>
            </a:r>
          </a:p>
          <a:p>
            <a:pPr marL="0" indent="0">
              <a:buClr>
                <a:srgbClr val="353535"/>
              </a:buClr>
              <a:buNone/>
            </a:pPr>
            <a:endParaRPr lang="en-GB" dirty="0">
              <a:solidFill>
                <a:prstClr val="black">
                  <a:lumMod val="75000"/>
                  <a:lumOff val="25000"/>
                </a:prstClr>
              </a:solidFill>
            </a:endParaRPr>
          </a:p>
          <a:p>
            <a:pPr>
              <a:buClr>
                <a:srgbClr val="353535"/>
              </a:buClr>
            </a:pPr>
            <a:r>
              <a:rPr lang="en-GB" dirty="0" smtClean="0">
                <a:solidFill>
                  <a:prstClr val="black">
                    <a:lumMod val="75000"/>
                    <a:lumOff val="25000"/>
                  </a:prstClr>
                </a:solidFill>
              </a:rPr>
              <a:t>Solving word problems where the children have to interpret the language and decide what to do. </a:t>
            </a:r>
          </a:p>
          <a:p>
            <a:pPr>
              <a:buClr>
                <a:srgbClr val="353535"/>
              </a:buClr>
            </a:pPr>
            <a:endParaRPr lang="en-GB" dirty="0">
              <a:solidFill>
                <a:prstClr val="black">
                  <a:lumMod val="75000"/>
                  <a:lumOff val="25000"/>
                </a:prstClr>
              </a:solidFill>
            </a:endParaRPr>
          </a:p>
          <a:p>
            <a:pPr>
              <a:buClr>
                <a:srgbClr val="353535"/>
              </a:buClr>
            </a:pPr>
            <a:r>
              <a:rPr lang="en-GB" dirty="0" smtClean="0">
                <a:solidFill>
                  <a:prstClr val="black">
                    <a:lumMod val="75000"/>
                    <a:lumOff val="25000"/>
                  </a:prstClr>
                </a:solidFill>
              </a:rPr>
              <a:t>Using three numbers find the odd one out</a:t>
            </a:r>
          </a:p>
          <a:p>
            <a:pPr marL="0" indent="0">
              <a:buClr>
                <a:srgbClr val="353535"/>
              </a:buClr>
              <a:buNone/>
            </a:pPr>
            <a:r>
              <a:rPr lang="en-GB" dirty="0">
                <a:solidFill>
                  <a:prstClr val="black">
                    <a:lumMod val="75000"/>
                    <a:lumOff val="25000"/>
                  </a:prstClr>
                </a:solidFill>
              </a:rPr>
              <a:t>	</a:t>
            </a:r>
            <a:r>
              <a:rPr lang="en-GB" dirty="0" smtClean="0">
                <a:solidFill>
                  <a:prstClr val="black">
                    <a:lumMod val="75000"/>
                    <a:lumOff val="25000"/>
                  </a:prstClr>
                </a:solidFill>
              </a:rPr>
              <a:t>	40				15				30</a:t>
            </a:r>
            <a:endParaRPr lang="en-GB" dirty="0">
              <a:solidFill>
                <a:prstClr val="black">
                  <a:lumMod val="75000"/>
                  <a:lumOff val="25000"/>
                </a:prstClr>
              </a:solidFill>
            </a:endParaRPr>
          </a:p>
          <a:p>
            <a:pPr marL="457200" lvl="1" indent="0">
              <a:buNone/>
            </a:pPr>
            <a:endParaRPr lang="en-GB"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68824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mathematical concepts…</a:t>
            </a:r>
            <a:br>
              <a:rPr lang="en-GB" dirty="0" smtClean="0"/>
            </a:br>
            <a:r>
              <a:rPr lang="en-GB" dirty="0" smtClean="0"/>
              <a:t>fractions, shape, space and measure.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Finding shapes in the environment and asking the name of them and how do they know? Focus on using the key features to identify them so they can find regular and irregular shapes. </a:t>
            </a:r>
          </a:p>
          <a:p>
            <a:r>
              <a:rPr lang="en-GB" dirty="0" smtClean="0"/>
              <a:t>Practice telling the time focusing on counting in 5s, looking at the different hands and relating to digital time. </a:t>
            </a:r>
          </a:p>
          <a:p>
            <a:r>
              <a:rPr lang="en-GB" dirty="0" smtClean="0"/>
              <a:t>Cooking – weighing and measuring different amounts and comparing it using different units.</a:t>
            </a:r>
          </a:p>
          <a:p>
            <a:r>
              <a:rPr lang="en-GB" dirty="0" smtClean="0"/>
              <a:t>Measuring – measure their height and note it so you can compare the difference. Use language such as smaller then, bigger than, wider than. </a:t>
            </a:r>
          </a:p>
          <a:p>
            <a:r>
              <a:rPr lang="en-GB" dirty="0" smtClean="0"/>
              <a:t>Fractions – cutting up food into equal amounts. Eating parts of it, how much is left and how much have we eaten</a:t>
            </a:r>
            <a:r>
              <a:rPr lang="en-GB" dirty="0"/>
              <a:t>?</a:t>
            </a:r>
            <a:endParaRPr lang="en-GB" dirty="0" smtClean="0"/>
          </a:p>
          <a:p>
            <a:r>
              <a:rPr lang="en-GB" dirty="0" smtClean="0"/>
              <a:t>Using money all the time. Adding up amounts using different coins. Matching coins to a concrete amount. Asking the children would you like five 10ps or a 50p coin? Can they explain the difference between them. </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43014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7449"/>
          </a:xfrm>
        </p:spPr>
        <p:txBody>
          <a:bodyPr/>
          <a:lstStyle/>
          <a:p>
            <a:r>
              <a:rPr lang="en-GB" dirty="0" smtClean="0"/>
              <a:t>Maths in the Environment</a:t>
            </a:r>
            <a:endParaRPr lang="en-GB" dirty="0"/>
          </a:p>
        </p:txBody>
      </p:sp>
      <p:sp>
        <p:nvSpPr>
          <p:cNvPr id="3" name="Content Placeholder 2"/>
          <p:cNvSpPr>
            <a:spLocks noGrp="1"/>
          </p:cNvSpPr>
          <p:nvPr>
            <p:ph idx="1"/>
          </p:nvPr>
        </p:nvSpPr>
        <p:spPr>
          <a:xfrm>
            <a:off x="3761029" y="1377160"/>
            <a:ext cx="4002040" cy="2208233"/>
          </a:xfrm>
        </p:spPr>
        <p:txBody>
          <a:bodyPr>
            <a:noAutofit/>
          </a:bodyPr>
          <a:lstStyle/>
          <a:p>
            <a:pPr marL="0" indent="0">
              <a:buNone/>
            </a:pPr>
            <a:r>
              <a:rPr lang="en-GB" sz="1200" b="1" dirty="0" smtClean="0"/>
              <a:t>How many parts in the window?</a:t>
            </a:r>
          </a:p>
          <a:p>
            <a:pPr marL="0" indent="0">
              <a:buNone/>
            </a:pPr>
            <a:r>
              <a:rPr lang="en-GB" sz="1200" b="1" dirty="0" smtClean="0"/>
              <a:t>How do you know?</a:t>
            </a:r>
          </a:p>
          <a:p>
            <a:pPr marL="0" indent="0">
              <a:buNone/>
            </a:pPr>
            <a:r>
              <a:rPr lang="en-GB" sz="1200" b="1" dirty="0" smtClean="0"/>
              <a:t>Could you work it out without counting them individually?</a:t>
            </a:r>
          </a:p>
          <a:p>
            <a:pPr marL="0" indent="0">
              <a:buNone/>
            </a:pPr>
            <a:r>
              <a:rPr lang="en-GB" sz="1200" b="1" dirty="0" smtClean="0"/>
              <a:t>If I drew the curtain on half of them how many would be showing? How do you know?</a:t>
            </a:r>
            <a:endParaRPr lang="en-GB" sz="1200" b="1" dirty="0"/>
          </a:p>
        </p:txBody>
      </p:sp>
      <p:pic>
        <p:nvPicPr>
          <p:cNvPr id="3074" name="Picture 2" descr="https://i.pinimg.com/originals/0e/6f/87/0e6f870b780543fdb3a055220dfe20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6" y="1377160"/>
            <a:ext cx="2456995" cy="20436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7.alamy.com/zooms/37e9f1ff2d3d4000af73831f286449b2/bitten-dark-chocolate-bar-isolated-on-white-background-b85en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399" y="811433"/>
            <a:ext cx="3099822" cy="2165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04245" y="2892895"/>
            <a:ext cx="3676261" cy="1384995"/>
          </a:xfrm>
          <a:prstGeom prst="rect">
            <a:avLst/>
          </a:prstGeom>
          <a:noFill/>
        </p:spPr>
        <p:txBody>
          <a:bodyPr wrap="square" rtlCol="0">
            <a:spAutoFit/>
          </a:bodyPr>
          <a:lstStyle/>
          <a:p>
            <a:r>
              <a:rPr lang="en-GB" sz="1200" b="1" dirty="0" smtClean="0"/>
              <a:t>How much of the chocolate bar has been eaten? How do you know?</a:t>
            </a:r>
          </a:p>
          <a:p>
            <a:endParaRPr lang="en-GB" sz="1200" b="1" dirty="0"/>
          </a:p>
          <a:p>
            <a:r>
              <a:rPr lang="en-GB" sz="1200" b="1" dirty="0" smtClean="0"/>
              <a:t>How much is still left to eat?</a:t>
            </a:r>
          </a:p>
          <a:p>
            <a:endParaRPr lang="en-GB" sz="1200" b="1" dirty="0"/>
          </a:p>
          <a:p>
            <a:r>
              <a:rPr lang="en-GB" sz="1200" b="1" dirty="0" smtClean="0"/>
              <a:t>Could you equally share what is left with a friend?</a:t>
            </a:r>
            <a:endParaRPr lang="en-GB" sz="1200" b="1" dirty="0"/>
          </a:p>
        </p:txBody>
      </p:sp>
      <p:pic>
        <p:nvPicPr>
          <p:cNvPr id="3078" name="Picture 6" descr="https://i.pinimg.com/236x/fb/6f/c4/fb6fc4ed29eec46f38c667bf455ce3a8--drop-shadow-house-numb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436" y="4081947"/>
            <a:ext cx="1384853" cy="2065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2898" y="4469363"/>
            <a:ext cx="3498980" cy="1815882"/>
          </a:xfrm>
          <a:prstGeom prst="rect">
            <a:avLst/>
          </a:prstGeom>
          <a:noFill/>
        </p:spPr>
        <p:txBody>
          <a:bodyPr wrap="square" rtlCol="0">
            <a:spAutoFit/>
          </a:bodyPr>
          <a:lstStyle/>
          <a:p>
            <a:r>
              <a:rPr lang="en-GB" sz="1400" b="1" dirty="0" smtClean="0"/>
              <a:t>What number is that?</a:t>
            </a:r>
          </a:p>
          <a:p>
            <a:endParaRPr lang="en-GB" sz="1400" b="1" dirty="0" smtClean="0"/>
          </a:p>
          <a:p>
            <a:r>
              <a:rPr lang="en-GB" sz="1400" b="1" dirty="0" smtClean="0"/>
              <a:t>Is it bigger or smaller than 50?</a:t>
            </a:r>
          </a:p>
          <a:p>
            <a:endParaRPr lang="en-GB" sz="1400" b="1" dirty="0" smtClean="0"/>
          </a:p>
          <a:p>
            <a:r>
              <a:rPr lang="en-GB" sz="1400" b="1" dirty="0" smtClean="0"/>
              <a:t>Is it odd or even? How do you know?</a:t>
            </a:r>
          </a:p>
          <a:p>
            <a:endParaRPr lang="en-GB" sz="1400" b="1" dirty="0" smtClean="0"/>
          </a:p>
          <a:p>
            <a:r>
              <a:rPr lang="en-GB" sz="1400" b="1" dirty="0" smtClean="0"/>
              <a:t>Tell me something you know about that number?</a:t>
            </a:r>
            <a:endParaRPr lang="en-GB" sz="1400" b="1" dirty="0"/>
          </a:p>
        </p:txBody>
      </p:sp>
      <p:pic>
        <p:nvPicPr>
          <p:cNvPr id="3080" name="Picture 8" descr="http://www.bobslocks.co.uk/images/Locksmith%20in%20Stirling/NumberPlat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1166" y="4357801"/>
            <a:ext cx="1871297" cy="1120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2645" y="5048596"/>
            <a:ext cx="3060441" cy="1384995"/>
          </a:xfrm>
          <a:prstGeom prst="rect">
            <a:avLst/>
          </a:prstGeom>
          <a:noFill/>
        </p:spPr>
        <p:txBody>
          <a:bodyPr wrap="square" rtlCol="0">
            <a:spAutoFit/>
          </a:bodyPr>
          <a:lstStyle/>
          <a:p>
            <a:r>
              <a:rPr lang="en-GB" sz="1400" b="1" dirty="0" smtClean="0"/>
              <a:t>Tell me the numbers in this number plate?</a:t>
            </a:r>
          </a:p>
          <a:p>
            <a:endParaRPr lang="en-GB" sz="1400" b="1" dirty="0"/>
          </a:p>
          <a:p>
            <a:r>
              <a:rPr lang="en-GB" sz="1400" b="1" dirty="0" smtClean="0"/>
              <a:t>Using these digits what is the biggest/smallest number you can make?</a:t>
            </a:r>
            <a:endParaRPr lang="en-GB" sz="1400" b="1" dirty="0"/>
          </a:p>
        </p:txBody>
      </p:sp>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34930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044" y="358440"/>
            <a:ext cx="8911687" cy="1280890"/>
          </a:xfrm>
        </p:spPr>
        <p:txBody>
          <a:bodyPr/>
          <a:lstStyle/>
          <a:p>
            <a:r>
              <a:rPr lang="en-GB" dirty="0" smtClean="0"/>
              <a:t>The Goal</a:t>
            </a:r>
            <a:endParaRPr lang="en-GB" dirty="0"/>
          </a:p>
        </p:txBody>
      </p:sp>
      <p:sp>
        <p:nvSpPr>
          <p:cNvPr id="3" name="Content Placeholder 2"/>
          <p:cNvSpPr>
            <a:spLocks noGrp="1"/>
          </p:cNvSpPr>
          <p:nvPr>
            <p:ph idx="1"/>
          </p:nvPr>
        </p:nvSpPr>
        <p:spPr>
          <a:xfrm>
            <a:off x="1166327" y="1639330"/>
            <a:ext cx="10011746" cy="4271892"/>
          </a:xfrm>
        </p:spPr>
        <p:txBody>
          <a:bodyPr/>
          <a:lstStyle/>
          <a:p>
            <a:pPr marL="0" indent="0" algn="ctr">
              <a:lnSpc>
                <a:spcPct val="150000"/>
              </a:lnSpc>
              <a:buNone/>
            </a:pPr>
            <a:r>
              <a:rPr lang="en-GB" sz="2400" dirty="0">
                <a:solidFill>
                  <a:srgbClr val="084BB8"/>
                </a:solidFill>
                <a:latin typeface="Berlin Sans FB" panose="020E0602020502020306" pitchFamily="34" charset="0"/>
              </a:rPr>
              <a:t>Children need to understand our number system, starting with counting numbers, building an understanding of how our numbers work and fit together. This includes exploring place value and comparing and ordering numbers then </a:t>
            </a:r>
          </a:p>
          <a:p>
            <a:pPr marL="0" indent="0" algn="ctr">
              <a:lnSpc>
                <a:spcPct val="150000"/>
              </a:lnSpc>
              <a:buNone/>
            </a:pPr>
            <a:r>
              <a:rPr lang="en-GB" sz="2400" dirty="0">
                <a:solidFill>
                  <a:srgbClr val="084BB8"/>
                </a:solidFill>
                <a:latin typeface="Berlin Sans FB" panose="020E0602020502020306" pitchFamily="34" charset="0"/>
              </a:rPr>
              <a:t>applying this understanding</a:t>
            </a:r>
          </a:p>
          <a:p>
            <a:pPr marL="0" indent="0" algn="ctr">
              <a:lnSpc>
                <a:spcPct val="150000"/>
              </a:lnSpc>
              <a:buNone/>
            </a:pPr>
            <a:r>
              <a:rPr lang="en-GB" sz="2400" dirty="0">
                <a:solidFill>
                  <a:srgbClr val="084BB8"/>
                </a:solidFill>
                <a:latin typeface="Berlin Sans FB" panose="020E0602020502020306" pitchFamily="34" charset="0"/>
              </a:rPr>
              <a:t>in different contexts.</a:t>
            </a:r>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8280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3584"/>
            <a:ext cx="8911687" cy="1641416"/>
          </a:xfrm>
        </p:spPr>
        <p:txBody>
          <a:bodyPr>
            <a:normAutofit/>
          </a:bodyPr>
          <a:lstStyle/>
          <a:p>
            <a:r>
              <a:rPr lang="en-GB" dirty="0"/>
              <a:t>Abstract</a:t>
            </a:r>
            <a:br>
              <a:rPr lang="en-GB" dirty="0"/>
            </a:br>
            <a:r>
              <a:rPr lang="en-GB" dirty="0" smtClean="0"/>
              <a:t>‘</a:t>
            </a:r>
            <a:r>
              <a:rPr lang="en-GB" sz="2200" dirty="0" smtClean="0"/>
              <a:t>Existing </a:t>
            </a:r>
            <a:r>
              <a:rPr lang="en-GB" sz="2200" dirty="0"/>
              <a:t>in thought or as an idea but not having a physical or concrete </a:t>
            </a:r>
            <a:r>
              <a:rPr lang="en-GB" sz="2200" dirty="0" smtClean="0"/>
              <a:t>existence’.</a:t>
            </a:r>
            <a:endParaRPr lang="en-GB" sz="22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118"/>
          <a:stretch/>
        </p:blipFill>
        <p:spPr>
          <a:xfrm>
            <a:off x="4897289" y="1693212"/>
            <a:ext cx="3241695" cy="4978176"/>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66922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635248" cy="974031"/>
          </a:xfrm>
        </p:spPr>
        <p:txBody>
          <a:bodyPr/>
          <a:lstStyle/>
          <a:p>
            <a:r>
              <a:rPr lang="en-GB" dirty="0" smtClean="0"/>
              <a:t>The Current Maths Curriculum</a:t>
            </a:r>
            <a:endParaRPr lang="en-GB" dirty="0"/>
          </a:p>
        </p:txBody>
      </p:sp>
      <p:sp>
        <p:nvSpPr>
          <p:cNvPr id="3" name="Content Placeholder 2"/>
          <p:cNvSpPr>
            <a:spLocks noGrp="1"/>
          </p:cNvSpPr>
          <p:nvPr>
            <p:ph idx="1"/>
          </p:nvPr>
        </p:nvSpPr>
        <p:spPr>
          <a:xfrm>
            <a:off x="1952368" y="1598141"/>
            <a:ext cx="9552244" cy="4313081"/>
          </a:xfrm>
        </p:spPr>
        <p:txBody>
          <a:bodyPr>
            <a:normAutofit/>
          </a:bodyPr>
          <a:lstStyle/>
          <a:p>
            <a:pPr marL="0" indent="0">
              <a:buNone/>
            </a:pPr>
            <a:r>
              <a:rPr lang="en-GB" dirty="0">
                <a:solidFill>
                  <a:srgbClr val="084BB8"/>
                </a:solidFill>
                <a:latin typeface="Berlin Sans FB" panose="020E0602020502020306" pitchFamily="34" charset="0"/>
              </a:rPr>
              <a:t>Children should:</a:t>
            </a:r>
          </a:p>
          <a:p>
            <a:r>
              <a:rPr lang="en-GB" dirty="0">
                <a:solidFill>
                  <a:srgbClr val="084BB8"/>
                </a:solidFill>
                <a:latin typeface="Berlin Sans FB" panose="020E0602020502020306" pitchFamily="34" charset="0"/>
              </a:rPr>
              <a:t>Become </a:t>
            </a:r>
            <a:r>
              <a:rPr lang="en-GB" b="1" dirty="0">
                <a:solidFill>
                  <a:srgbClr val="C00000"/>
                </a:solidFill>
                <a:latin typeface="Berlin Sans FB" panose="020E0602020502020306" pitchFamily="34" charset="0"/>
              </a:rPr>
              <a:t>fluent</a:t>
            </a:r>
            <a:r>
              <a:rPr lang="en-GB" dirty="0">
                <a:solidFill>
                  <a:srgbClr val="084BB8"/>
                </a:solidFill>
                <a:latin typeface="Berlin Sans FB" panose="020E0602020502020306" pitchFamily="34" charset="0"/>
              </a:rPr>
              <a:t> in the fundamentals of mathematics; through varied and frequent practice with increasingly complex problems. Pupils can then develop conceptual understanding and the ability to recall and apply knowledge rapidly and accurately.</a:t>
            </a:r>
          </a:p>
          <a:p>
            <a:pPr marL="0" indent="0">
              <a:buNone/>
            </a:pPr>
            <a:endParaRPr lang="en-GB" dirty="0">
              <a:solidFill>
                <a:srgbClr val="084BB8"/>
              </a:solidFill>
              <a:latin typeface="Berlin Sans FB" panose="020E0602020502020306" pitchFamily="34" charset="0"/>
            </a:endParaRPr>
          </a:p>
          <a:p>
            <a:r>
              <a:rPr lang="en-GB" b="1" dirty="0">
                <a:solidFill>
                  <a:srgbClr val="C00000"/>
                </a:solidFill>
                <a:latin typeface="Berlin Sans FB" panose="020E0602020502020306" pitchFamily="34" charset="0"/>
              </a:rPr>
              <a:t>Reason mathematically </a:t>
            </a:r>
            <a:r>
              <a:rPr lang="en-GB" dirty="0">
                <a:solidFill>
                  <a:srgbClr val="084BB8"/>
                </a:solidFill>
                <a:latin typeface="Berlin Sans FB" panose="020E0602020502020306" pitchFamily="34" charset="0"/>
              </a:rPr>
              <a:t>by following a line of enquiry, conjecturing relationships and generalisations and developing an argument, justification or proof using mathematical language.</a:t>
            </a:r>
          </a:p>
          <a:p>
            <a:endParaRPr lang="en-GB" dirty="0">
              <a:solidFill>
                <a:srgbClr val="084BB8"/>
              </a:solidFill>
              <a:latin typeface="Berlin Sans FB" panose="020E0602020502020306" pitchFamily="34" charset="0"/>
            </a:endParaRPr>
          </a:p>
          <a:p>
            <a:r>
              <a:rPr lang="en-GB" b="1" dirty="0">
                <a:solidFill>
                  <a:srgbClr val="C00000"/>
                </a:solidFill>
                <a:latin typeface="Berlin Sans FB" panose="020E0602020502020306" pitchFamily="34" charset="0"/>
              </a:rPr>
              <a:t>Solve problems </a:t>
            </a:r>
            <a:r>
              <a:rPr lang="en-GB" dirty="0">
                <a:solidFill>
                  <a:srgbClr val="084BB8"/>
                </a:solidFill>
                <a:latin typeface="Berlin Sans FB" panose="020E0602020502020306" pitchFamily="34" charset="0"/>
              </a:rPr>
              <a:t>by applying their mathematics to a variety of problems with increasing sophistication, including breaking down problems into a series of simpler steps and persevering in seeking solutions.</a:t>
            </a:r>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2050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979" y="624109"/>
            <a:ext cx="9288634" cy="5949686"/>
          </a:xfrm>
        </p:spPr>
        <p:txBody>
          <a:bodyPr>
            <a:normAutofit/>
          </a:bodyPr>
          <a:lstStyle/>
          <a:p>
            <a:r>
              <a:rPr lang="en-GB" sz="4000" dirty="0" smtClean="0"/>
              <a:t>Concrete</a:t>
            </a:r>
            <a:br>
              <a:rPr lang="en-GB" sz="4000" dirty="0" smtClean="0"/>
            </a:br>
            <a:r>
              <a:rPr lang="en-GB" sz="4000" dirty="0"/>
              <a:t/>
            </a:r>
            <a:br>
              <a:rPr lang="en-GB" sz="4000" dirty="0"/>
            </a:br>
            <a:r>
              <a:rPr lang="en-GB" sz="4000" dirty="0" smtClean="0"/>
              <a:t>        </a:t>
            </a:r>
            <a:br>
              <a:rPr lang="en-GB" sz="4000" dirty="0" smtClean="0"/>
            </a:br>
            <a:r>
              <a:rPr lang="en-GB" sz="4000" dirty="0" smtClean="0"/>
              <a:t>Pictorial</a:t>
            </a:r>
            <a:br>
              <a:rPr lang="en-GB" sz="4000" dirty="0" smtClean="0"/>
            </a:br>
            <a:r>
              <a:rPr lang="en-GB" sz="4000" dirty="0"/>
              <a:t/>
            </a:r>
            <a:br>
              <a:rPr lang="en-GB" sz="4000" dirty="0"/>
            </a:br>
            <a:r>
              <a:rPr lang="en-GB" sz="4000" dirty="0" smtClean="0"/>
              <a:t>       </a:t>
            </a:r>
            <a:br>
              <a:rPr lang="en-GB" sz="4000" dirty="0" smtClean="0"/>
            </a:br>
            <a:r>
              <a:rPr lang="en-GB" sz="4000" dirty="0" smtClean="0"/>
              <a:t>Abstract</a:t>
            </a:r>
            <a:endParaRPr lang="en-GB" sz="4000" dirty="0"/>
          </a:p>
        </p:txBody>
      </p:sp>
      <p:sp>
        <p:nvSpPr>
          <p:cNvPr id="4" name="Right Arrow 3"/>
          <p:cNvSpPr/>
          <p:nvPr/>
        </p:nvSpPr>
        <p:spPr>
          <a:xfrm rot="5400000">
            <a:off x="2894380" y="1561490"/>
            <a:ext cx="792934" cy="53012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rot="5400000">
            <a:off x="2894380" y="3517896"/>
            <a:ext cx="792934" cy="53012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pic>
        <p:nvPicPr>
          <p:cNvPr id="2052" name="Picture 4" descr="https://www.parkprimaryschool.co.uk/wp-content/uploads/2016/05/Math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013" y="1888950"/>
            <a:ext cx="6599992" cy="237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08892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EYFS Outcomes</a:t>
            </a:r>
            <a:br>
              <a:rPr lang="en-GB" dirty="0" smtClean="0"/>
            </a:br>
            <a:endParaRPr lang="en-GB" dirty="0"/>
          </a:p>
        </p:txBody>
      </p:sp>
      <p:sp>
        <p:nvSpPr>
          <p:cNvPr id="3" name="Content Placeholder 2"/>
          <p:cNvSpPr>
            <a:spLocks noGrp="1"/>
          </p:cNvSpPr>
          <p:nvPr>
            <p:ph idx="1"/>
          </p:nvPr>
        </p:nvSpPr>
        <p:spPr>
          <a:xfrm>
            <a:off x="2589212" y="1604865"/>
            <a:ext cx="8915400" cy="4637315"/>
          </a:xfrm>
        </p:spPr>
        <p:txBody>
          <a:bodyPr/>
          <a:lstStyle/>
          <a:p>
            <a:r>
              <a:rPr lang="en-GB" dirty="0"/>
              <a:t>Children count reliably with numbers from one to 20, place them in order and say which number is one more or one less than a given number. </a:t>
            </a:r>
            <a:endParaRPr lang="en-GB" dirty="0" smtClean="0"/>
          </a:p>
          <a:p>
            <a:r>
              <a:rPr lang="en-GB" dirty="0"/>
              <a:t>Using quantities and objects, they add and subtract two single-digit numbers and count on or back to find the answer. </a:t>
            </a:r>
            <a:endParaRPr lang="en-GB" dirty="0" smtClean="0"/>
          </a:p>
          <a:p>
            <a:r>
              <a:rPr lang="en-GB" dirty="0"/>
              <a:t>They solve problems, including doubling, halving and sharing. </a:t>
            </a:r>
            <a:endParaRPr lang="en-GB" dirty="0" smtClean="0"/>
          </a:p>
          <a:p>
            <a:r>
              <a:rPr lang="en-GB" dirty="0"/>
              <a:t>Children use everyday language to talk about size, weight, capacity, position, distance, time and money to compare quantities and objects and to solve problems. </a:t>
            </a:r>
            <a:endParaRPr lang="en-GB" dirty="0" smtClean="0"/>
          </a:p>
          <a:p>
            <a:r>
              <a:rPr lang="en-GB" dirty="0"/>
              <a:t>They recognise, create and describe patterns. </a:t>
            </a:r>
            <a:endParaRPr lang="en-GB" dirty="0" smtClean="0"/>
          </a:p>
          <a:p>
            <a:r>
              <a:rPr lang="en-GB" dirty="0"/>
              <a:t>They explore characteristics of everyday objects and shapes and use mathematical language to describe them.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157379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Maths Objectives</a:t>
            </a:r>
            <a:endParaRPr lang="en-GB" dirty="0"/>
          </a:p>
        </p:txBody>
      </p:sp>
      <p:sp>
        <p:nvSpPr>
          <p:cNvPr id="3" name="Content Placeholder 2"/>
          <p:cNvSpPr>
            <a:spLocks noGrp="1"/>
          </p:cNvSpPr>
          <p:nvPr>
            <p:ph idx="1"/>
          </p:nvPr>
        </p:nvSpPr>
        <p:spPr>
          <a:xfrm>
            <a:off x="2589212" y="1278294"/>
            <a:ext cx="8915400" cy="5122506"/>
          </a:xfrm>
        </p:spPr>
        <p:txBody>
          <a:bodyPr>
            <a:normAutofit fontScale="92500" lnSpcReduction="20000"/>
          </a:bodyPr>
          <a:lstStyle/>
          <a:p>
            <a:r>
              <a:rPr lang="en-GB" b="1" dirty="0"/>
              <a:t>1 Count to and across 100 from any number</a:t>
            </a:r>
          </a:p>
          <a:p>
            <a:r>
              <a:rPr lang="en-GB" b="1" dirty="0"/>
              <a:t>2 Count, read and write numbers to 100 in numerals</a:t>
            </a:r>
          </a:p>
          <a:p>
            <a:r>
              <a:rPr lang="en-GB" b="1" dirty="0"/>
              <a:t>3 Read and write mathematical symbols: +, - and =</a:t>
            </a:r>
          </a:p>
          <a:p>
            <a:r>
              <a:rPr lang="en-GB" b="1" dirty="0"/>
              <a:t>4 Identify "one more" and "one less"</a:t>
            </a:r>
          </a:p>
          <a:p>
            <a:r>
              <a:rPr lang="en-GB" b="1" dirty="0"/>
              <a:t>5 Use number bonds and subtraction facts within 20</a:t>
            </a:r>
          </a:p>
          <a:p>
            <a:r>
              <a:rPr lang="en-GB" b="1" dirty="0"/>
              <a:t>6 Add and subtract 1-digit and 2-digit numbers to 20, including zero</a:t>
            </a:r>
          </a:p>
          <a:p>
            <a:r>
              <a:rPr lang="en-GB" b="1" dirty="0"/>
              <a:t>7 Recognise, find and name a half</a:t>
            </a:r>
          </a:p>
          <a:p>
            <a:r>
              <a:rPr lang="en-GB" b="1" dirty="0"/>
              <a:t>8 Recognise, find and name a quarter</a:t>
            </a:r>
          </a:p>
          <a:p>
            <a:r>
              <a:rPr lang="en-GB" b="1" dirty="0"/>
              <a:t>9 Measure and begin to record length, mass, volume and time</a:t>
            </a:r>
          </a:p>
          <a:p>
            <a:r>
              <a:rPr lang="en-GB" b="1" dirty="0"/>
              <a:t>10 Recognise and know the value of all coins and notes</a:t>
            </a:r>
          </a:p>
          <a:p>
            <a:r>
              <a:rPr lang="en-GB" b="1" dirty="0"/>
              <a:t>11 Use language to sequence events in chronological order</a:t>
            </a:r>
          </a:p>
          <a:p>
            <a:r>
              <a:rPr lang="en-GB" b="1" dirty="0"/>
              <a:t>12 Recognise and use language relating to dates</a:t>
            </a:r>
          </a:p>
          <a:p>
            <a:r>
              <a:rPr lang="en-GB" b="1" dirty="0"/>
              <a:t>13 Tell the time to the half-hour, including drawing clocks</a:t>
            </a:r>
          </a:p>
          <a:p>
            <a:r>
              <a:rPr lang="en-GB" b="1" dirty="0"/>
              <a:t>14 Recognise and name common 2-D shapes</a:t>
            </a:r>
          </a:p>
          <a:p>
            <a:r>
              <a:rPr lang="en-GB" b="1" dirty="0"/>
              <a:t>15 Recognise and name common 3-D shapes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265715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62139"/>
          </a:xfrm>
        </p:spPr>
        <p:txBody>
          <a:bodyPr>
            <a:normAutofit fontScale="90000"/>
          </a:bodyPr>
          <a:lstStyle/>
          <a:p>
            <a:r>
              <a:rPr lang="en-GB" dirty="0" smtClean="0"/>
              <a:t>Year 2 Math Objectives</a:t>
            </a:r>
            <a:endParaRPr lang="en-GB" dirty="0"/>
          </a:p>
        </p:txBody>
      </p:sp>
      <p:sp>
        <p:nvSpPr>
          <p:cNvPr id="3" name="Content Placeholder 2"/>
          <p:cNvSpPr>
            <a:spLocks noGrp="1"/>
          </p:cNvSpPr>
          <p:nvPr>
            <p:ph idx="1"/>
          </p:nvPr>
        </p:nvSpPr>
        <p:spPr>
          <a:xfrm>
            <a:off x="1449859" y="1474573"/>
            <a:ext cx="5255741" cy="5140412"/>
          </a:xfrm>
        </p:spPr>
        <p:txBody>
          <a:bodyPr>
            <a:normAutofit fontScale="77500" lnSpcReduction="20000"/>
          </a:bodyPr>
          <a:lstStyle/>
          <a:p>
            <a:r>
              <a:rPr lang="en-GB" dirty="0"/>
              <a:t>I can count in steps of 2,3 and 5 from 0 and in tens from any number</a:t>
            </a:r>
          </a:p>
          <a:p>
            <a:r>
              <a:rPr lang="en-GB" dirty="0"/>
              <a:t>I can read and write numbers up to 100 and beyond using numerals and words</a:t>
            </a:r>
          </a:p>
          <a:p>
            <a:r>
              <a:rPr lang="en-GB" dirty="0"/>
              <a:t>I can recognise the place value of each digit in a two-digit number</a:t>
            </a:r>
          </a:p>
          <a:p>
            <a:r>
              <a:rPr lang="en-GB" dirty="0"/>
              <a:t>I can identify, represent and estimate numbers</a:t>
            </a:r>
          </a:p>
          <a:p>
            <a:r>
              <a:rPr lang="en-GB" dirty="0"/>
              <a:t>I can compare and order numbers from 0 to 100 using greater than and less </a:t>
            </a:r>
            <a:r>
              <a:rPr lang="en-GB" dirty="0" smtClean="0"/>
              <a:t>than</a:t>
            </a:r>
          </a:p>
          <a:p>
            <a:r>
              <a:rPr lang="en-GB" dirty="0"/>
              <a:t>I can use place value and number facts to solve </a:t>
            </a:r>
            <a:r>
              <a:rPr lang="en-GB" dirty="0" smtClean="0"/>
              <a:t>problems</a:t>
            </a:r>
          </a:p>
          <a:p>
            <a:r>
              <a:rPr lang="en-GB" dirty="0"/>
              <a:t>I know my number bonds for number 20</a:t>
            </a:r>
          </a:p>
          <a:p>
            <a:r>
              <a:rPr lang="en-GB" dirty="0"/>
              <a:t>I can add and subtract one-digit and two-digit numbers mentally</a:t>
            </a:r>
          </a:p>
          <a:p>
            <a:r>
              <a:rPr lang="en-GB" dirty="0"/>
              <a:t>I can add and subtract multiples of 10 and two-digit numbers mentally</a:t>
            </a:r>
          </a:p>
          <a:p>
            <a:r>
              <a:rPr lang="en-GB" dirty="0"/>
              <a:t>I understand adding and subtracting rules</a:t>
            </a:r>
          </a:p>
          <a:p>
            <a:r>
              <a:rPr lang="en-GB" dirty="0"/>
              <a:t>I can check my answers using inverse </a:t>
            </a:r>
            <a:r>
              <a:rPr lang="en-GB" dirty="0" smtClean="0"/>
              <a:t>operations</a:t>
            </a:r>
          </a:p>
          <a:p>
            <a:r>
              <a:rPr lang="en-GB" dirty="0"/>
              <a:t> can add 2-digit numbers to two-digit numbers</a:t>
            </a:r>
          </a:p>
          <a:p>
            <a:r>
              <a:rPr lang="en-GB" dirty="0"/>
              <a:t>I can subtract 2-digit numbers from 2-digit </a:t>
            </a:r>
            <a:r>
              <a:rPr lang="en-GB" dirty="0" smtClean="0"/>
              <a:t>numbers</a:t>
            </a:r>
            <a:endParaRPr lang="en-GB" dirty="0"/>
          </a:p>
        </p:txBody>
      </p:sp>
      <p:sp>
        <p:nvSpPr>
          <p:cNvPr id="4" name="Content Placeholder 2"/>
          <p:cNvSpPr txBox="1">
            <a:spLocks/>
          </p:cNvSpPr>
          <p:nvPr/>
        </p:nvSpPr>
        <p:spPr>
          <a:xfrm>
            <a:off x="6940378" y="1474573"/>
            <a:ext cx="4839730" cy="50745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1400" dirty="0" smtClean="0"/>
              <a:t>I </a:t>
            </a:r>
            <a:r>
              <a:rPr lang="en-GB" sz="1400" dirty="0" err="1" smtClean="0"/>
              <a:t>I</a:t>
            </a:r>
            <a:r>
              <a:rPr lang="en-GB" sz="1400" dirty="0" smtClean="0"/>
              <a:t> know pairs of numbers that make 100</a:t>
            </a:r>
          </a:p>
          <a:p>
            <a:r>
              <a:rPr lang="en-GB" sz="1400" dirty="0" smtClean="0"/>
              <a:t>I can add and subtract two two-digit numbers mentally</a:t>
            </a:r>
          </a:p>
          <a:p>
            <a:r>
              <a:rPr lang="en-GB" sz="1400" dirty="0" smtClean="0"/>
              <a:t>I can solve problems with addition and subtraction </a:t>
            </a:r>
          </a:p>
          <a:p>
            <a:r>
              <a:rPr lang="en-GB" sz="1400" dirty="0" smtClean="0"/>
              <a:t>I know the multiples of 2</a:t>
            </a:r>
          </a:p>
          <a:p>
            <a:r>
              <a:rPr lang="en-GB" sz="1400" dirty="0" smtClean="0"/>
              <a:t>I know the multiples of 10</a:t>
            </a:r>
          </a:p>
          <a:p>
            <a:r>
              <a:rPr lang="en-GB" sz="1400" dirty="0" smtClean="0"/>
              <a:t>I know the multiples of 5</a:t>
            </a:r>
          </a:p>
          <a:p>
            <a:r>
              <a:rPr lang="en-GB" sz="1400" dirty="0" smtClean="0"/>
              <a:t>I can write multiplication statements</a:t>
            </a:r>
          </a:p>
          <a:p>
            <a:r>
              <a:rPr lang="en-GB" sz="1400" dirty="0" smtClean="0"/>
              <a:t>I can write division statements</a:t>
            </a:r>
          </a:p>
          <a:p>
            <a:r>
              <a:rPr lang="en-GB" sz="1400" dirty="0" smtClean="0"/>
              <a:t>I understand multiplication and division rules</a:t>
            </a:r>
          </a:p>
          <a:p>
            <a:r>
              <a:rPr lang="en-GB" sz="1400" dirty="0" smtClean="0"/>
              <a:t>I can solve problems with multiplication and division</a:t>
            </a:r>
          </a:p>
          <a:p>
            <a:r>
              <a:rPr lang="en-GB" sz="1400" dirty="0" smtClean="0"/>
              <a:t>Fractions</a:t>
            </a:r>
          </a:p>
          <a:p>
            <a:r>
              <a:rPr lang="en-GB" sz="1400" dirty="0" smtClean="0"/>
              <a:t>Shape</a:t>
            </a:r>
          </a:p>
          <a:p>
            <a:r>
              <a:rPr lang="en-GB" sz="1400" dirty="0" smtClean="0"/>
              <a:t>Measure</a:t>
            </a:r>
            <a:endParaRPr lang="en-GB" sz="14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309969" y="263584"/>
            <a:ext cx="626658" cy="721051"/>
          </a:xfrm>
          <a:prstGeom prst="rect">
            <a:avLst/>
          </a:prstGeom>
          <a:noFill/>
        </p:spPr>
      </p:pic>
    </p:spTree>
    <p:extLst>
      <p:ext uri="{BB962C8B-B14F-4D97-AF65-F5344CB8AC3E}">
        <p14:creationId xmlns:p14="http://schemas.microsoft.com/office/powerpoint/2010/main" val="37534856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920</TotalTime>
  <Words>1636</Words>
  <Application>Microsoft Office PowerPoint</Application>
  <PresentationFormat>Widescreen</PresentationFormat>
  <Paragraphs>197</Paragraphs>
  <Slides>23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MS PGothic</vt:lpstr>
      <vt:lpstr>Arial</vt:lpstr>
      <vt:lpstr>Berlin Sans FB</vt:lpstr>
      <vt:lpstr>Calibri</vt:lpstr>
      <vt:lpstr>Century Gothic</vt:lpstr>
      <vt:lpstr>Symbol</vt:lpstr>
      <vt:lpstr>Times</vt:lpstr>
      <vt:lpstr>Wingdings 3</vt:lpstr>
      <vt:lpstr>Wisp</vt:lpstr>
      <vt:lpstr>Practical Maths Workshop  </vt:lpstr>
      <vt:lpstr>Aims of Today’s session</vt:lpstr>
      <vt:lpstr>The Goal</vt:lpstr>
      <vt:lpstr>Abstract ‘Existing in thought or as an idea but not having a physical or concrete existence’.</vt:lpstr>
      <vt:lpstr>The Current Maths Curriculum</vt:lpstr>
      <vt:lpstr>Concrete           Pictorial          Abstract</vt:lpstr>
      <vt:lpstr>The EYFS Outcomes </vt:lpstr>
      <vt:lpstr>Year 1 Maths Objectives</vt:lpstr>
      <vt:lpstr>Year 2 Math Objectives</vt:lpstr>
      <vt:lpstr>The Vital foundation to build on….</vt:lpstr>
      <vt:lpstr>How to develop place value at home?</vt:lpstr>
      <vt:lpstr>PowerPoint Presentation</vt:lpstr>
      <vt:lpstr>Using Place Value Charts</vt:lpstr>
      <vt:lpstr>How to use pictorial resources?</vt:lpstr>
      <vt:lpstr>Number Facts</vt:lpstr>
      <vt:lpstr>Reasoning</vt:lpstr>
      <vt:lpstr>How would you solve these?</vt:lpstr>
      <vt:lpstr>How would you solve these?</vt:lpstr>
      <vt:lpstr>How would you solve these?</vt:lpstr>
      <vt:lpstr>PowerPoint Presentation</vt:lpstr>
      <vt:lpstr>How to develop reasoning at home?</vt:lpstr>
      <vt:lpstr>Other mathematical concepts… fractions, shape, space and measure.</vt:lpstr>
      <vt:lpstr>Maths in the Environment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Maths Workshop  Wednesday 22nd November</dc:title>
  <dc:creator>Vicki Trinder</dc:creator>
  <cp:lastModifiedBy>Vicki Trinder</cp:lastModifiedBy>
  <cp:revision>32</cp:revision>
  <cp:lastPrinted>2017-11-17T08:43:39Z</cp:lastPrinted>
  <dcterms:created xsi:type="dcterms:W3CDTF">2017-11-10T11:16:11Z</dcterms:created>
  <dcterms:modified xsi:type="dcterms:W3CDTF">2019-02-15T09:32:22Z</dcterms:modified>
</cp:coreProperties>
</file>