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54649b307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54649b30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54189ebb2e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54189ebb2e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54189ebb2e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54189ebb2e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4189ebb2e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54189ebb2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54189ebb2e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54189ebb2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Amygdala fires off</a:t>
            </a:r>
            <a:endParaRPr sz="14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Downstairs brain is active </a:t>
            </a:r>
            <a:endParaRPr sz="14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and stress hormones flood the body.</a:t>
            </a:r>
            <a:endParaRPr sz="14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This causes the upstairs brain </a:t>
            </a:r>
            <a:endParaRPr sz="14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to flip its lid.</a:t>
            </a:r>
            <a:endParaRPr sz="14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800"/>
              <a:buFont typeface="Arial"/>
              <a:buNone/>
            </a:pPr>
            <a:r>
              <a:rPr lang="en" sz="1800">
                <a:solidFill>
                  <a:schemeClr val="dk1"/>
                </a:solidFill>
              </a:rPr>
              <a:t>Amygdala fires off</a:t>
            </a:r>
            <a:endParaRPr sz="1400">
              <a:solidFill>
                <a:schemeClr val="dk1"/>
              </a:solidFill>
            </a:endParaRPr>
          </a:p>
          <a:p>
            <a:pPr marL="0" lvl="0" indent="0" algn="l" rtl="0">
              <a:spcBef>
                <a:spcPts val="0"/>
              </a:spcBef>
              <a:spcAft>
                <a:spcPts val="0"/>
              </a:spcAft>
              <a:buClr>
                <a:schemeClr val="dk1"/>
              </a:buClr>
              <a:buSzPts val="1800"/>
              <a:buFont typeface="Arial"/>
              <a:buNone/>
            </a:pPr>
            <a:r>
              <a:rPr lang="en" sz="1800">
                <a:solidFill>
                  <a:schemeClr val="dk1"/>
                </a:solidFill>
              </a:rPr>
              <a:t>Downstairs brain is active </a:t>
            </a:r>
            <a:endParaRPr sz="1400">
              <a:solidFill>
                <a:schemeClr val="dk1"/>
              </a:solidFill>
            </a:endParaRPr>
          </a:p>
          <a:p>
            <a:pPr marL="0" lvl="0" indent="0" algn="l" rtl="0">
              <a:spcBef>
                <a:spcPts val="0"/>
              </a:spcBef>
              <a:spcAft>
                <a:spcPts val="0"/>
              </a:spcAft>
              <a:buClr>
                <a:schemeClr val="dk1"/>
              </a:buClr>
              <a:buSzPts val="1800"/>
              <a:buFont typeface="Arial"/>
              <a:buNone/>
            </a:pPr>
            <a:r>
              <a:rPr lang="en" sz="1800">
                <a:solidFill>
                  <a:schemeClr val="dk1"/>
                </a:solidFill>
              </a:rPr>
              <a:t>and stress hormones flood the body.</a:t>
            </a:r>
            <a:endParaRPr sz="1400">
              <a:solidFill>
                <a:schemeClr val="dk1"/>
              </a:solidFill>
            </a:endParaRPr>
          </a:p>
          <a:p>
            <a:pPr marL="0" lvl="0" indent="0" algn="l" rtl="0">
              <a:spcBef>
                <a:spcPts val="0"/>
              </a:spcBef>
              <a:spcAft>
                <a:spcPts val="0"/>
              </a:spcAft>
              <a:buClr>
                <a:schemeClr val="dk1"/>
              </a:buClr>
              <a:buSzPts val="1800"/>
              <a:buFont typeface="Arial"/>
              <a:buNone/>
            </a:pPr>
            <a:r>
              <a:rPr lang="en" sz="1800">
                <a:solidFill>
                  <a:schemeClr val="dk1"/>
                </a:solidFill>
              </a:rPr>
              <a:t>This causes the upstairs brain </a:t>
            </a:r>
            <a:endParaRPr sz="1400">
              <a:solidFill>
                <a:schemeClr val="dk1"/>
              </a:solidFill>
            </a:endParaRPr>
          </a:p>
          <a:p>
            <a:pPr marL="0" lvl="0" indent="0" algn="l" rtl="0">
              <a:spcBef>
                <a:spcPts val="0"/>
              </a:spcBef>
              <a:spcAft>
                <a:spcPts val="0"/>
              </a:spcAft>
              <a:buClr>
                <a:schemeClr val="dk1"/>
              </a:buClr>
              <a:buSzPts val="1100"/>
              <a:buFont typeface="Arial"/>
              <a:buNone/>
            </a:pPr>
            <a:r>
              <a:rPr lang="en" sz="1800">
                <a:solidFill>
                  <a:schemeClr val="dk1"/>
                </a:solidFill>
              </a:rPr>
              <a:t>to flip its lid.</a:t>
            </a:r>
            <a:r>
              <a:rPr lang="en" sz="1800" b="1" i="1">
                <a:solidFill>
                  <a:schemeClr val="dk1"/>
                </a:solidFill>
              </a:rPr>
              <a:t>When we are in a feeling place we have no capacity to think.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54189ebb2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54189ebb2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54189ebb2e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54189ebb2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4189ebb2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4189ebb2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54189ebb2e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54189ebb2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54189ebb2e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54189ebb2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54189ebb2e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54189ebb2e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54189ebb2e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54189ebb2e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54189ebb2e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54189ebb2e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summarise, these are the key principles of emotion coaching:</a:t>
            </a:r>
            <a:endParaRPr sz="1200">
              <a:solidFill>
                <a:schemeClr val="dk1"/>
              </a:solidFill>
              <a:latin typeface="Calibri"/>
              <a:ea typeface="Calibri"/>
              <a:cs typeface="Calibri"/>
              <a:sym typeface="Calibri"/>
            </a:endParaRPr>
          </a:p>
          <a:p>
            <a:pPr marL="40640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We all have feelings and we need to recognise them in ourselves and others. </a:t>
            </a:r>
            <a:endParaRPr sz="1200">
              <a:solidFill>
                <a:schemeClr val="dk1"/>
              </a:solidFill>
              <a:latin typeface="Calibri"/>
              <a:ea typeface="Calibri"/>
              <a:cs typeface="Calibri"/>
              <a:sym typeface="Calibri"/>
            </a:endParaRPr>
          </a:p>
          <a:p>
            <a:pPr marL="40640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Empathising with a child’s point of view doesn’t mean agreeing with them, but viewing things from their perspective. </a:t>
            </a:r>
            <a:endParaRPr sz="1200">
              <a:solidFill>
                <a:schemeClr val="dk1"/>
              </a:solidFill>
              <a:latin typeface="Calibri"/>
              <a:ea typeface="Calibri"/>
              <a:cs typeface="Calibri"/>
              <a:sym typeface="Calibri"/>
            </a:endParaRPr>
          </a:p>
          <a:p>
            <a:pPr marL="40640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Emotion coaching involves looking for physical and verbal signs of the emotion being felt.</a:t>
            </a:r>
            <a:endParaRPr sz="1200">
              <a:solidFill>
                <a:schemeClr val="dk1"/>
              </a:solidFill>
              <a:latin typeface="Calibri"/>
              <a:ea typeface="Calibri"/>
              <a:cs typeface="Calibri"/>
              <a:sym typeface="Calibri"/>
            </a:endParaRPr>
          </a:p>
          <a:p>
            <a:pPr marL="40640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It is safe to engage in a problem-solving process and we can find solutions to our problems </a:t>
            </a:r>
            <a:endParaRPr sz="1200">
              <a:solidFill>
                <a:schemeClr val="dk1"/>
              </a:solidFill>
              <a:latin typeface="Calibri"/>
              <a:ea typeface="Calibri"/>
              <a:cs typeface="Calibri"/>
              <a:sym typeface="Calibri"/>
            </a:endParaRPr>
          </a:p>
          <a:p>
            <a:pPr marL="40640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All feelings are natural and normal but need to be regulated and expressed constructively. So although all emotions are ok – not all behaviours are.</a:t>
            </a:r>
            <a:endParaRPr sz="1200">
              <a:solidFill>
                <a:schemeClr val="dk1"/>
              </a:solidFill>
              <a:latin typeface="Calibri"/>
              <a:ea typeface="Calibri"/>
              <a:cs typeface="Calibri"/>
              <a:sym typeface="Calibri"/>
            </a:endParaRPr>
          </a:p>
          <a:p>
            <a:pPr marL="40640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Behaviour is recognised as communication and moments of undesirable or inappropriate behaviour are considered to be opportunities for teaching.</a:t>
            </a:r>
            <a:endParaRPr sz="1200">
              <a:solidFill>
                <a:schemeClr val="dk1"/>
              </a:solidFill>
              <a:latin typeface="Calibri"/>
              <a:ea typeface="Calibri"/>
              <a:cs typeface="Calibri"/>
              <a:sym typeface="Calibri"/>
            </a:endParaRPr>
          </a:p>
          <a:p>
            <a:pPr marL="358140" lvl="0" indent="-304800" algn="l" rtl="0">
              <a:spcBef>
                <a:spcPts val="0"/>
              </a:spcBef>
              <a:spcAft>
                <a:spcPts val="0"/>
              </a:spcAft>
              <a:buClr>
                <a:schemeClr val="dk1"/>
              </a:buClr>
              <a:buSzPts val="1200"/>
              <a:buFont typeface="Noto Sans Symbols"/>
              <a:buChar char="●"/>
            </a:pPr>
            <a:r>
              <a:rPr lang="en" sz="1200">
                <a:solidFill>
                  <a:schemeClr val="dk1"/>
                </a:solidFill>
                <a:latin typeface="Calibri"/>
                <a:ea typeface="Calibri"/>
                <a:cs typeface="Calibri"/>
                <a:sym typeface="Calibri"/>
              </a:rPr>
              <a:t>Coach when the child is calm enough for words – this means first supporting regulation, the first of the 3 Rs.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300"/>
              <a:buFont typeface="Arial"/>
              <a:buNone/>
            </a:pPr>
            <a:endParaRPr sz="1400">
              <a:solidFill>
                <a:srgbClr val="47434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Think about how this style of interacting with a child may relate to the feelings of safety being expressed by the children in the videos we watched earlier…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a trusted adult is able to make a connection with the child and support them to feel safe, this can help them to learn how to manage those big, overwhelming feelings.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54189ebb2e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54189ebb2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emotional world of the adult involved in Emotion Coaching is as important as the emotions being experienced by the child in their emotional moment. </a:t>
            </a:r>
            <a:endParaRPr sz="1200">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-Emotion Coaching works best when emotional moments are approached by the adult in a calm and well-regulated manner. -Demonstrating calm in tone, words and body language is important – you are modelling the behaviour you want to see. </a:t>
            </a:r>
            <a:endParaRPr sz="1200">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of course, is often easier said than done, especially when coping with behaviours that may be confusing, anger inducing or unsafe, and also when time is limited. </a:t>
            </a:r>
            <a:endParaRPr sz="1200">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addition to supporting a child to regulate, we also need to be able to self-regulate.</a:t>
            </a:r>
            <a:endParaRPr sz="1200">
              <a:solidFill>
                <a:schemeClr val="dk1"/>
              </a:solidFill>
              <a:latin typeface="Calibri"/>
              <a:ea typeface="Calibri"/>
              <a:cs typeface="Calibri"/>
              <a:sym typeface="Calibri"/>
            </a:endParaRPr>
          </a:p>
          <a:p>
            <a:pPr marL="0" lvl="0" indent="0" algn="l" rtl="0">
              <a:lnSpc>
                <a:spcPct val="107916"/>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4189ebb2e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54189ebb2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is script illustrates how the 4 steps of emotion coaching can be used within an interaction with a child. The ‘Connect’ and ‘Acknowledge’ steps focus on the 2nd R - ‘Relate’, and the ‘Limits’ and ‘Make a Plan’, focus on the 3rd R - ‘Reason.’ </a:t>
            </a:r>
            <a:endParaRPr sz="1200">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AutoNum type="arabicPeriod"/>
            </a:pPr>
            <a:r>
              <a:rPr lang="en" sz="1200">
                <a:solidFill>
                  <a:schemeClr val="dk1"/>
                </a:solidFill>
                <a:latin typeface="Calibri"/>
                <a:ea typeface="Calibri"/>
                <a:cs typeface="Calibri"/>
                <a:sym typeface="Calibri"/>
              </a:rPr>
              <a:t>The 1</a:t>
            </a:r>
            <a:r>
              <a:rPr lang="en" sz="1200" baseline="30000">
                <a:solidFill>
                  <a:schemeClr val="dk1"/>
                </a:solidFill>
                <a:latin typeface="Calibri"/>
                <a:ea typeface="Calibri"/>
                <a:cs typeface="Calibri"/>
                <a:sym typeface="Calibri"/>
              </a:rPr>
              <a:t>st</a:t>
            </a:r>
            <a:r>
              <a:rPr lang="en" sz="1200">
                <a:solidFill>
                  <a:schemeClr val="dk1"/>
                </a:solidFill>
                <a:latin typeface="Calibri"/>
                <a:ea typeface="Calibri"/>
                <a:cs typeface="Calibri"/>
                <a:sym typeface="Calibri"/>
              </a:rPr>
              <a:t> step is to ‘Connect’ with the child by tuning into their feelings. </a:t>
            </a:r>
            <a:r>
              <a:rPr lang="en" sz="1200" i="1">
                <a:solidFill>
                  <a:schemeClr val="dk1"/>
                </a:solidFill>
                <a:latin typeface="Calibri"/>
                <a:ea typeface="Calibri"/>
                <a:cs typeface="Calibri"/>
                <a:sym typeface="Calibri"/>
              </a:rPr>
              <a:t>You’ve had to stop doing your favourite activity and I am wondering if that has made you feel angry - I can see you are clenching your fists and your face is red.</a:t>
            </a:r>
            <a:endParaRPr sz="1200" i="1">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AutoNum type="arabicPeriod"/>
            </a:pPr>
            <a:r>
              <a:rPr lang="en" sz="1200">
                <a:solidFill>
                  <a:schemeClr val="dk1"/>
                </a:solidFill>
                <a:latin typeface="Calibri"/>
                <a:ea typeface="Calibri"/>
                <a:cs typeface="Calibri"/>
                <a:sym typeface="Calibri"/>
              </a:rPr>
              <a:t>The 2</a:t>
            </a:r>
            <a:r>
              <a:rPr lang="en" sz="1200" baseline="30000">
                <a:solidFill>
                  <a:schemeClr val="dk1"/>
                </a:solidFill>
                <a:latin typeface="Calibri"/>
                <a:ea typeface="Calibri"/>
                <a:cs typeface="Calibri"/>
                <a:sym typeface="Calibri"/>
              </a:rPr>
              <a:t>nd</a:t>
            </a:r>
            <a:r>
              <a:rPr lang="en" sz="1200">
                <a:solidFill>
                  <a:schemeClr val="dk1"/>
                </a:solidFill>
                <a:latin typeface="Calibri"/>
                <a:ea typeface="Calibri"/>
                <a:cs typeface="Calibri"/>
                <a:sym typeface="Calibri"/>
              </a:rPr>
              <a:t> step, ‘Acknowledge,’ is a further development of step 1 and involves validating and labelling feelings: </a:t>
            </a:r>
            <a:r>
              <a:rPr lang="en" sz="1200" i="1">
                <a:solidFill>
                  <a:schemeClr val="dk1"/>
                </a:solidFill>
                <a:latin typeface="Calibri"/>
                <a:ea typeface="Calibri"/>
                <a:cs typeface="Calibri"/>
                <a:sym typeface="Calibri"/>
              </a:rPr>
              <a:t>I’d be frustrated or angry too if I had been interrupted from something I enjoy</a:t>
            </a:r>
            <a:r>
              <a:rPr lang="en" sz="1200">
                <a:solidFill>
                  <a:schemeClr val="dk1"/>
                </a:solidFill>
                <a:latin typeface="Calibri"/>
                <a:ea typeface="Calibri"/>
                <a:cs typeface="Calibri"/>
                <a:sym typeface="Calibri"/>
              </a:rPr>
              <a:t>. Notice too how the adults validates the child’s feeling through normalising.</a:t>
            </a:r>
            <a:endParaRPr sz="1200">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AutoNum type="arabicPeriod"/>
            </a:pPr>
            <a:r>
              <a:rPr lang="en" sz="1200">
                <a:solidFill>
                  <a:schemeClr val="dk1"/>
                </a:solidFill>
                <a:latin typeface="Calibri"/>
                <a:ea typeface="Calibri"/>
                <a:cs typeface="Calibri"/>
                <a:sym typeface="Calibri"/>
              </a:rPr>
              <a:t>The 3</a:t>
            </a:r>
            <a:r>
              <a:rPr lang="en" sz="1200" baseline="30000">
                <a:solidFill>
                  <a:schemeClr val="dk1"/>
                </a:solidFill>
                <a:latin typeface="Calibri"/>
                <a:ea typeface="Calibri"/>
                <a:cs typeface="Calibri"/>
                <a:sym typeface="Calibri"/>
              </a:rPr>
              <a:t>rd</a:t>
            </a:r>
            <a:r>
              <a:rPr lang="en" sz="1200">
                <a:solidFill>
                  <a:schemeClr val="dk1"/>
                </a:solidFill>
                <a:latin typeface="Calibri"/>
                <a:ea typeface="Calibri"/>
                <a:cs typeface="Calibri"/>
                <a:sym typeface="Calibri"/>
              </a:rPr>
              <a:t> step, ‘Limits’, means setting limits where necessary by reminding the child of acceptable and unacceptable behaviours: </a:t>
            </a:r>
            <a:r>
              <a:rPr lang="en" sz="1200" i="1">
                <a:solidFill>
                  <a:schemeClr val="dk1"/>
                </a:solidFill>
                <a:latin typeface="Calibri"/>
                <a:ea typeface="Calibri"/>
                <a:cs typeface="Calibri"/>
                <a:sym typeface="Calibri"/>
              </a:rPr>
              <a:t>It’s ok to be frustrated, it’s not ok to say mean things as it upsets others</a:t>
            </a:r>
            <a:endParaRPr sz="1200" i="1">
              <a:solidFill>
                <a:schemeClr val="dk1"/>
              </a:solidFill>
              <a:latin typeface="Calibri"/>
              <a:ea typeface="Calibri"/>
              <a:cs typeface="Calibri"/>
              <a:sym typeface="Calibri"/>
            </a:endParaRPr>
          </a:p>
          <a:p>
            <a:pPr marL="457200" lvl="0" indent="-317500" algn="just" rtl="0">
              <a:lnSpc>
                <a:spcPct val="115000"/>
              </a:lnSpc>
              <a:spcBef>
                <a:spcPts val="0"/>
              </a:spcBef>
              <a:spcAft>
                <a:spcPts val="0"/>
              </a:spcAft>
              <a:buClr>
                <a:schemeClr val="dk1"/>
              </a:buClr>
              <a:buSzPts val="1400"/>
              <a:buAutoNum type="arabicPeriod"/>
            </a:pPr>
            <a:r>
              <a:rPr lang="en" sz="1200">
                <a:solidFill>
                  <a:schemeClr val="dk1"/>
                </a:solidFill>
                <a:latin typeface="Calibri"/>
                <a:ea typeface="Calibri"/>
                <a:cs typeface="Calibri"/>
                <a:sym typeface="Calibri"/>
              </a:rPr>
              <a:t>The 4</a:t>
            </a:r>
            <a:r>
              <a:rPr lang="en" sz="1200" baseline="30000">
                <a:solidFill>
                  <a:schemeClr val="dk1"/>
                </a:solidFill>
                <a:latin typeface="Calibri"/>
                <a:ea typeface="Calibri"/>
                <a:cs typeface="Calibri"/>
                <a:sym typeface="Calibri"/>
              </a:rPr>
              <a:t>th</a:t>
            </a:r>
            <a:r>
              <a:rPr lang="en" sz="1200">
                <a:solidFill>
                  <a:schemeClr val="dk1"/>
                </a:solidFill>
                <a:latin typeface="Calibri"/>
                <a:ea typeface="Calibri"/>
                <a:cs typeface="Calibri"/>
                <a:sym typeface="Calibri"/>
              </a:rPr>
              <a:t> step, ‘Make a plan’, involves problem-solving and findings solutions together: </a:t>
            </a:r>
            <a:r>
              <a:rPr lang="en" sz="1200" i="1">
                <a:solidFill>
                  <a:schemeClr val="dk1"/>
                </a:solidFill>
                <a:latin typeface="Calibri"/>
                <a:ea typeface="Calibri"/>
                <a:cs typeface="Calibri"/>
                <a:sym typeface="Calibri"/>
              </a:rPr>
              <a:t>When I feel frustrated, I find it helpful to count down from 20. Let’s try it together now.</a:t>
            </a:r>
            <a:r>
              <a:rPr lang="en" sz="1200">
                <a:solidFill>
                  <a:schemeClr val="dk1"/>
                </a:solidFill>
                <a:latin typeface="Calibri"/>
                <a:ea typeface="Calibri"/>
                <a:cs typeface="Calibri"/>
                <a:sym typeface="Calibri"/>
              </a:rPr>
              <a:t> In this case the adult is also modelling positive coping.</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are now going to look more closely at each of these steps in turn.</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children with language difficulties, simplifying language is important and using supporting visuals.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54189ebb2e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54189ebb2e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4189ebb2e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4189ebb2e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54189ebb2e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54189ebb2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54189ebb2e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54189ebb2e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228600" algn="l" rtl="0">
              <a:lnSpc>
                <a:spcPct val="90000"/>
              </a:lnSpc>
              <a:spcBef>
                <a:spcPts val="1000"/>
              </a:spcBef>
              <a:spcAft>
                <a:spcPts val="0"/>
              </a:spcAft>
              <a:buClr>
                <a:schemeClr val="dk1"/>
              </a:buClr>
              <a:buSzPts val="2400"/>
              <a:buChar char="•"/>
            </a:pPr>
            <a:r>
              <a:rPr lang="en" sz="2400">
                <a:solidFill>
                  <a:schemeClr val="dk1"/>
                </a:solidFill>
                <a:latin typeface="Calibri"/>
                <a:ea typeface="Calibri"/>
                <a:cs typeface="Calibri"/>
                <a:sym typeface="Calibri"/>
              </a:rPr>
              <a:t>‘We can’t behave like that even though you are feeling annoyed because it is not safe’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54189ebb2e_0_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54189ebb2e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Step 4: Make a Plan</a:t>
            </a:r>
            <a:endParaRPr sz="1200" b="1">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-Emotion Coaching endeavours to teach resilience and step four is important to reinforce the idea that children have the capacity within themselves to develop self-regulation skills to cope with their own emotional worlds. </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step 4, the Emotion Coaching adult works with the child to consider what they could do when they feel the strong emotions next time. </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-Wherever possible, new solutions should be driven by the child, but there are times, especially when the child is new to the process, when some ideas will need to be given about how to control their temper or manage their fears - </a:t>
            </a:r>
            <a:r>
              <a:rPr lang="en" sz="1200" i="1">
                <a:solidFill>
                  <a:schemeClr val="dk1"/>
                </a:solidFill>
                <a:latin typeface="Calibri"/>
                <a:ea typeface="Calibri"/>
                <a:cs typeface="Calibri"/>
                <a:sym typeface="Calibri"/>
              </a:rPr>
              <a:t>Developing a calming toolbox. </a:t>
            </a:r>
            <a:endParaRPr sz="1200" i="1">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example, ‘I wonder whether it would be a good idea to go to the special beanbag in the corner next time you feel like this? Then I can come and help you figure out how to manage your frustrations next time.’ </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need to scaffold alternative ideas and actions that could lead to more appropriate and productive outcomes. </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-Suggesting a next step might be sufficient at times but problem solving could involve many more steps, and be used as an opportunity for learning about self management, social skills etc. - </a:t>
            </a:r>
            <a:r>
              <a:rPr lang="en" sz="1200" i="1">
                <a:solidFill>
                  <a:schemeClr val="dk1"/>
                </a:solidFill>
                <a:latin typeface="Calibri"/>
                <a:ea typeface="Calibri"/>
                <a:cs typeface="Calibri"/>
                <a:sym typeface="Calibri"/>
              </a:rPr>
              <a:t>Comic strip conversation approaches fit in well with this step</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aim is to empower the child to believe that they can overcome difficulties and manage feelings and behaviour by giving them a choice about how they will respond next time.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4189ebb2e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54189ebb2e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54189ebb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54189ebb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54189ebb2e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54189ebb2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4189ebb2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54189ebb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54189ebb2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54189ebb2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54189ebb2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54189ebb2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54189ebb2e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54189ebb2e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54189ebb2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54189ebb2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birth children are learning to recognise and regulate their emotions, particularly negative or difficult ones and to interact with others.</a:t>
            </a:r>
            <a:endParaRPr/>
          </a:p>
          <a:p>
            <a:pPr marL="0" lvl="0" indent="0" algn="l" rtl="0">
              <a:spcBef>
                <a:spcPts val="0"/>
              </a:spcBef>
              <a:spcAft>
                <a:spcPts val="0"/>
              </a:spcAft>
              <a:buNone/>
            </a:pPr>
            <a:r>
              <a:rPr lang="en"/>
              <a:t>Link to our own childhood</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54189ebb2e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54189ebb2e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dOkyKyVFnS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ZcDLzppD4Jc"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Sc1qrYAA7L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gm9CIJ74Ox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H_dxnYhdyu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6" name="Google Shape;56;p13" title="Inside Out: Guessing the feelings.">
            <a:hlinkClick r:id="rId3"/>
          </p:cNvPr>
          <p:cNvPicPr preferRelativeResize="0"/>
          <p:nvPr/>
        </p:nvPicPr>
        <p:blipFill>
          <a:blip r:embed="rId4">
            <a:alphaModFix/>
          </a:blip>
          <a:stretch>
            <a:fillRect/>
          </a:stretch>
        </p:blipFill>
        <p:spPr>
          <a:xfrm>
            <a:off x="763825" y="429650"/>
            <a:ext cx="7694100" cy="432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0">
                <a:latin typeface="Calibri"/>
                <a:ea typeface="Calibri"/>
                <a:cs typeface="Calibri"/>
                <a:sym typeface="Calibri"/>
              </a:rPr>
              <a:t>...recognise the feeling and empathise</a:t>
            </a:r>
            <a:endParaRPr sz="2120"/>
          </a:p>
        </p:txBody>
      </p:sp>
      <p:sp>
        <p:nvSpPr>
          <p:cNvPr id="118" name="Google Shape;11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9" name="Google Shape;119;p22"/>
          <p:cNvPicPr preferRelativeResize="0"/>
          <p:nvPr/>
        </p:nvPicPr>
        <p:blipFill>
          <a:blip r:embed="rId3">
            <a:alphaModFix/>
          </a:blip>
          <a:stretch>
            <a:fillRect/>
          </a:stretch>
        </p:blipFill>
        <p:spPr>
          <a:xfrm>
            <a:off x="1535500" y="1499475"/>
            <a:ext cx="3919975" cy="3254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45025"/>
            <a:ext cx="8520600" cy="90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40">
                <a:latin typeface="Calibri"/>
                <a:ea typeface="Calibri"/>
                <a:cs typeface="Calibri"/>
                <a:sym typeface="Calibri"/>
              </a:rPr>
              <a:t>Effects of dismissing and disapproving styles of dealing with emotions upon children</a:t>
            </a:r>
            <a:endParaRPr sz="1820"/>
          </a:p>
        </p:txBody>
      </p:sp>
      <p:sp>
        <p:nvSpPr>
          <p:cNvPr id="125" name="Google Shape;125;p23"/>
          <p:cNvSpPr txBox="1">
            <a:spLocks noGrp="1"/>
          </p:cNvSpPr>
          <p:nvPr>
            <p:ph type="body" idx="1"/>
          </p:nvPr>
        </p:nvSpPr>
        <p:spPr>
          <a:xfrm>
            <a:off x="311700" y="1772825"/>
            <a:ext cx="8520600" cy="2796000"/>
          </a:xfrm>
          <a:prstGeom prst="rect">
            <a:avLst/>
          </a:prstGeom>
        </p:spPr>
        <p:txBody>
          <a:bodyPr spcFirstLastPara="1" wrap="square" lIns="91425" tIns="91425" rIns="91425" bIns="91425" anchor="t" anchorCtr="0">
            <a:normAutofit fontScale="77500" lnSpcReduction="20000"/>
          </a:bodyPr>
          <a:lstStyle/>
          <a:p>
            <a:pPr marL="0" lvl="0" indent="0" algn="l" rtl="0">
              <a:spcBef>
                <a:spcPts val="500"/>
              </a:spcBef>
              <a:spcAft>
                <a:spcPts val="0"/>
              </a:spcAft>
              <a:buClr>
                <a:schemeClr val="dk1"/>
              </a:buClr>
              <a:buSzPct val="55000"/>
              <a:buFont typeface="Arial"/>
              <a:buNone/>
            </a:pPr>
            <a:r>
              <a:rPr lang="en" sz="2000">
                <a:solidFill>
                  <a:schemeClr val="dk1"/>
                </a:solidFill>
              </a:rPr>
              <a:t>•</a:t>
            </a:r>
            <a:r>
              <a:rPr lang="en" sz="2000">
                <a:solidFill>
                  <a:schemeClr val="dk1"/>
                </a:solidFill>
                <a:latin typeface="Calibri"/>
                <a:ea typeface="Calibri"/>
                <a:cs typeface="Calibri"/>
                <a:sym typeface="Calibri"/>
              </a:rPr>
              <a:t>Child learns ‘what I am </a:t>
            </a:r>
            <a:r>
              <a:rPr lang="en" sz="2000" b="1">
                <a:solidFill>
                  <a:schemeClr val="dk1"/>
                </a:solidFill>
                <a:latin typeface="Calibri"/>
                <a:ea typeface="Calibri"/>
                <a:cs typeface="Calibri"/>
                <a:sym typeface="Calibri"/>
              </a:rPr>
              <a:t>feeling is not right</a:t>
            </a:r>
            <a:r>
              <a:rPr lang="en" sz="2000">
                <a:solidFill>
                  <a:schemeClr val="dk1"/>
                </a:solidFill>
                <a:latin typeface="Calibri"/>
                <a:ea typeface="Calibri"/>
                <a:cs typeface="Calibri"/>
                <a:sym typeface="Calibri"/>
              </a:rPr>
              <a:t>, my assessment of the problem is </a:t>
            </a:r>
            <a:r>
              <a:rPr lang="en" sz="2000" b="1">
                <a:solidFill>
                  <a:schemeClr val="dk1"/>
                </a:solidFill>
                <a:latin typeface="Calibri"/>
                <a:ea typeface="Calibri"/>
                <a:cs typeface="Calibri"/>
                <a:sym typeface="Calibri"/>
              </a:rPr>
              <a:t>wrong</a:t>
            </a:r>
            <a:r>
              <a:rPr lang="en" sz="2000">
                <a:solidFill>
                  <a:schemeClr val="dk1"/>
                </a:solidFill>
                <a:latin typeface="Calibri"/>
                <a:ea typeface="Calibri"/>
                <a:cs typeface="Calibri"/>
                <a:sym typeface="Calibri"/>
              </a:rPr>
              <a:t>, I must not feel this way’</a:t>
            </a:r>
            <a:endParaRPr sz="2000">
              <a:solidFill>
                <a:schemeClr val="dk1"/>
              </a:solidFill>
              <a:latin typeface="Calibri"/>
              <a:ea typeface="Calibri"/>
              <a:cs typeface="Calibri"/>
              <a:sym typeface="Calibri"/>
            </a:endParaRPr>
          </a:p>
          <a:p>
            <a:pPr marL="0" lvl="0" indent="0" algn="l" rtl="0">
              <a:spcBef>
                <a:spcPts val="500"/>
              </a:spcBef>
              <a:spcAft>
                <a:spcPts val="0"/>
              </a:spcAft>
              <a:buClr>
                <a:schemeClr val="dk1"/>
              </a:buClr>
              <a:buSzPct val="55000"/>
              <a:buFont typeface="Arial"/>
              <a:buNone/>
            </a:pPr>
            <a:r>
              <a:rPr lang="en" sz="2000">
                <a:solidFill>
                  <a:schemeClr val="dk1"/>
                </a:solidFill>
              </a:rPr>
              <a:t>•</a:t>
            </a:r>
            <a:r>
              <a:rPr lang="en" sz="2000">
                <a:solidFill>
                  <a:schemeClr val="dk1"/>
                </a:solidFill>
                <a:latin typeface="Calibri"/>
                <a:ea typeface="Calibri"/>
                <a:cs typeface="Calibri"/>
                <a:sym typeface="Calibri"/>
              </a:rPr>
              <a:t>Child does </a:t>
            </a:r>
            <a:r>
              <a:rPr lang="en" sz="2000" b="1">
                <a:solidFill>
                  <a:schemeClr val="dk1"/>
                </a:solidFill>
                <a:latin typeface="Calibri"/>
                <a:ea typeface="Calibri"/>
                <a:cs typeface="Calibri"/>
                <a:sym typeface="Calibri"/>
              </a:rPr>
              <a:t>not learn to trust their own feelings </a:t>
            </a:r>
            <a:r>
              <a:rPr lang="en" sz="2000">
                <a:solidFill>
                  <a:schemeClr val="dk1"/>
                </a:solidFill>
                <a:latin typeface="Calibri"/>
                <a:ea typeface="Calibri"/>
                <a:cs typeface="Calibri"/>
                <a:sym typeface="Calibri"/>
              </a:rPr>
              <a:t>affecting decision-making</a:t>
            </a:r>
            <a:endParaRPr sz="2000">
              <a:solidFill>
                <a:schemeClr val="dk1"/>
              </a:solidFill>
              <a:latin typeface="Calibri"/>
              <a:ea typeface="Calibri"/>
              <a:cs typeface="Calibri"/>
              <a:sym typeface="Calibri"/>
            </a:endParaRPr>
          </a:p>
          <a:p>
            <a:pPr marL="0" lvl="0" indent="0" algn="l" rtl="0">
              <a:spcBef>
                <a:spcPts val="500"/>
              </a:spcBef>
              <a:spcAft>
                <a:spcPts val="0"/>
              </a:spcAft>
              <a:buClr>
                <a:schemeClr val="dk1"/>
              </a:buClr>
              <a:buSzPct val="55000"/>
              <a:buFont typeface="Arial"/>
              <a:buNone/>
            </a:pPr>
            <a:r>
              <a:rPr lang="en" sz="2000">
                <a:solidFill>
                  <a:schemeClr val="dk1"/>
                </a:solidFill>
              </a:rPr>
              <a:t>•</a:t>
            </a:r>
            <a:r>
              <a:rPr lang="en" sz="2000">
                <a:solidFill>
                  <a:schemeClr val="dk1"/>
                </a:solidFill>
                <a:latin typeface="Calibri"/>
                <a:ea typeface="Calibri"/>
                <a:cs typeface="Calibri"/>
                <a:sym typeface="Calibri"/>
              </a:rPr>
              <a:t>Not given </a:t>
            </a:r>
            <a:r>
              <a:rPr lang="en" sz="2000" b="1">
                <a:solidFill>
                  <a:schemeClr val="dk1"/>
                </a:solidFill>
                <a:latin typeface="Calibri"/>
                <a:ea typeface="Calibri"/>
                <a:cs typeface="Calibri"/>
                <a:sym typeface="Calibri"/>
              </a:rPr>
              <a:t>opportunities to experience </a:t>
            </a:r>
            <a:r>
              <a:rPr lang="en" sz="2000">
                <a:solidFill>
                  <a:schemeClr val="dk1"/>
                </a:solidFill>
                <a:latin typeface="Calibri"/>
                <a:ea typeface="Calibri"/>
                <a:cs typeface="Calibri"/>
                <a:sym typeface="Calibri"/>
              </a:rPr>
              <a:t>emotions and deal with them effectively so grow up unprepared for life’s challenges.</a:t>
            </a:r>
            <a:endParaRPr sz="2000">
              <a:solidFill>
                <a:schemeClr val="dk1"/>
              </a:solidFill>
              <a:latin typeface="Calibri"/>
              <a:ea typeface="Calibri"/>
              <a:cs typeface="Calibri"/>
              <a:sym typeface="Calibri"/>
            </a:endParaRPr>
          </a:p>
          <a:p>
            <a:pPr marL="0" lvl="0" indent="0" algn="l" rtl="0">
              <a:spcBef>
                <a:spcPts val="500"/>
              </a:spcBef>
              <a:spcAft>
                <a:spcPts val="0"/>
              </a:spcAft>
              <a:buClr>
                <a:schemeClr val="dk1"/>
              </a:buClr>
              <a:buSzPct val="55000"/>
              <a:buFont typeface="Arial"/>
              <a:buNone/>
            </a:pPr>
            <a:r>
              <a:rPr lang="en" sz="2000">
                <a:solidFill>
                  <a:schemeClr val="dk1"/>
                </a:solidFill>
              </a:rPr>
              <a:t>•</a:t>
            </a:r>
            <a:r>
              <a:rPr lang="en" sz="2000">
                <a:solidFill>
                  <a:schemeClr val="dk1"/>
                </a:solidFill>
                <a:latin typeface="Calibri"/>
                <a:ea typeface="Calibri"/>
                <a:cs typeface="Calibri"/>
                <a:sym typeface="Calibri"/>
              </a:rPr>
              <a:t>Not given opportunities to </a:t>
            </a:r>
            <a:r>
              <a:rPr lang="en" sz="2000" b="1">
                <a:solidFill>
                  <a:schemeClr val="dk1"/>
                </a:solidFill>
                <a:latin typeface="Calibri"/>
                <a:ea typeface="Calibri"/>
                <a:cs typeface="Calibri"/>
                <a:sym typeface="Calibri"/>
              </a:rPr>
              <a:t>self-regulate or problem-solve</a:t>
            </a:r>
            <a:endParaRPr sz="2000" b="1">
              <a:solidFill>
                <a:schemeClr val="dk1"/>
              </a:solidFill>
              <a:latin typeface="Calibri"/>
              <a:ea typeface="Calibri"/>
              <a:cs typeface="Calibri"/>
              <a:sym typeface="Calibri"/>
            </a:endParaRPr>
          </a:p>
          <a:p>
            <a:pPr marL="0" lvl="0" indent="0" algn="l" rtl="0">
              <a:spcBef>
                <a:spcPts val="500"/>
              </a:spcBef>
              <a:spcAft>
                <a:spcPts val="0"/>
              </a:spcAft>
              <a:buClr>
                <a:schemeClr val="dk1"/>
              </a:buClr>
              <a:buSzPct val="55000"/>
              <a:buFont typeface="Arial"/>
              <a:buNone/>
            </a:pPr>
            <a:r>
              <a:rPr lang="en" sz="2000">
                <a:solidFill>
                  <a:schemeClr val="dk1"/>
                </a:solidFill>
              </a:rPr>
              <a:t>•</a:t>
            </a:r>
            <a:r>
              <a:rPr lang="en" sz="2000">
                <a:solidFill>
                  <a:schemeClr val="dk1"/>
                </a:solidFill>
                <a:latin typeface="Calibri"/>
                <a:ea typeface="Calibri"/>
                <a:cs typeface="Calibri"/>
                <a:sym typeface="Calibri"/>
              </a:rPr>
              <a:t>Can lead to </a:t>
            </a:r>
            <a:r>
              <a:rPr lang="en" sz="2000" b="1">
                <a:solidFill>
                  <a:schemeClr val="dk1"/>
                </a:solidFill>
                <a:latin typeface="Calibri"/>
                <a:ea typeface="Calibri"/>
                <a:cs typeface="Calibri"/>
                <a:sym typeface="Calibri"/>
              </a:rPr>
              <a:t>suppression of natural emotions</a:t>
            </a:r>
            <a:r>
              <a:rPr lang="en" sz="2000">
                <a:solidFill>
                  <a:schemeClr val="dk1"/>
                </a:solidFill>
                <a:latin typeface="Calibri"/>
                <a:ea typeface="Calibri"/>
                <a:cs typeface="Calibri"/>
                <a:sym typeface="Calibri"/>
              </a:rPr>
              <a:t>, less or lack of self-regulation, reliance on distraction to get rid of emotion.</a:t>
            </a:r>
            <a:endParaRPr sz="2000">
              <a:solidFill>
                <a:schemeClr val="dk1"/>
              </a:solidFill>
              <a:latin typeface="Calibri"/>
              <a:ea typeface="Calibri"/>
              <a:cs typeface="Calibri"/>
              <a:sym typeface="Calibri"/>
            </a:endParaRPr>
          </a:p>
          <a:p>
            <a:pPr marL="0" lvl="0" indent="0" algn="l" rtl="0">
              <a:spcBef>
                <a:spcPts val="500"/>
              </a:spcBef>
              <a:spcAft>
                <a:spcPts val="0"/>
              </a:spcAft>
              <a:buClr>
                <a:schemeClr val="dk1"/>
              </a:buClr>
              <a:buSzPct val="55000"/>
              <a:buFont typeface="Arial"/>
              <a:buNone/>
            </a:pPr>
            <a:r>
              <a:rPr lang="en" sz="2000">
                <a:solidFill>
                  <a:schemeClr val="dk1"/>
                </a:solidFill>
              </a:rPr>
              <a:t>•</a:t>
            </a:r>
            <a:r>
              <a:rPr lang="en" sz="2000">
                <a:solidFill>
                  <a:schemeClr val="dk1"/>
                </a:solidFill>
                <a:latin typeface="Calibri"/>
                <a:ea typeface="Calibri"/>
                <a:cs typeface="Calibri"/>
                <a:sym typeface="Calibri"/>
              </a:rPr>
              <a:t>Generates </a:t>
            </a:r>
            <a:r>
              <a:rPr lang="en" sz="2000" b="1">
                <a:solidFill>
                  <a:schemeClr val="dk1"/>
                </a:solidFill>
                <a:latin typeface="Calibri"/>
                <a:ea typeface="Calibri"/>
                <a:cs typeface="Calibri"/>
                <a:sym typeface="Calibri"/>
              </a:rPr>
              <a:t>more negative feelings </a:t>
            </a:r>
            <a:r>
              <a:rPr lang="en" sz="2000">
                <a:solidFill>
                  <a:schemeClr val="dk1"/>
                </a:solidFill>
                <a:latin typeface="Calibri"/>
                <a:ea typeface="Calibri"/>
                <a:cs typeface="Calibri"/>
                <a:sym typeface="Calibri"/>
              </a:rPr>
              <a:t>– resentment, guilt, shame, anger.</a:t>
            </a:r>
            <a:endParaRPr sz="20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1" name="Google Shape;13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800"/>
              <a:buFont typeface="Arial"/>
              <a:buNone/>
            </a:pPr>
            <a:endParaRPr/>
          </a:p>
        </p:txBody>
      </p:sp>
      <p:pic>
        <p:nvPicPr>
          <p:cNvPr id="132" name="Google Shape;132;p24"/>
          <p:cNvPicPr preferRelativeResize="0"/>
          <p:nvPr/>
        </p:nvPicPr>
        <p:blipFill rotWithShape="1">
          <a:blip r:embed="rId3">
            <a:alphaModFix/>
          </a:blip>
          <a:srcRect/>
          <a:stretch/>
        </p:blipFill>
        <p:spPr>
          <a:xfrm>
            <a:off x="1921275" y="949125"/>
            <a:ext cx="5100125" cy="3460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38" name="Google Shape;13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9" name="Google Shape;139;p25"/>
          <p:cNvPicPr preferRelativeResize="0"/>
          <p:nvPr/>
        </p:nvPicPr>
        <p:blipFill>
          <a:blip r:embed="rId3">
            <a:alphaModFix/>
          </a:blip>
          <a:stretch>
            <a:fillRect/>
          </a:stretch>
        </p:blipFill>
        <p:spPr>
          <a:xfrm>
            <a:off x="885925" y="1114425"/>
            <a:ext cx="6734075" cy="321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Fight Flight Freeze </a:t>
            </a:r>
            <a:endParaRPr/>
          </a:p>
        </p:txBody>
      </p:sp>
      <p:sp>
        <p:nvSpPr>
          <p:cNvPr id="145" name="Google Shape;145;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300"/>
              </a:spcBef>
              <a:spcAft>
                <a:spcPts val="0"/>
              </a:spcAft>
              <a:buNone/>
            </a:pPr>
            <a:r>
              <a:rPr lang="en" sz="1200">
                <a:solidFill>
                  <a:schemeClr val="dk1"/>
                </a:solidFill>
                <a:latin typeface="Calibri"/>
                <a:ea typeface="Calibri"/>
                <a:cs typeface="Calibri"/>
                <a:sym typeface="Calibri"/>
              </a:rPr>
              <a:t>The fight flight freeze response is the basic, ‘primitive’ part of the brain (amygdala) that is well </a:t>
            </a:r>
            <a:endParaRPr sz="12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r>
              <a:rPr lang="en" sz="1200">
                <a:solidFill>
                  <a:schemeClr val="dk1"/>
                </a:solidFill>
                <a:latin typeface="Calibri"/>
                <a:ea typeface="Calibri"/>
                <a:cs typeface="Calibri"/>
                <a:sym typeface="Calibri"/>
              </a:rPr>
              <a:t>developed at birth as a survival mechanism.​ The instinctive stress responses which are controlled by the ‘primitive brain’ are to:</a:t>
            </a:r>
            <a:endParaRPr sz="12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Face it and fight (FIGHT)​ </a:t>
            </a:r>
            <a:endParaRPr sz="12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Flee from a dangerous situation (FLIGHT)​</a:t>
            </a:r>
            <a:endParaRPr sz="1200">
              <a:solidFill>
                <a:schemeClr val="dk1"/>
              </a:solidFill>
              <a:latin typeface="Calibri"/>
              <a:ea typeface="Calibri"/>
              <a:cs typeface="Calibri"/>
              <a:sym typeface="Calibri"/>
            </a:endParaRPr>
          </a:p>
          <a:p>
            <a:pPr marL="0" lvl="0" indent="0" algn="l" rtl="0">
              <a:spcBef>
                <a:spcPts val="3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To freeze (FREEZE)​ </a:t>
            </a:r>
            <a:endParaRPr sz="1200">
              <a:solidFill>
                <a:schemeClr val="dk1"/>
              </a:solidFill>
              <a:latin typeface="Calibri"/>
              <a:ea typeface="Calibri"/>
              <a:cs typeface="Calibri"/>
              <a:sym typeface="Calibri"/>
            </a:endParaRPr>
          </a:p>
          <a:p>
            <a:pPr marL="0" lvl="0" indent="0" algn="l" rtl="0">
              <a:spcBef>
                <a:spcPts val="3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a normal chemical response in the brain.  When this happens the thinking brain switches off and neurological responses focus on getting out of the way of trouble before it gets you.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Adrenaline floods the body which means there are physiological responses; the heart beats faster, pupils dilate, blood flows to large skeletal muscles, breathing rate increases, less blood flow to digestive system. Cortisol (stress hormone) is also released more slowly and can stay in the body for days.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in a hypervigilant state it does not take much to enter fight, fight or freeze mode. Prolonged exposure to cortisol (particularly during early childhood) can mean that our bodies are physiologically more ready to respond to perceived threats. </a:t>
            </a:r>
            <a:endParaRPr sz="12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pic>
        <p:nvPicPr>
          <p:cNvPr id="146" name="Google Shape;146;p26"/>
          <p:cNvPicPr preferRelativeResize="0"/>
          <p:nvPr/>
        </p:nvPicPr>
        <p:blipFill>
          <a:blip r:embed="rId3">
            <a:alphaModFix/>
          </a:blip>
          <a:stretch>
            <a:fillRect/>
          </a:stretch>
        </p:blipFill>
        <p:spPr>
          <a:xfrm>
            <a:off x="6697448" y="204225"/>
            <a:ext cx="2340925" cy="1267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7"/>
          <p:cNvPicPr preferRelativeResize="0"/>
          <p:nvPr/>
        </p:nvPicPr>
        <p:blipFill rotWithShape="1">
          <a:blip r:embed="rId3">
            <a:alphaModFix/>
          </a:blip>
          <a:srcRect b="18949"/>
          <a:stretch/>
        </p:blipFill>
        <p:spPr>
          <a:xfrm>
            <a:off x="417150" y="285150"/>
            <a:ext cx="6178624" cy="367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latin typeface="Calibri"/>
                <a:ea typeface="Calibri"/>
                <a:cs typeface="Calibri"/>
                <a:sym typeface="Calibri"/>
              </a:rPr>
              <a:t>Name it to tame it</a:t>
            </a:r>
            <a:endParaRPr sz="3020" b="1">
              <a:latin typeface="Calibri"/>
              <a:ea typeface="Calibri"/>
              <a:cs typeface="Calibri"/>
              <a:sym typeface="Calibri"/>
            </a:endParaRPr>
          </a:p>
        </p:txBody>
      </p:sp>
      <p:sp>
        <p:nvSpPr>
          <p:cNvPr id="157" name="Google Shape;15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8" name="Google Shape;158;p28" descr="How can you help a child who is having an emotional melt down?  Learn brain-science basics and the two simple steps to calm a child who is experiencing intense emotions. In this video, Author and Psychiatrist Dr. Dan Siegel demonstrates a step-by-step approach to help a child manage strong emotions.  At the same time Dr. Siegel explains how this process is working at a biological level by “squirting soothing neurotransmitters” in the brain!" title="Dan Siegel: Name it to Tame it">
            <a:hlinkClick r:id="rId3"/>
          </p:cNvPr>
          <p:cNvPicPr preferRelativeResize="0"/>
          <p:nvPr/>
        </p:nvPicPr>
        <p:blipFill>
          <a:blip r:embed="rId4">
            <a:alphaModFix/>
          </a:blip>
          <a:stretch>
            <a:fillRect/>
          </a:stretch>
        </p:blipFill>
        <p:spPr>
          <a:xfrm>
            <a:off x="362800" y="1200150"/>
            <a:ext cx="5824525" cy="3276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latin typeface="Calibri"/>
                <a:ea typeface="Calibri"/>
                <a:cs typeface="Calibri"/>
                <a:sym typeface="Calibri"/>
              </a:rPr>
              <a:t>Connect and re-direct</a:t>
            </a:r>
            <a:endParaRPr sz="3020" b="1">
              <a:latin typeface="Calibri"/>
              <a:ea typeface="Calibri"/>
              <a:cs typeface="Calibri"/>
              <a:sym typeface="Calibri"/>
            </a:endParaRPr>
          </a:p>
        </p:txBody>
      </p:sp>
      <p:sp>
        <p:nvSpPr>
          <p:cNvPr id="164" name="Google Shape;16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100000"/>
              <a:buFont typeface="Arial"/>
              <a:buNone/>
            </a:pPr>
            <a:endParaRPr sz="2000">
              <a:solidFill>
                <a:schemeClr val="dk1"/>
              </a:solidFill>
              <a:latin typeface="Calibri"/>
              <a:ea typeface="Calibri"/>
              <a:cs typeface="Calibri"/>
              <a:sym typeface="Calibri"/>
            </a:endParaRPr>
          </a:p>
          <a:p>
            <a:pPr marL="457200" lvl="0" indent="-416560" algn="l" rtl="0">
              <a:spcBef>
                <a:spcPts val="0"/>
              </a:spcBef>
              <a:spcAft>
                <a:spcPts val="0"/>
              </a:spcAft>
              <a:buClr>
                <a:srgbClr val="B21E96"/>
              </a:buClr>
              <a:buSzPct val="100000"/>
              <a:buFont typeface="Calibri"/>
              <a:buAutoNum type="arabicPeriod"/>
            </a:pPr>
            <a:r>
              <a:rPr lang="en" sz="3200" b="1">
                <a:solidFill>
                  <a:srgbClr val="B21E96"/>
                </a:solidFill>
                <a:latin typeface="Calibri"/>
                <a:ea typeface="Calibri"/>
                <a:cs typeface="Calibri"/>
                <a:sym typeface="Calibri"/>
              </a:rPr>
              <a:t>Regulate (them and you)</a:t>
            </a:r>
            <a:endParaRPr sz="3200" b="1">
              <a:solidFill>
                <a:srgbClr val="B21E96"/>
              </a:solidFill>
              <a:latin typeface="Calibri"/>
              <a:ea typeface="Calibri"/>
              <a:cs typeface="Calibri"/>
              <a:sym typeface="Calibri"/>
            </a:endParaRPr>
          </a:p>
          <a:p>
            <a:pPr marL="457200" lvl="0" indent="0" algn="l" rtl="0">
              <a:spcBef>
                <a:spcPts val="0"/>
              </a:spcBef>
              <a:spcAft>
                <a:spcPts val="0"/>
              </a:spcAft>
              <a:buClr>
                <a:schemeClr val="dk1"/>
              </a:buClr>
              <a:buSzPct val="100000"/>
              <a:buFont typeface="Arial"/>
              <a:buNone/>
            </a:pPr>
            <a:r>
              <a:rPr lang="en" sz="2400" b="1">
                <a:solidFill>
                  <a:schemeClr val="dk1"/>
                </a:solidFill>
                <a:latin typeface="Calibri"/>
                <a:ea typeface="Calibri"/>
                <a:cs typeface="Calibri"/>
                <a:sym typeface="Calibri"/>
              </a:rPr>
              <a:t>Calm the flight, flight, freeze response</a:t>
            </a:r>
            <a:endParaRPr sz="2400" b="1">
              <a:solidFill>
                <a:schemeClr val="dk1"/>
              </a:solidFill>
              <a:latin typeface="Calibri"/>
              <a:ea typeface="Calibri"/>
              <a:cs typeface="Calibri"/>
              <a:sym typeface="Calibri"/>
            </a:endParaRPr>
          </a:p>
          <a:p>
            <a:pPr marL="25400" lvl="0" indent="0" algn="l" rtl="0">
              <a:spcBef>
                <a:spcPts val="0"/>
              </a:spcBef>
              <a:spcAft>
                <a:spcPts val="0"/>
              </a:spcAft>
              <a:buClr>
                <a:schemeClr val="dk1"/>
              </a:buClr>
              <a:buSzPct val="100000"/>
              <a:buFont typeface="Arial"/>
              <a:buNone/>
            </a:pPr>
            <a:r>
              <a:rPr lang="en" sz="3200" b="1">
                <a:solidFill>
                  <a:srgbClr val="B21E96"/>
                </a:solidFill>
                <a:latin typeface="Calibri"/>
                <a:ea typeface="Calibri"/>
                <a:cs typeface="Calibri"/>
                <a:sym typeface="Calibri"/>
              </a:rPr>
              <a:t>2. Relate </a:t>
            </a:r>
            <a:endParaRPr sz="3200" b="1">
              <a:solidFill>
                <a:srgbClr val="B21E96"/>
              </a:solidFill>
              <a:latin typeface="Calibri"/>
              <a:ea typeface="Calibri"/>
              <a:cs typeface="Calibri"/>
              <a:sym typeface="Calibri"/>
            </a:endParaRPr>
          </a:p>
          <a:p>
            <a:pPr marL="457200" lvl="0" indent="0" algn="l" rtl="0">
              <a:spcBef>
                <a:spcPts val="0"/>
              </a:spcBef>
              <a:spcAft>
                <a:spcPts val="0"/>
              </a:spcAft>
              <a:buClr>
                <a:schemeClr val="dk1"/>
              </a:buClr>
              <a:buSzPct val="100000"/>
              <a:buFont typeface="Arial"/>
              <a:buNone/>
            </a:pPr>
            <a:r>
              <a:rPr lang="en" sz="2400" b="1">
                <a:solidFill>
                  <a:schemeClr val="dk1"/>
                </a:solidFill>
                <a:latin typeface="Calibri"/>
                <a:ea typeface="Calibri"/>
                <a:cs typeface="Calibri"/>
                <a:sym typeface="Calibri"/>
              </a:rPr>
              <a:t>Connect through attuned, sensitive, relationships. Empathise and validate feelings so they feel seen, heard and understood.</a:t>
            </a:r>
            <a:endParaRPr sz="2400" b="1">
              <a:solidFill>
                <a:schemeClr val="dk1"/>
              </a:solidFill>
              <a:latin typeface="Calibri"/>
              <a:ea typeface="Calibri"/>
              <a:cs typeface="Calibri"/>
              <a:sym typeface="Calibri"/>
            </a:endParaRPr>
          </a:p>
          <a:p>
            <a:pPr marL="25400" lvl="0" indent="0" algn="l" rtl="0">
              <a:spcBef>
                <a:spcPts val="0"/>
              </a:spcBef>
              <a:spcAft>
                <a:spcPts val="0"/>
              </a:spcAft>
              <a:buClr>
                <a:schemeClr val="dk1"/>
              </a:buClr>
              <a:buSzPct val="100000"/>
              <a:buFont typeface="Arial"/>
              <a:buNone/>
            </a:pPr>
            <a:r>
              <a:rPr lang="en" sz="3200" b="1">
                <a:solidFill>
                  <a:srgbClr val="B21E96"/>
                </a:solidFill>
                <a:latin typeface="Calibri"/>
                <a:ea typeface="Calibri"/>
                <a:cs typeface="Calibri"/>
                <a:sym typeface="Calibri"/>
              </a:rPr>
              <a:t>3. Reason</a:t>
            </a:r>
            <a:endParaRPr sz="3200" b="1">
              <a:solidFill>
                <a:srgbClr val="B21E96"/>
              </a:solidFill>
              <a:latin typeface="Calibri"/>
              <a:ea typeface="Calibri"/>
              <a:cs typeface="Calibri"/>
              <a:sym typeface="Calibri"/>
            </a:endParaRPr>
          </a:p>
          <a:p>
            <a:pPr marL="457200" lvl="0" indent="0" algn="l" rtl="0">
              <a:spcBef>
                <a:spcPts val="0"/>
              </a:spcBef>
              <a:spcAft>
                <a:spcPts val="0"/>
              </a:spcAft>
              <a:buClr>
                <a:schemeClr val="dk1"/>
              </a:buClr>
              <a:buSzPct val="100000"/>
              <a:buFont typeface="Arial"/>
              <a:buNone/>
            </a:pPr>
            <a:r>
              <a:rPr lang="en" sz="2400" b="1">
                <a:solidFill>
                  <a:schemeClr val="dk1"/>
                </a:solidFill>
                <a:latin typeface="Calibri"/>
                <a:ea typeface="Calibri"/>
                <a:cs typeface="Calibri"/>
                <a:sym typeface="Calibri"/>
              </a:rPr>
              <a:t>Now they are calm and connected, they may be able to engage in reason and learning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457200" lvl="0" indent="-411480" algn="l" rtl="0">
              <a:lnSpc>
                <a:spcPct val="115000"/>
              </a:lnSpc>
              <a:spcBef>
                <a:spcPts val="0"/>
              </a:spcBef>
              <a:spcAft>
                <a:spcPts val="0"/>
              </a:spcAft>
              <a:buClr>
                <a:srgbClr val="B21E96"/>
              </a:buClr>
              <a:buSzPct val="100000"/>
              <a:buFont typeface="Calibri"/>
              <a:buAutoNum type="arabicPeriod"/>
            </a:pPr>
            <a:r>
              <a:rPr lang="en" sz="3200" b="1">
                <a:solidFill>
                  <a:srgbClr val="B21E96"/>
                </a:solidFill>
                <a:latin typeface="Calibri"/>
                <a:ea typeface="Calibri"/>
                <a:cs typeface="Calibri"/>
                <a:sym typeface="Calibri"/>
              </a:rPr>
              <a:t>Regulate -  a way of soothing</a:t>
            </a:r>
            <a:endParaRPr/>
          </a:p>
        </p:txBody>
      </p:sp>
      <p:sp>
        <p:nvSpPr>
          <p:cNvPr id="170" name="Google Shape;170;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lnSpc>
                <a:spcPct val="100000"/>
              </a:lnSpc>
              <a:spcBef>
                <a:spcPts val="0"/>
              </a:spcBef>
              <a:spcAft>
                <a:spcPts val="0"/>
              </a:spcAft>
              <a:buClr>
                <a:schemeClr val="dk1"/>
              </a:buClr>
              <a:buSzPct val="100000"/>
              <a:buFont typeface="Arial"/>
              <a:buNone/>
            </a:pPr>
            <a:r>
              <a:rPr lang="en" sz="2200">
                <a:solidFill>
                  <a:srgbClr val="47434F"/>
                </a:solidFill>
                <a:latin typeface="Calibri"/>
                <a:ea typeface="Calibri"/>
                <a:cs typeface="Calibri"/>
                <a:sym typeface="Calibri"/>
              </a:rPr>
              <a:t>How can we help a child or young person feel regulated, not so stuck with negative feelings? </a:t>
            </a:r>
            <a:endParaRPr sz="2200">
              <a:solidFill>
                <a:srgbClr val="47434F"/>
              </a:solidFill>
              <a:latin typeface="Calibri"/>
              <a:ea typeface="Calibri"/>
              <a:cs typeface="Calibri"/>
              <a:sym typeface="Calibri"/>
            </a:endParaRPr>
          </a:p>
          <a:p>
            <a:pPr marL="0" lvl="0" indent="0" algn="l" rtl="0">
              <a:lnSpc>
                <a:spcPct val="100000"/>
              </a:lnSpc>
              <a:spcBef>
                <a:spcPts val="0"/>
              </a:spcBef>
              <a:spcAft>
                <a:spcPts val="0"/>
              </a:spcAft>
              <a:buClr>
                <a:schemeClr val="dk1"/>
              </a:buClr>
              <a:buSzPct val="100000"/>
              <a:buFont typeface="Arial"/>
              <a:buNone/>
            </a:pPr>
            <a:endParaRPr sz="3000" b="1">
              <a:solidFill>
                <a:srgbClr val="47434F"/>
              </a:solidFill>
              <a:latin typeface="Calibri"/>
              <a:ea typeface="Calibri"/>
              <a:cs typeface="Calibri"/>
              <a:sym typeface="Calibri"/>
            </a:endParaRPr>
          </a:p>
          <a:p>
            <a:pPr marL="0" lvl="0" indent="0" algn="l" rtl="0">
              <a:lnSpc>
                <a:spcPct val="100000"/>
              </a:lnSpc>
              <a:spcBef>
                <a:spcPts val="440"/>
              </a:spcBef>
              <a:spcAft>
                <a:spcPts val="0"/>
              </a:spcAft>
              <a:buClr>
                <a:schemeClr val="dk1"/>
              </a:buClr>
              <a:buSzPct val="100000"/>
              <a:buFont typeface="Arial"/>
              <a:buNone/>
            </a:pPr>
            <a:r>
              <a:rPr lang="en" sz="2200">
                <a:solidFill>
                  <a:srgbClr val="47434F"/>
                </a:solidFill>
                <a:latin typeface="Calibri"/>
                <a:ea typeface="Calibri"/>
                <a:cs typeface="Calibri"/>
                <a:sym typeface="Calibri"/>
              </a:rPr>
              <a:t>It is impossible to sit still with nervous energy.</a:t>
            </a:r>
            <a:endParaRPr sz="3000" b="1">
              <a:solidFill>
                <a:srgbClr val="47434F"/>
              </a:solidFill>
              <a:latin typeface="Calibri"/>
              <a:ea typeface="Calibri"/>
              <a:cs typeface="Calibri"/>
              <a:sym typeface="Calibri"/>
            </a:endParaRPr>
          </a:p>
          <a:p>
            <a:pPr marL="0" lvl="0" indent="0" algn="l" rtl="0">
              <a:lnSpc>
                <a:spcPct val="100000"/>
              </a:lnSpc>
              <a:spcBef>
                <a:spcPts val="440"/>
              </a:spcBef>
              <a:spcAft>
                <a:spcPts val="0"/>
              </a:spcAft>
              <a:buClr>
                <a:schemeClr val="dk1"/>
              </a:buClr>
              <a:buSzPct val="100000"/>
              <a:buFont typeface="Arial"/>
              <a:buNone/>
            </a:pPr>
            <a:r>
              <a:rPr lang="en" sz="2200" b="1">
                <a:solidFill>
                  <a:srgbClr val="47434F"/>
                </a:solidFill>
                <a:latin typeface="Calibri"/>
                <a:ea typeface="Calibri"/>
                <a:cs typeface="Calibri"/>
                <a:sym typeface="Calibri"/>
              </a:rPr>
              <a:t>Repetitive,</a:t>
            </a:r>
            <a:r>
              <a:rPr lang="en" sz="2200">
                <a:solidFill>
                  <a:srgbClr val="47434F"/>
                </a:solidFill>
                <a:latin typeface="Calibri"/>
                <a:ea typeface="Calibri"/>
                <a:cs typeface="Calibri"/>
                <a:sym typeface="Calibri"/>
              </a:rPr>
              <a:t> </a:t>
            </a:r>
            <a:r>
              <a:rPr lang="en" sz="2200" b="1">
                <a:solidFill>
                  <a:srgbClr val="47434F"/>
                </a:solidFill>
                <a:latin typeface="Calibri"/>
                <a:ea typeface="Calibri"/>
                <a:cs typeface="Calibri"/>
                <a:sym typeface="Calibri"/>
              </a:rPr>
              <a:t>sensory</a:t>
            </a:r>
            <a:r>
              <a:rPr lang="en" sz="2200">
                <a:solidFill>
                  <a:srgbClr val="47434F"/>
                </a:solidFill>
                <a:latin typeface="Calibri"/>
                <a:ea typeface="Calibri"/>
                <a:cs typeface="Calibri"/>
                <a:sym typeface="Calibri"/>
              </a:rPr>
              <a:t> or </a:t>
            </a:r>
            <a:r>
              <a:rPr lang="en" sz="2200" b="1">
                <a:solidFill>
                  <a:srgbClr val="47434F"/>
                </a:solidFill>
                <a:latin typeface="Calibri"/>
                <a:ea typeface="Calibri"/>
                <a:cs typeface="Calibri"/>
                <a:sym typeface="Calibri"/>
              </a:rPr>
              <a:t>physical</a:t>
            </a:r>
            <a:r>
              <a:rPr lang="en" sz="2200">
                <a:solidFill>
                  <a:srgbClr val="47434F"/>
                </a:solidFill>
                <a:latin typeface="Calibri"/>
                <a:ea typeface="Calibri"/>
                <a:cs typeface="Calibri"/>
                <a:sym typeface="Calibri"/>
              </a:rPr>
              <a:t> activities soothe the stress centre of the brain, such as:</a:t>
            </a:r>
            <a:endParaRPr sz="1400">
              <a:solidFill>
                <a:schemeClr val="dk1"/>
              </a:solidFill>
            </a:endParaRPr>
          </a:p>
          <a:p>
            <a:pPr marL="0" lvl="0" indent="0" algn="l" rtl="0">
              <a:lnSpc>
                <a:spcPct val="100000"/>
              </a:lnSpc>
              <a:spcBef>
                <a:spcPts val="440"/>
              </a:spcBef>
              <a:spcAft>
                <a:spcPts val="0"/>
              </a:spcAft>
              <a:buClr>
                <a:schemeClr val="dk1"/>
              </a:buClr>
              <a:buSzPct val="100000"/>
              <a:buFont typeface="Arial"/>
              <a:buNone/>
            </a:pPr>
            <a:endParaRPr sz="3000" b="1">
              <a:solidFill>
                <a:srgbClr val="47434F"/>
              </a:solidFill>
              <a:latin typeface="Calibri"/>
              <a:ea typeface="Calibri"/>
              <a:cs typeface="Calibri"/>
              <a:sym typeface="Calibri"/>
            </a:endParaRPr>
          </a:p>
          <a:p>
            <a:pPr marL="0" lvl="0" indent="20954" algn="l" rtl="0">
              <a:lnSpc>
                <a:spcPct val="100000"/>
              </a:lnSpc>
              <a:spcBef>
                <a:spcPts val="440"/>
              </a:spcBef>
              <a:spcAft>
                <a:spcPts val="0"/>
              </a:spcAft>
              <a:buClr>
                <a:srgbClr val="47434F"/>
              </a:buClr>
              <a:buSzPct val="100000"/>
              <a:buChar char="•"/>
            </a:pPr>
            <a:r>
              <a:rPr lang="en" sz="2200">
                <a:solidFill>
                  <a:srgbClr val="47434F"/>
                </a:solidFill>
                <a:latin typeface="Calibri"/>
                <a:ea typeface="Calibri"/>
                <a:cs typeface="Calibri"/>
                <a:sym typeface="Calibri"/>
              </a:rPr>
              <a:t>Breathing techniques</a:t>
            </a:r>
            <a:endParaRPr sz="3000" b="1">
              <a:solidFill>
                <a:srgbClr val="47434F"/>
              </a:solidFill>
              <a:latin typeface="Calibri"/>
              <a:ea typeface="Calibri"/>
              <a:cs typeface="Calibri"/>
              <a:sym typeface="Calibri"/>
            </a:endParaRPr>
          </a:p>
          <a:p>
            <a:pPr marL="0" lvl="0" indent="20954" algn="l" rtl="0">
              <a:lnSpc>
                <a:spcPct val="100000"/>
              </a:lnSpc>
              <a:spcBef>
                <a:spcPts val="440"/>
              </a:spcBef>
              <a:spcAft>
                <a:spcPts val="0"/>
              </a:spcAft>
              <a:buClr>
                <a:srgbClr val="47434F"/>
              </a:buClr>
              <a:buSzPct val="100000"/>
              <a:buChar char="•"/>
            </a:pPr>
            <a:r>
              <a:rPr lang="en" sz="2200">
                <a:solidFill>
                  <a:srgbClr val="47434F"/>
                </a:solidFill>
                <a:latin typeface="Calibri"/>
                <a:ea typeface="Calibri"/>
                <a:cs typeface="Calibri"/>
                <a:sym typeface="Calibri"/>
              </a:rPr>
              <a:t>Drinking and eating chewy food </a:t>
            </a:r>
            <a:endParaRPr sz="3000" b="1">
              <a:solidFill>
                <a:srgbClr val="47434F"/>
              </a:solidFill>
              <a:latin typeface="Calibri"/>
              <a:ea typeface="Calibri"/>
              <a:cs typeface="Calibri"/>
              <a:sym typeface="Calibri"/>
            </a:endParaRPr>
          </a:p>
          <a:p>
            <a:pPr marL="0" lvl="0" indent="20954" algn="l" rtl="0">
              <a:lnSpc>
                <a:spcPct val="100000"/>
              </a:lnSpc>
              <a:spcBef>
                <a:spcPts val="440"/>
              </a:spcBef>
              <a:spcAft>
                <a:spcPts val="0"/>
              </a:spcAft>
              <a:buClr>
                <a:srgbClr val="47434F"/>
              </a:buClr>
              <a:buSzPct val="100000"/>
              <a:buChar char="•"/>
            </a:pPr>
            <a:r>
              <a:rPr lang="en" sz="2200">
                <a:solidFill>
                  <a:srgbClr val="47434F"/>
                </a:solidFill>
                <a:latin typeface="Calibri"/>
                <a:ea typeface="Calibri"/>
                <a:cs typeface="Calibri"/>
                <a:sym typeface="Calibri"/>
              </a:rPr>
              <a:t>Walking</a:t>
            </a:r>
            <a:endParaRPr sz="3000" b="1">
              <a:solidFill>
                <a:srgbClr val="47434F"/>
              </a:solidFill>
              <a:latin typeface="Calibri"/>
              <a:ea typeface="Calibri"/>
              <a:cs typeface="Calibri"/>
              <a:sym typeface="Calibri"/>
            </a:endParaRPr>
          </a:p>
          <a:p>
            <a:pPr marL="0" lvl="0" indent="20954" algn="l" rtl="0">
              <a:lnSpc>
                <a:spcPct val="100000"/>
              </a:lnSpc>
              <a:spcBef>
                <a:spcPts val="440"/>
              </a:spcBef>
              <a:spcAft>
                <a:spcPts val="0"/>
              </a:spcAft>
              <a:buClr>
                <a:srgbClr val="47434F"/>
              </a:buClr>
              <a:buSzPct val="100000"/>
              <a:buChar char="•"/>
            </a:pPr>
            <a:r>
              <a:rPr lang="en" sz="2200">
                <a:solidFill>
                  <a:srgbClr val="47434F"/>
                </a:solidFill>
                <a:latin typeface="Calibri"/>
                <a:ea typeface="Calibri"/>
                <a:cs typeface="Calibri"/>
                <a:sym typeface="Calibri"/>
              </a:rPr>
              <a:t>Stretches</a:t>
            </a:r>
            <a:endParaRPr sz="3000" b="1">
              <a:solidFill>
                <a:srgbClr val="47434F"/>
              </a:solidFill>
              <a:latin typeface="Calibri"/>
              <a:ea typeface="Calibri"/>
              <a:cs typeface="Calibri"/>
              <a:sym typeface="Calibri"/>
            </a:endParaRPr>
          </a:p>
          <a:p>
            <a:pPr marL="0" lvl="0" indent="20954" algn="l" rtl="0">
              <a:lnSpc>
                <a:spcPct val="100000"/>
              </a:lnSpc>
              <a:spcBef>
                <a:spcPts val="440"/>
              </a:spcBef>
              <a:spcAft>
                <a:spcPts val="0"/>
              </a:spcAft>
              <a:buClr>
                <a:srgbClr val="47434F"/>
              </a:buClr>
              <a:buSzPct val="100000"/>
              <a:buChar char="•"/>
            </a:pPr>
            <a:r>
              <a:rPr lang="en" sz="2200">
                <a:solidFill>
                  <a:srgbClr val="47434F"/>
                </a:solidFill>
                <a:latin typeface="Calibri"/>
                <a:ea typeface="Calibri"/>
                <a:cs typeface="Calibri"/>
                <a:sym typeface="Calibri"/>
              </a:rPr>
              <a:t>Deep pressure</a:t>
            </a:r>
            <a:endParaRPr/>
          </a:p>
        </p:txBody>
      </p:sp>
      <p:pic>
        <p:nvPicPr>
          <p:cNvPr id="171" name="Google Shape;171;p30" descr="https://lh4.googleusercontent.com/lyh5caHGuxwcJiaaHRWetJB51yWKYizlRv_DcGBeFooNATZvZE7_JfFjMOiepoHu1YEK7ueCOU56SrVmoDKxw5TAj3Xvkbqu3YPK98TQKEC7Y_AQAvye4qtylPyYHiVCa5ECaeg"/>
          <p:cNvPicPr preferRelativeResize="0"/>
          <p:nvPr/>
        </p:nvPicPr>
        <p:blipFill rotWithShape="1">
          <a:blip r:embed="rId3">
            <a:alphaModFix/>
          </a:blip>
          <a:srcRect/>
          <a:stretch/>
        </p:blipFill>
        <p:spPr>
          <a:xfrm>
            <a:off x="6504575" y="2795550"/>
            <a:ext cx="1997325" cy="1997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Co-regulation</a:t>
            </a:r>
            <a:endParaRPr/>
          </a:p>
        </p:txBody>
      </p:sp>
      <p:sp>
        <p:nvSpPr>
          <p:cNvPr id="177" name="Google Shape;17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7500"/>
          </a:bodyPr>
          <a:lstStyle/>
          <a:p>
            <a:pPr marL="0" lvl="0" indent="0" algn="l" rtl="0">
              <a:spcBef>
                <a:spcPts val="500"/>
              </a:spcBef>
              <a:spcAft>
                <a:spcPts val="0"/>
              </a:spcAft>
              <a:buClr>
                <a:schemeClr val="dk1"/>
              </a:buClr>
              <a:buSzPct val="55000"/>
              <a:buFont typeface="Arial"/>
              <a:buNone/>
            </a:pPr>
            <a:r>
              <a:rPr lang="en" sz="2000" b="1">
                <a:solidFill>
                  <a:schemeClr val="dk1"/>
                </a:solidFill>
                <a:latin typeface="Calibri"/>
                <a:ea typeface="Calibri"/>
                <a:cs typeface="Calibri"/>
                <a:sym typeface="Calibri"/>
              </a:rPr>
              <a:t>The lowest part of the brain needs to be regulated first:</a:t>
            </a:r>
            <a:endParaRPr sz="2000" b="1">
              <a:solidFill>
                <a:schemeClr val="dk1"/>
              </a:solidFill>
              <a:latin typeface="Calibri"/>
              <a:ea typeface="Calibri"/>
              <a:cs typeface="Calibri"/>
              <a:sym typeface="Calibri"/>
            </a:endParaRPr>
          </a:p>
          <a:p>
            <a:pPr marL="0" lvl="0" indent="0" algn="l" rtl="0">
              <a:spcBef>
                <a:spcPts val="500"/>
              </a:spcBef>
              <a:spcAft>
                <a:spcPts val="0"/>
              </a:spcAft>
              <a:buClr>
                <a:schemeClr val="dk1"/>
              </a:buClr>
              <a:buSzPct val="55000"/>
              <a:buFont typeface="Arial"/>
              <a:buNone/>
            </a:pPr>
            <a:r>
              <a:rPr lang="en" sz="2000">
                <a:solidFill>
                  <a:schemeClr val="dk1"/>
                </a:solidFill>
                <a:latin typeface="Calibri"/>
                <a:ea typeface="Calibri"/>
                <a:cs typeface="Calibri"/>
                <a:sym typeface="Calibri"/>
              </a:rPr>
              <a:t>A way to do this is through rhythm: Patterned, repetitive rhythmic activities or somatosensory activities:</a:t>
            </a:r>
            <a:endParaRPr sz="2000">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ct val="61111"/>
              <a:buFont typeface="Arial"/>
              <a:buNone/>
            </a:pPr>
            <a:r>
              <a:rPr lang="en" b="1">
                <a:solidFill>
                  <a:schemeClr val="dk1"/>
                </a:solidFill>
                <a:latin typeface="Calibri"/>
                <a:ea typeface="Calibri"/>
                <a:cs typeface="Calibri"/>
                <a:sym typeface="Calibri"/>
              </a:rPr>
              <a:t>Fight impulse:</a:t>
            </a:r>
            <a:endParaRPr b="1">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ct val="61111"/>
              <a:buFont typeface="Arial"/>
              <a:buNone/>
            </a:pPr>
            <a:r>
              <a:rPr lang="en">
                <a:solidFill>
                  <a:schemeClr val="dk1"/>
                </a:solidFill>
                <a:latin typeface="Calibri"/>
                <a:ea typeface="Calibri"/>
                <a:cs typeface="Calibri"/>
                <a:sym typeface="Calibri"/>
              </a:rPr>
              <a:t>Pushing, deep touch pressure activities</a:t>
            </a:r>
            <a:endParaRPr>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ct val="61111"/>
              <a:buFont typeface="Arial"/>
              <a:buNone/>
            </a:pPr>
            <a:r>
              <a:rPr lang="en" b="1">
                <a:solidFill>
                  <a:schemeClr val="dk1"/>
                </a:solidFill>
                <a:latin typeface="Calibri"/>
                <a:ea typeface="Calibri"/>
                <a:cs typeface="Calibri"/>
                <a:sym typeface="Calibri"/>
              </a:rPr>
              <a:t>Flight impulse:</a:t>
            </a:r>
            <a:endParaRPr b="1">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ct val="61111"/>
              <a:buFont typeface="Arial"/>
              <a:buNone/>
            </a:pPr>
            <a:r>
              <a:rPr lang="en">
                <a:solidFill>
                  <a:schemeClr val="dk1"/>
                </a:solidFill>
                <a:latin typeface="Calibri"/>
                <a:ea typeface="Calibri"/>
                <a:cs typeface="Calibri"/>
                <a:sym typeface="Calibri"/>
              </a:rPr>
              <a:t>Running, jumping, proprioceptive activities</a:t>
            </a:r>
            <a:endParaRPr>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ct val="61111"/>
              <a:buFont typeface="Arial"/>
              <a:buNone/>
            </a:pPr>
            <a:r>
              <a:rPr lang="en" b="1">
                <a:solidFill>
                  <a:schemeClr val="dk1"/>
                </a:solidFill>
                <a:latin typeface="Calibri"/>
                <a:ea typeface="Calibri"/>
                <a:cs typeface="Calibri"/>
                <a:sym typeface="Calibri"/>
              </a:rPr>
              <a:t>These might include:</a:t>
            </a:r>
            <a:endParaRPr b="1">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ct val="61111"/>
              <a:buFont typeface="Arial"/>
              <a:buNone/>
            </a:pPr>
            <a:r>
              <a:rPr lang="en">
                <a:solidFill>
                  <a:schemeClr val="dk1"/>
                </a:solidFill>
                <a:latin typeface="Calibri"/>
                <a:ea typeface="Calibri"/>
                <a:cs typeface="Calibri"/>
                <a:sym typeface="Calibri"/>
              </a:rPr>
              <a:t>Walking, running, dancing, singing, deep breathing, colouring, trampolining, swinging, drumming, tug of war, bouncing on a fitness ball, walking along balance beam, balance board, measuring heart rate…</a:t>
            </a:r>
            <a:endParaRPr>
              <a:solidFill>
                <a:schemeClr val="dk1"/>
              </a:solidFill>
              <a:latin typeface="Calibri"/>
              <a:ea typeface="Calibri"/>
              <a:cs typeface="Calibri"/>
              <a:sym typeface="Calibri"/>
            </a:endParaRPr>
          </a:p>
          <a:p>
            <a:pPr marL="0" lvl="0" indent="0" algn="l" rtl="0">
              <a:spcBef>
                <a:spcPts val="400"/>
              </a:spcBef>
              <a:spcAft>
                <a:spcPts val="0"/>
              </a:spcAft>
              <a:buClr>
                <a:schemeClr val="dk1"/>
              </a:buClr>
              <a:buSzPct val="68750"/>
              <a:buFont typeface="Arial"/>
              <a:buNone/>
            </a:pPr>
            <a:r>
              <a:rPr lang="en" sz="1600">
                <a:solidFill>
                  <a:schemeClr val="dk1"/>
                </a:solidFill>
                <a:latin typeface="Calibri"/>
                <a:ea typeface="Calibri"/>
                <a:cs typeface="Calibri"/>
                <a:sym typeface="Calibri"/>
              </a:rPr>
              <a:t>  (Step 1 &amp; 2 of Emotion Coaching – recognising a child’s emotion, empathising with them,   labelling and validating the emotion)</a:t>
            </a:r>
            <a:endParaRPr sz="16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pic>
        <p:nvPicPr>
          <p:cNvPr id="178" name="Google Shape;178;p31"/>
          <p:cNvPicPr preferRelativeResize="0"/>
          <p:nvPr/>
        </p:nvPicPr>
        <p:blipFill>
          <a:blip r:embed="rId3">
            <a:alphaModFix/>
          </a:blip>
          <a:stretch>
            <a:fillRect/>
          </a:stretch>
        </p:blipFill>
        <p:spPr>
          <a:xfrm>
            <a:off x="6749150" y="144550"/>
            <a:ext cx="1620425" cy="1303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11700" y="328575"/>
            <a:ext cx="8520600" cy="4188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Calibri"/>
                <a:ea typeface="Calibri"/>
                <a:cs typeface="Calibri"/>
                <a:sym typeface="Calibri"/>
              </a:rPr>
              <a:t>Emotion Coaching</a:t>
            </a:r>
            <a:endParaRPr>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l" rtl="0">
              <a:lnSpc>
                <a:spcPct val="90000"/>
              </a:lnSpc>
              <a:spcBef>
                <a:spcPts val="0"/>
              </a:spcBef>
              <a:spcAft>
                <a:spcPts val="0"/>
              </a:spcAft>
              <a:buClr>
                <a:schemeClr val="dk1"/>
              </a:buClr>
              <a:buSzPts val="2800"/>
              <a:buFont typeface="Arial"/>
              <a:buNone/>
            </a:pPr>
            <a:r>
              <a:rPr lang="en" sz="3200">
                <a:latin typeface="Calibri"/>
                <a:ea typeface="Calibri"/>
                <a:cs typeface="Calibri"/>
                <a:sym typeface="Calibri"/>
              </a:rPr>
              <a:t>‘’Emotion Coaching is a way of helping people, children and adults, to understand the different emotions they experience, why they occur and how to handle them.”</a:t>
            </a:r>
            <a:endParaRPr>
              <a:latin typeface="Calibri"/>
              <a:ea typeface="Calibri"/>
              <a:cs typeface="Calibri"/>
              <a:sym typeface="Calibri"/>
            </a:endParaRPr>
          </a:p>
        </p:txBody>
      </p:sp>
      <p:sp>
        <p:nvSpPr>
          <p:cNvPr id="62" name="Google Shape;62;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endParaRPr/>
          </a:p>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500"/>
              </a:spcBef>
              <a:spcAft>
                <a:spcPts val="0"/>
              </a:spcAft>
              <a:buClr>
                <a:schemeClr val="dk1"/>
              </a:buClr>
              <a:buSzPct val="55000"/>
              <a:buFont typeface="Arial"/>
              <a:buNone/>
            </a:pPr>
            <a:r>
              <a:rPr lang="en" sz="2000" b="1">
                <a:latin typeface="Calibri"/>
                <a:ea typeface="Calibri"/>
                <a:cs typeface="Calibri"/>
                <a:sym typeface="Calibri"/>
              </a:rPr>
              <a:t>“I can see you and I’m going to stay near you to make sure you stay safe”</a:t>
            </a:r>
            <a:endParaRPr sz="2000" b="1">
              <a:latin typeface="Calibri"/>
              <a:ea typeface="Calibri"/>
              <a:cs typeface="Calibri"/>
              <a:sym typeface="Calibri"/>
            </a:endParaRPr>
          </a:p>
          <a:p>
            <a:pPr marL="0" lvl="0" indent="0" algn="l" rtl="0">
              <a:spcBef>
                <a:spcPts val="0"/>
              </a:spcBef>
              <a:spcAft>
                <a:spcPts val="0"/>
              </a:spcAft>
              <a:buNone/>
            </a:pPr>
            <a:endParaRPr/>
          </a:p>
        </p:txBody>
      </p:sp>
      <p:sp>
        <p:nvSpPr>
          <p:cNvPr id="184" name="Google Shape;18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5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Grounding and Calming Strategies:</a:t>
            </a:r>
            <a:endParaRPr sz="2000" b="1">
              <a:solidFill>
                <a:schemeClr val="dk1"/>
              </a:solidFill>
              <a:latin typeface="Calibri"/>
              <a:ea typeface="Calibri"/>
              <a:cs typeface="Calibri"/>
              <a:sym typeface="Calibri"/>
            </a:endParaRPr>
          </a:p>
          <a:p>
            <a:pPr marL="406400" lvl="0" indent="0" algn="l" rtl="0">
              <a:spcBef>
                <a:spcPts val="400"/>
              </a:spcBef>
              <a:spcAft>
                <a:spcPts val="0"/>
              </a:spcAft>
              <a:buClr>
                <a:schemeClr val="dk1"/>
              </a:buClr>
              <a:buSzPts val="1100"/>
              <a:buFont typeface="Arial"/>
              <a:buNone/>
            </a:pPr>
            <a:r>
              <a:rPr lang="en">
                <a:solidFill>
                  <a:schemeClr val="dk1"/>
                </a:solidFill>
                <a:latin typeface="Calibri"/>
                <a:ea typeface="Calibri"/>
                <a:cs typeface="Calibri"/>
                <a:sym typeface="Calibri"/>
              </a:rPr>
              <a:t>Grounding helps keep someone in the present. It works by focussing outward on the external world. You can think of it as distraction, centring, a safe place or looking outward.</a:t>
            </a:r>
            <a:endParaRPr>
              <a:solidFill>
                <a:schemeClr val="dk1"/>
              </a:solidFill>
              <a:latin typeface="Calibri"/>
              <a:ea typeface="Calibri"/>
              <a:cs typeface="Calibri"/>
              <a:sym typeface="Calibri"/>
            </a:endParaRPr>
          </a:p>
          <a:p>
            <a:pPr marL="0" lvl="0" indent="0" algn="l" rtl="0">
              <a:spcBef>
                <a:spcPts val="5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Strategies include:</a:t>
            </a:r>
            <a:endParaRPr sz="2000" b="1">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100"/>
              <a:buFont typeface="Arial"/>
              <a:buNone/>
            </a:pPr>
            <a:r>
              <a:rPr lang="en">
                <a:solidFill>
                  <a:schemeClr val="dk1"/>
                </a:solidFill>
              </a:rPr>
              <a:t>–</a:t>
            </a:r>
            <a:r>
              <a:rPr lang="en">
                <a:solidFill>
                  <a:schemeClr val="dk1"/>
                </a:solidFill>
                <a:latin typeface="Calibri"/>
                <a:ea typeface="Calibri"/>
                <a:cs typeface="Calibri"/>
                <a:sym typeface="Calibri"/>
              </a:rPr>
              <a:t>Counting breaths in and out, watching clouds, counting backwards from 20</a:t>
            </a:r>
            <a:endParaRPr>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100"/>
              <a:buFont typeface="Arial"/>
              <a:buNone/>
            </a:pPr>
            <a:r>
              <a:rPr lang="en">
                <a:solidFill>
                  <a:schemeClr val="dk1"/>
                </a:solidFill>
              </a:rPr>
              <a:t>–</a:t>
            </a:r>
            <a:r>
              <a:rPr lang="en">
                <a:solidFill>
                  <a:schemeClr val="dk1"/>
                </a:solidFill>
                <a:latin typeface="Calibri"/>
                <a:ea typeface="Calibri"/>
                <a:cs typeface="Calibri"/>
                <a:sym typeface="Calibri"/>
              </a:rPr>
              <a:t>Counting how many steps they can walk with a beanbag on their head</a:t>
            </a:r>
            <a:endParaRPr>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100"/>
              <a:buFont typeface="Arial"/>
              <a:buNone/>
            </a:pPr>
            <a:r>
              <a:rPr lang="en">
                <a:solidFill>
                  <a:schemeClr val="dk1"/>
                </a:solidFill>
              </a:rPr>
              <a:t>–</a:t>
            </a:r>
            <a:r>
              <a:rPr lang="en">
                <a:solidFill>
                  <a:schemeClr val="dk1"/>
                </a:solidFill>
                <a:latin typeface="Calibri"/>
                <a:ea typeface="Calibri"/>
                <a:cs typeface="Calibri"/>
                <a:sym typeface="Calibri"/>
              </a:rPr>
              <a:t>Placing a cool cloth to their face</a:t>
            </a:r>
            <a:endParaRPr>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100"/>
              <a:buFont typeface="Arial"/>
              <a:buNone/>
            </a:pPr>
            <a:r>
              <a:rPr lang="en">
                <a:solidFill>
                  <a:schemeClr val="dk1"/>
                </a:solidFill>
              </a:rPr>
              <a:t>–</a:t>
            </a:r>
            <a:r>
              <a:rPr lang="en">
                <a:solidFill>
                  <a:schemeClr val="dk1"/>
                </a:solidFill>
                <a:latin typeface="Calibri"/>
                <a:ea typeface="Calibri"/>
                <a:cs typeface="Calibri"/>
                <a:sym typeface="Calibri"/>
              </a:rPr>
              <a:t>Playing 54321 game</a:t>
            </a:r>
            <a:endParaRPr>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rgbClr val="BE55A2"/>
              </a:buClr>
              <a:buSzPct val="100000"/>
              <a:buFont typeface="Calibri"/>
              <a:buNone/>
            </a:pPr>
            <a:r>
              <a:rPr lang="en" sz="4400" b="1">
                <a:solidFill>
                  <a:srgbClr val="BE55A2"/>
                </a:solidFill>
                <a:latin typeface="Calibri"/>
                <a:ea typeface="Calibri"/>
                <a:cs typeface="Calibri"/>
                <a:sym typeface="Calibri"/>
              </a:rPr>
              <a:t>Emotion Coaching Style</a:t>
            </a:r>
            <a:endParaRPr/>
          </a:p>
        </p:txBody>
      </p:sp>
      <p:sp>
        <p:nvSpPr>
          <p:cNvPr id="190" name="Google Shape;19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285750" lvl="0" indent="-285750" algn="l" rtl="0">
              <a:spcBef>
                <a:spcPts val="0"/>
              </a:spcBef>
              <a:spcAft>
                <a:spcPts val="0"/>
              </a:spcAft>
              <a:buClr>
                <a:schemeClr val="dk1"/>
              </a:buClr>
              <a:buSzPts val="2800"/>
              <a:buFont typeface="Noto Sans Symbols"/>
              <a:buChar char="▪"/>
            </a:pPr>
            <a:r>
              <a:rPr lang="en" sz="2800">
                <a:solidFill>
                  <a:schemeClr val="dk1"/>
                </a:solidFill>
                <a:latin typeface="Calibri"/>
                <a:ea typeface="Calibri"/>
                <a:cs typeface="Calibri"/>
                <a:sym typeface="Calibri"/>
              </a:rPr>
              <a:t>‘Tunes in’ to the child’s emotions </a:t>
            </a:r>
            <a:endParaRPr sz="2800">
              <a:solidFill>
                <a:schemeClr val="dk1"/>
              </a:solidFill>
            </a:endParaRPr>
          </a:p>
          <a:p>
            <a:pPr marL="285750" lvl="0" indent="-285750" algn="l" rtl="0">
              <a:spcBef>
                <a:spcPts val="0"/>
              </a:spcBef>
              <a:spcAft>
                <a:spcPts val="0"/>
              </a:spcAft>
              <a:buClr>
                <a:schemeClr val="dk1"/>
              </a:buClr>
              <a:buSzPts val="2800"/>
              <a:buFont typeface="Noto Sans Symbols"/>
              <a:buChar char="▪"/>
            </a:pPr>
            <a:r>
              <a:rPr lang="en" sz="2800">
                <a:solidFill>
                  <a:schemeClr val="dk1"/>
                </a:solidFill>
                <a:latin typeface="Calibri"/>
                <a:ea typeface="Calibri"/>
                <a:cs typeface="Calibri"/>
                <a:sym typeface="Calibri"/>
              </a:rPr>
              <a:t>Gives guidance on how to cope with the feelings and what to do </a:t>
            </a:r>
            <a:endParaRPr sz="2800">
              <a:solidFill>
                <a:schemeClr val="dk1"/>
              </a:solidFill>
            </a:endParaRPr>
          </a:p>
          <a:p>
            <a:pPr marL="285750" lvl="0" indent="-285750" algn="l" rtl="0">
              <a:spcBef>
                <a:spcPts val="0"/>
              </a:spcBef>
              <a:spcAft>
                <a:spcPts val="0"/>
              </a:spcAft>
              <a:buClr>
                <a:schemeClr val="dk1"/>
              </a:buClr>
              <a:buSzPts val="2800"/>
              <a:buFont typeface="Noto Sans Symbols"/>
              <a:buChar char="▪"/>
            </a:pPr>
            <a:r>
              <a:rPr lang="en" sz="2800">
                <a:solidFill>
                  <a:schemeClr val="dk1"/>
                </a:solidFill>
                <a:latin typeface="Calibri"/>
                <a:ea typeface="Calibri"/>
                <a:cs typeface="Calibri"/>
                <a:sym typeface="Calibri"/>
              </a:rPr>
              <a:t>Provides opportunities for learning and reflection </a:t>
            </a:r>
            <a:endParaRPr sz="2800">
              <a:solidFill>
                <a:schemeClr val="dk1"/>
              </a:solidFill>
            </a:endParaRPr>
          </a:p>
          <a:p>
            <a:pPr marL="285750" lvl="0" indent="-285750" algn="l" rtl="0">
              <a:spcBef>
                <a:spcPts val="0"/>
              </a:spcBef>
              <a:spcAft>
                <a:spcPts val="0"/>
              </a:spcAft>
              <a:buClr>
                <a:schemeClr val="dk1"/>
              </a:buClr>
              <a:buSzPts val="2800"/>
              <a:buFont typeface="Noto Sans Symbols"/>
              <a:buChar char="▪"/>
            </a:pPr>
            <a:r>
              <a:rPr lang="en" sz="2800">
                <a:solidFill>
                  <a:schemeClr val="dk1"/>
                </a:solidFill>
                <a:latin typeface="Calibri"/>
                <a:ea typeface="Calibri"/>
                <a:cs typeface="Calibri"/>
                <a:sym typeface="Calibri"/>
              </a:rPr>
              <a:t>Leads to internal, self-regulation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116441"/>
              <a:buFont typeface="Calibri"/>
              <a:buNone/>
            </a:pPr>
            <a:r>
              <a:rPr lang="en" sz="3400" b="1">
                <a:solidFill>
                  <a:srgbClr val="BE55A2"/>
                </a:solidFill>
                <a:latin typeface="Calibri"/>
                <a:ea typeface="Calibri"/>
                <a:cs typeface="Calibri"/>
                <a:sym typeface="Calibri"/>
              </a:rPr>
              <a:t>How do we do Emotion Coaching?</a:t>
            </a:r>
            <a:endParaRPr/>
          </a:p>
        </p:txBody>
      </p:sp>
      <p:sp>
        <p:nvSpPr>
          <p:cNvPr id="196" name="Google Shape;196;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228600" lvl="0" indent="-201930" algn="l" rtl="0">
              <a:lnSpc>
                <a:spcPct val="110000"/>
              </a:lnSpc>
              <a:spcBef>
                <a:spcPts val="0"/>
              </a:spcBef>
              <a:spcAft>
                <a:spcPts val="0"/>
              </a:spcAft>
              <a:buClr>
                <a:schemeClr val="dk1"/>
              </a:buClr>
              <a:buSzPct val="100000"/>
              <a:buChar char="•"/>
            </a:pPr>
            <a:r>
              <a:rPr lang="en" sz="2800">
                <a:solidFill>
                  <a:schemeClr val="dk1"/>
                </a:solidFill>
                <a:latin typeface="Calibri"/>
                <a:ea typeface="Calibri"/>
                <a:cs typeface="Calibri"/>
                <a:sym typeface="Calibri"/>
              </a:rPr>
              <a:t>Having </a:t>
            </a:r>
            <a:r>
              <a:rPr lang="en" sz="2800" b="1" i="1">
                <a:solidFill>
                  <a:schemeClr val="dk1"/>
                </a:solidFill>
                <a:latin typeface="Calibri"/>
                <a:ea typeface="Calibri"/>
                <a:cs typeface="Calibri"/>
                <a:sym typeface="Calibri"/>
              </a:rPr>
              <a:t>awareness </a:t>
            </a:r>
            <a:r>
              <a:rPr lang="en" sz="2800">
                <a:solidFill>
                  <a:schemeClr val="dk1"/>
                </a:solidFill>
                <a:latin typeface="Calibri"/>
                <a:ea typeface="Calibri"/>
                <a:cs typeface="Calibri"/>
                <a:sym typeface="Calibri"/>
              </a:rPr>
              <a:t>of your own emotions </a:t>
            </a:r>
            <a:endParaRPr sz="3200">
              <a:solidFill>
                <a:schemeClr val="dk1"/>
              </a:solidFill>
              <a:latin typeface="Calibri"/>
              <a:ea typeface="Calibri"/>
              <a:cs typeface="Calibri"/>
              <a:sym typeface="Calibri"/>
            </a:endParaRPr>
          </a:p>
          <a:p>
            <a:pPr marL="0" lvl="0" indent="0" algn="l" rtl="0">
              <a:lnSpc>
                <a:spcPct val="110000"/>
              </a:lnSpc>
              <a:spcBef>
                <a:spcPts val="1000"/>
              </a:spcBef>
              <a:spcAft>
                <a:spcPts val="0"/>
              </a:spcAft>
              <a:buClr>
                <a:schemeClr val="dk1"/>
              </a:buClr>
              <a:buSzPct val="100000"/>
              <a:buFont typeface="Arial"/>
              <a:buNone/>
            </a:pPr>
            <a:r>
              <a:rPr lang="en" sz="2800">
                <a:solidFill>
                  <a:schemeClr val="dk1"/>
                </a:solidFill>
                <a:latin typeface="Calibri"/>
                <a:ea typeface="Calibri"/>
                <a:cs typeface="Calibri"/>
                <a:sym typeface="Calibri"/>
              </a:rPr>
              <a:t>    </a:t>
            </a:r>
            <a:r>
              <a:rPr lang="en" sz="2800">
                <a:solidFill>
                  <a:srgbClr val="FF6600"/>
                </a:solidFill>
                <a:latin typeface="Calibri"/>
                <a:ea typeface="Calibri"/>
                <a:cs typeface="Calibri"/>
                <a:sym typeface="Calibri"/>
              </a:rPr>
              <a:t>“</a:t>
            </a:r>
            <a:r>
              <a:rPr lang="en" sz="3200" i="1">
                <a:solidFill>
                  <a:srgbClr val="FF6600"/>
                </a:solidFill>
                <a:latin typeface="Calibri"/>
                <a:ea typeface="Calibri"/>
                <a:cs typeface="Calibri"/>
                <a:sym typeface="Calibri"/>
              </a:rPr>
              <a:t>Put on </a:t>
            </a:r>
            <a:r>
              <a:rPr lang="en" sz="3200" b="1" i="1">
                <a:solidFill>
                  <a:srgbClr val="FF6600"/>
                </a:solidFill>
                <a:latin typeface="Calibri"/>
                <a:ea typeface="Calibri"/>
                <a:cs typeface="Calibri"/>
                <a:sym typeface="Calibri"/>
              </a:rPr>
              <a:t>your</a:t>
            </a:r>
            <a:r>
              <a:rPr lang="en" sz="3200" i="1">
                <a:solidFill>
                  <a:srgbClr val="FF6600"/>
                </a:solidFill>
                <a:latin typeface="Calibri"/>
                <a:ea typeface="Calibri"/>
                <a:cs typeface="Calibri"/>
                <a:sym typeface="Calibri"/>
              </a:rPr>
              <a:t> oxygen mask </a:t>
            </a:r>
            <a:endParaRPr sz="3200">
              <a:solidFill>
                <a:schemeClr val="dk1"/>
              </a:solidFill>
              <a:latin typeface="Calibri"/>
              <a:ea typeface="Calibri"/>
              <a:cs typeface="Calibri"/>
              <a:sym typeface="Calibri"/>
            </a:endParaRPr>
          </a:p>
          <a:p>
            <a:pPr marL="0" lvl="0" indent="0" algn="l" rtl="0">
              <a:lnSpc>
                <a:spcPct val="110000"/>
              </a:lnSpc>
              <a:spcBef>
                <a:spcPts val="1000"/>
              </a:spcBef>
              <a:spcAft>
                <a:spcPts val="0"/>
              </a:spcAft>
              <a:buClr>
                <a:srgbClr val="FF6600"/>
              </a:buClr>
              <a:buSzPct val="87500"/>
              <a:buFont typeface="Arial"/>
              <a:buNone/>
            </a:pPr>
            <a:r>
              <a:rPr lang="en" sz="3200" i="1">
                <a:solidFill>
                  <a:srgbClr val="FF6600"/>
                </a:solidFill>
                <a:latin typeface="Calibri"/>
                <a:ea typeface="Calibri"/>
                <a:cs typeface="Calibri"/>
                <a:sym typeface="Calibri"/>
              </a:rPr>
              <a:t>      first </a:t>
            </a:r>
            <a:r>
              <a:rPr lang="en" sz="3200" b="1" i="1">
                <a:solidFill>
                  <a:srgbClr val="FF6600"/>
                </a:solidFill>
                <a:latin typeface="Calibri"/>
                <a:ea typeface="Calibri"/>
                <a:cs typeface="Calibri"/>
                <a:sym typeface="Calibri"/>
              </a:rPr>
              <a:t>before </a:t>
            </a:r>
            <a:r>
              <a:rPr lang="en" sz="3200" i="1">
                <a:solidFill>
                  <a:srgbClr val="FF6600"/>
                </a:solidFill>
                <a:latin typeface="Calibri"/>
                <a:ea typeface="Calibri"/>
                <a:cs typeface="Calibri"/>
                <a:sym typeface="Calibri"/>
              </a:rPr>
              <a:t>putting it on the child”</a:t>
            </a:r>
            <a:endParaRPr sz="3200" i="1">
              <a:solidFill>
                <a:srgbClr val="FF6600"/>
              </a:solidFill>
              <a:latin typeface="Calibri"/>
              <a:ea typeface="Calibri"/>
              <a:cs typeface="Calibri"/>
              <a:sym typeface="Calibri"/>
            </a:endParaRPr>
          </a:p>
          <a:p>
            <a:pPr marL="228600" lvl="0" indent="-201930" algn="l" rtl="0">
              <a:lnSpc>
                <a:spcPct val="110000"/>
              </a:lnSpc>
              <a:spcBef>
                <a:spcPts val="1000"/>
              </a:spcBef>
              <a:spcAft>
                <a:spcPts val="0"/>
              </a:spcAft>
              <a:buClr>
                <a:schemeClr val="dk1"/>
              </a:buClr>
              <a:buSzPct val="100000"/>
              <a:buChar char="•"/>
            </a:pPr>
            <a:r>
              <a:rPr lang="en" sz="2800" b="1" i="1">
                <a:solidFill>
                  <a:schemeClr val="dk1"/>
                </a:solidFill>
                <a:latin typeface="Calibri"/>
                <a:ea typeface="Calibri"/>
                <a:cs typeface="Calibri"/>
                <a:sym typeface="Calibri"/>
              </a:rPr>
              <a:t>Empathise, validate, understand!</a:t>
            </a:r>
            <a:endParaRPr sz="3200">
              <a:solidFill>
                <a:schemeClr val="dk1"/>
              </a:solidFill>
              <a:latin typeface="Calibri"/>
              <a:ea typeface="Calibri"/>
              <a:cs typeface="Calibri"/>
              <a:sym typeface="Calibri"/>
            </a:endParaRPr>
          </a:p>
          <a:p>
            <a:pPr marL="0" lvl="0" indent="0" algn="l" rtl="0">
              <a:lnSpc>
                <a:spcPct val="110000"/>
              </a:lnSpc>
              <a:spcBef>
                <a:spcPts val="1000"/>
              </a:spcBef>
              <a:spcAft>
                <a:spcPts val="0"/>
              </a:spcAft>
              <a:buClr>
                <a:srgbClr val="FF6600"/>
              </a:buClr>
              <a:buSzPct val="87500"/>
              <a:buFont typeface="Arial"/>
              <a:buNone/>
            </a:pPr>
            <a:r>
              <a:rPr lang="en" sz="3200">
                <a:solidFill>
                  <a:srgbClr val="FF6600"/>
                </a:solidFill>
                <a:latin typeface="Calibri"/>
                <a:ea typeface="Calibri"/>
                <a:cs typeface="Calibri"/>
                <a:sym typeface="Calibri"/>
              </a:rPr>
              <a:t>     “</a:t>
            </a:r>
            <a:r>
              <a:rPr lang="en" sz="3200" i="1">
                <a:solidFill>
                  <a:srgbClr val="FF6600"/>
                </a:solidFill>
                <a:latin typeface="Calibri"/>
                <a:ea typeface="Calibri"/>
                <a:cs typeface="Calibri"/>
                <a:sym typeface="Calibri"/>
              </a:rPr>
              <a:t>Proposing solutions before empathising</a:t>
            </a:r>
            <a:r>
              <a:rPr lang="en" sz="3200">
                <a:solidFill>
                  <a:schemeClr val="dk1"/>
                </a:solidFill>
                <a:latin typeface="Calibri"/>
                <a:ea typeface="Calibri"/>
                <a:cs typeface="Calibri"/>
                <a:sym typeface="Calibri"/>
              </a:rPr>
              <a:t> </a:t>
            </a:r>
            <a:r>
              <a:rPr lang="en" sz="3200" i="1">
                <a:solidFill>
                  <a:srgbClr val="FF6600"/>
                </a:solidFill>
                <a:latin typeface="Calibri"/>
                <a:ea typeface="Calibri"/>
                <a:cs typeface="Calibri"/>
                <a:sym typeface="Calibri"/>
              </a:rPr>
              <a:t>is like trying to build the frame of a house before you lay a firm foundation</a:t>
            </a:r>
            <a:r>
              <a:rPr lang="en" sz="3200" b="1" i="1">
                <a:solidFill>
                  <a:srgbClr val="FF6600"/>
                </a:solidFill>
                <a:latin typeface="Calibri"/>
                <a:ea typeface="Calibri"/>
                <a:cs typeface="Calibri"/>
                <a:sym typeface="Calibri"/>
              </a:rPr>
              <a:t>”</a:t>
            </a:r>
            <a:r>
              <a:rPr lang="en" sz="3200" i="1">
                <a:solidFill>
                  <a:srgbClr val="FF6600"/>
                </a:solidFill>
                <a:latin typeface="Calibri"/>
                <a:ea typeface="Calibri"/>
                <a:cs typeface="Calibri"/>
                <a:sym typeface="Calibri"/>
              </a:rPr>
              <a:t> </a:t>
            </a:r>
            <a:r>
              <a:rPr lang="en" sz="3200">
                <a:solidFill>
                  <a:srgbClr val="FF6600"/>
                </a:solidFill>
                <a:latin typeface="Calibri"/>
                <a:ea typeface="Calibri"/>
                <a:cs typeface="Calibri"/>
                <a:sym typeface="Calibri"/>
              </a:rPr>
              <a:t>(Gottman)</a:t>
            </a:r>
            <a:endParaRPr/>
          </a:p>
        </p:txBody>
      </p:sp>
      <p:pic>
        <p:nvPicPr>
          <p:cNvPr id="197" name="Google Shape;197;p34"/>
          <p:cNvPicPr preferRelativeResize="0"/>
          <p:nvPr/>
        </p:nvPicPr>
        <p:blipFill rotWithShape="1">
          <a:blip r:embed="rId3">
            <a:alphaModFix/>
          </a:blip>
          <a:srcRect/>
          <a:stretch/>
        </p:blipFill>
        <p:spPr>
          <a:xfrm>
            <a:off x="7257374" y="340372"/>
            <a:ext cx="1001300" cy="2019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rgbClr val="BE55A2"/>
              </a:buClr>
              <a:buSzPct val="100000"/>
              <a:buFont typeface="Calibri"/>
              <a:buNone/>
            </a:pPr>
            <a:r>
              <a:rPr lang="en" sz="3600" b="1">
                <a:solidFill>
                  <a:srgbClr val="BE55A2"/>
                </a:solidFill>
                <a:latin typeface="Calibri"/>
                <a:ea typeface="Calibri"/>
                <a:cs typeface="Calibri"/>
                <a:sym typeface="Calibri"/>
              </a:rPr>
              <a:t>Emotion Coaching – 4 steps</a:t>
            </a:r>
            <a:endParaRPr/>
          </a:p>
        </p:txBody>
      </p:sp>
      <p:sp>
        <p:nvSpPr>
          <p:cNvPr id="203" name="Google Shape;203;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0" lvl="0" indent="0" algn="l" rtl="0">
              <a:lnSpc>
                <a:spcPct val="90000"/>
              </a:lnSpc>
              <a:spcBef>
                <a:spcPts val="0"/>
              </a:spcBef>
              <a:spcAft>
                <a:spcPts val="0"/>
              </a:spcAft>
              <a:buClr>
                <a:schemeClr val="dk1"/>
              </a:buClr>
              <a:buSzPct val="114285"/>
              <a:buFont typeface="Arial"/>
              <a:buNone/>
            </a:pPr>
            <a:r>
              <a:rPr lang="en" sz="2800" b="1">
                <a:solidFill>
                  <a:srgbClr val="B74398"/>
                </a:solidFill>
                <a:latin typeface="Calibri"/>
                <a:ea typeface="Calibri"/>
                <a:cs typeface="Calibri"/>
                <a:sym typeface="Calibri"/>
              </a:rPr>
              <a:t>C</a:t>
            </a:r>
            <a:r>
              <a:rPr lang="en" sz="2800">
                <a:solidFill>
                  <a:schemeClr val="dk1"/>
                </a:solidFill>
                <a:latin typeface="Calibri"/>
                <a:ea typeface="Calibri"/>
                <a:cs typeface="Calibri"/>
                <a:sym typeface="Calibri"/>
              </a:rPr>
              <a:t>onnect</a:t>
            </a:r>
            <a:endParaRPr sz="3200">
              <a:solidFill>
                <a:schemeClr val="dk1"/>
              </a:solidFill>
              <a:latin typeface="Calibri"/>
              <a:ea typeface="Calibri"/>
              <a:cs typeface="Calibri"/>
              <a:sym typeface="Calibri"/>
            </a:endParaRPr>
          </a:p>
          <a:p>
            <a:pPr marL="685800" lvl="1" indent="-182880" algn="l" rtl="0">
              <a:lnSpc>
                <a:spcPct val="90000"/>
              </a:lnSpc>
              <a:spcBef>
                <a:spcPts val="500"/>
              </a:spcBef>
              <a:spcAft>
                <a:spcPts val="0"/>
              </a:spcAft>
              <a:buClr>
                <a:schemeClr val="dk1"/>
              </a:buClr>
              <a:buSzPct val="100000"/>
              <a:buChar char="•"/>
            </a:pPr>
            <a:r>
              <a:rPr lang="en" sz="2400">
                <a:solidFill>
                  <a:schemeClr val="dk1"/>
                </a:solidFill>
                <a:latin typeface="Calibri"/>
                <a:ea typeface="Calibri"/>
                <a:cs typeface="Calibri"/>
                <a:sym typeface="Calibri"/>
              </a:rPr>
              <a:t>Tune in to the child’s feelings and your own</a:t>
            </a:r>
            <a:endParaRPr sz="2400">
              <a:solidFill>
                <a:schemeClr val="dk1"/>
              </a:solidFill>
              <a:latin typeface="Calibri"/>
              <a:ea typeface="Calibri"/>
              <a:cs typeface="Calibri"/>
              <a:sym typeface="Calibri"/>
            </a:endParaRPr>
          </a:p>
          <a:p>
            <a:pPr marL="685800" lvl="1" indent="-76200" algn="l" rtl="0">
              <a:lnSpc>
                <a:spcPct val="90000"/>
              </a:lnSpc>
              <a:spcBef>
                <a:spcPts val="500"/>
              </a:spcBef>
              <a:spcAft>
                <a:spcPts val="0"/>
              </a:spcAft>
              <a:buClr>
                <a:schemeClr val="dk1"/>
              </a:buClr>
              <a:buSzPct val="85714"/>
              <a:buFont typeface="Arial"/>
              <a:buNone/>
            </a:pP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14285"/>
              <a:buFont typeface="Arial"/>
              <a:buNone/>
            </a:pPr>
            <a:r>
              <a:rPr lang="en" sz="2800" b="1">
                <a:solidFill>
                  <a:srgbClr val="B74398"/>
                </a:solidFill>
                <a:latin typeface="Calibri"/>
                <a:ea typeface="Calibri"/>
                <a:cs typeface="Calibri"/>
                <a:sym typeface="Calibri"/>
              </a:rPr>
              <a:t>A</a:t>
            </a:r>
            <a:r>
              <a:rPr lang="en" sz="2800">
                <a:solidFill>
                  <a:schemeClr val="dk1"/>
                </a:solidFill>
                <a:latin typeface="Calibri"/>
                <a:ea typeface="Calibri"/>
                <a:cs typeface="Calibri"/>
                <a:sym typeface="Calibri"/>
              </a:rPr>
              <a:t>cknowledge</a:t>
            </a:r>
            <a:endParaRPr sz="2800">
              <a:solidFill>
                <a:schemeClr val="dk1"/>
              </a:solidFill>
              <a:latin typeface="Calibri"/>
              <a:ea typeface="Calibri"/>
              <a:cs typeface="Calibri"/>
              <a:sym typeface="Calibri"/>
            </a:endParaRPr>
          </a:p>
          <a:p>
            <a:pPr marL="685800" lvl="1" indent="-182880" algn="l" rtl="0">
              <a:lnSpc>
                <a:spcPct val="90000"/>
              </a:lnSpc>
              <a:spcBef>
                <a:spcPts val="500"/>
              </a:spcBef>
              <a:spcAft>
                <a:spcPts val="0"/>
              </a:spcAft>
              <a:buClr>
                <a:schemeClr val="dk1"/>
              </a:buClr>
              <a:buSzPct val="100000"/>
              <a:buChar char="•"/>
            </a:pPr>
            <a:r>
              <a:rPr lang="en" sz="2400">
                <a:solidFill>
                  <a:schemeClr val="dk1"/>
                </a:solidFill>
                <a:latin typeface="Calibri"/>
                <a:ea typeface="Calibri"/>
                <a:cs typeface="Calibri"/>
                <a:sym typeface="Calibri"/>
              </a:rPr>
              <a:t>Validate the feeling and label them. Name it, to tame it!</a:t>
            </a:r>
            <a:endParaRPr sz="2800">
              <a:solidFill>
                <a:schemeClr val="dk1"/>
              </a:solidFill>
              <a:latin typeface="Calibri"/>
              <a:ea typeface="Calibri"/>
              <a:cs typeface="Calibri"/>
              <a:sym typeface="Calibri"/>
            </a:endParaRPr>
          </a:p>
          <a:p>
            <a:pPr marL="685800" lvl="1" indent="-76200" algn="l" rtl="0">
              <a:lnSpc>
                <a:spcPct val="90000"/>
              </a:lnSpc>
              <a:spcBef>
                <a:spcPts val="500"/>
              </a:spcBef>
              <a:spcAft>
                <a:spcPts val="0"/>
              </a:spcAft>
              <a:buClr>
                <a:schemeClr val="dk1"/>
              </a:buClr>
              <a:buSzPct val="85714"/>
              <a:buFont typeface="Arial"/>
              <a:buNone/>
            </a:pP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14285"/>
              <a:buFont typeface="Arial"/>
              <a:buNone/>
            </a:pPr>
            <a:r>
              <a:rPr lang="en" sz="2800" b="1">
                <a:solidFill>
                  <a:srgbClr val="B74398"/>
                </a:solidFill>
                <a:latin typeface="Calibri"/>
                <a:ea typeface="Calibri"/>
                <a:cs typeface="Calibri"/>
                <a:sym typeface="Calibri"/>
              </a:rPr>
              <a:t>L</a:t>
            </a:r>
            <a:r>
              <a:rPr lang="en" sz="2800">
                <a:solidFill>
                  <a:schemeClr val="dk1"/>
                </a:solidFill>
                <a:latin typeface="Calibri"/>
                <a:ea typeface="Calibri"/>
                <a:cs typeface="Calibri"/>
                <a:sym typeface="Calibri"/>
              </a:rPr>
              <a:t>imits (if necessary)</a:t>
            </a:r>
            <a:endParaRPr sz="2800">
              <a:solidFill>
                <a:schemeClr val="dk1"/>
              </a:solidFill>
              <a:latin typeface="Calibri"/>
              <a:ea typeface="Calibri"/>
              <a:cs typeface="Calibri"/>
              <a:sym typeface="Calibri"/>
            </a:endParaRPr>
          </a:p>
          <a:p>
            <a:pPr marL="685800" lvl="1" indent="-182880" algn="l" rtl="0">
              <a:lnSpc>
                <a:spcPct val="90000"/>
              </a:lnSpc>
              <a:spcBef>
                <a:spcPts val="500"/>
              </a:spcBef>
              <a:spcAft>
                <a:spcPts val="0"/>
              </a:spcAft>
              <a:buClr>
                <a:schemeClr val="dk1"/>
              </a:buClr>
              <a:buSzPct val="100000"/>
              <a:buChar char="•"/>
            </a:pPr>
            <a:r>
              <a:rPr lang="en" sz="2400">
                <a:solidFill>
                  <a:schemeClr val="dk1"/>
                </a:solidFill>
                <a:latin typeface="Calibri"/>
                <a:ea typeface="Calibri"/>
                <a:cs typeface="Calibri"/>
                <a:sym typeface="Calibri"/>
              </a:rPr>
              <a:t>Remind the child of acceptable/unacceptable behaviours</a:t>
            </a:r>
            <a:endParaRPr sz="2800">
              <a:solidFill>
                <a:schemeClr val="dk1"/>
              </a:solidFill>
              <a:latin typeface="Calibri"/>
              <a:ea typeface="Calibri"/>
              <a:cs typeface="Calibri"/>
              <a:sym typeface="Calibri"/>
            </a:endParaRPr>
          </a:p>
          <a:p>
            <a:pPr marL="685800" lvl="1" indent="-76200" algn="l" rtl="0">
              <a:lnSpc>
                <a:spcPct val="90000"/>
              </a:lnSpc>
              <a:spcBef>
                <a:spcPts val="500"/>
              </a:spcBef>
              <a:spcAft>
                <a:spcPts val="0"/>
              </a:spcAft>
              <a:buClr>
                <a:schemeClr val="dk1"/>
              </a:buClr>
              <a:buSzPct val="85714"/>
              <a:buFont typeface="Arial"/>
              <a:buNone/>
            </a:pP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14285"/>
              <a:buFont typeface="Arial"/>
              <a:buNone/>
            </a:pPr>
            <a:r>
              <a:rPr lang="en" sz="2800" b="1">
                <a:solidFill>
                  <a:srgbClr val="B74398"/>
                </a:solidFill>
                <a:latin typeface="Calibri"/>
                <a:ea typeface="Calibri"/>
                <a:cs typeface="Calibri"/>
                <a:sym typeface="Calibri"/>
              </a:rPr>
              <a:t>M</a:t>
            </a:r>
            <a:r>
              <a:rPr lang="en" sz="2800">
                <a:solidFill>
                  <a:schemeClr val="dk1"/>
                </a:solidFill>
                <a:latin typeface="Calibri"/>
                <a:ea typeface="Calibri"/>
                <a:cs typeface="Calibri"/>
                <a:sym typeface="Calibri"/>
              </a:rPr>
              <a:t>ake a Plan (together)</a:t>
            </a:r>
            <a:endParaRPr sz="2800">
              <a:solidFill>
                <a:schemeClr val="dk1"/>
              </a:solidFill>
              <a:latin typeface="Calibri"/>
              <a:ea typeface="Calibri"/>
              <a:cs typeface="Calibri"/>
              <a:sym typeface="Calibri"/>
            </a:endParaRPr>
          </a:p>
          <a:p>
            <a:pPr marL="685800" lvl="1" indent="-182880" algn="l" rtl="0">
              <a:lnSpc>
                <a:spcPct val="90000"/>
              </a:lnSpc>
              <a:spcBef>
                <a:spcPts val="500"/>
              </a:spcBef>
              <a:spcAft>
                <a:spcPts val="0"/>
              </a:spcAft>
              <a:buClr>
                <a:schemeClr val="dk1"/>
              </a:buClr>
              <a:buSzPct val="100000"/>
              <a:buChar char="•"/>
            </a:pPr>
            <a:r>
              <a:rPr lang="en" sz="2400">
                <a:solidFill>
                  <a:schemeClr val="dk1"/>
                </a:solidFill>
                <a:latin typeface="Calibri"/>
                <a:ea typeface="Calibri"/>
                <a:cs typeface="Calibri"/>
                <a:sym typeface="Calibri"/>
              </a:rPr>
              <a:t>Problem solving and finding solutions!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990"/>
              <a:buFont typeface="Calibri"/>
              <a:buNone/>
            </a:pPr>
            <a:r>
              <a:rPr lang="en" sz="2360" b="1">
                <a:solidFill>
                  <a:srgbClr val="B74398"/>
                </a:solidFill>
                <a:latin typeface="Calibri"/>
                <a:ea typeface="Calibri"/>
                <a:cs typeface="Calibri"/>
                <a:sym typeface="Calibri"/>
              </a:rPr>
              <a:t>Emotion coach when in a calm enough state to hear the language</a:t>
            </a:r>
            <a:endParaRPr sz="1820"/>
          </a:p>
        </p:txBody>
      </p:sp>
      <p:sp>
        <p:nvSpPr>
          <p:cNvPr id="209" name="Google Shape;209;p36"/>
          <p:cNvSpPr txBox="1">
            <a:spLocks noGrp="1"/>
          </p:cNvSpPr>
          <p:nvPr>
            <p:ph type="body" idx="1"/>
          </p:nvPr>
        </p:nvSpPr>
        <p:spPr>
          <a:xfrm>
            <a:off x="311700" y="1152475"/>
            <a:ext cx="2903100" cy="3416400"/>
          </a:xfrm>
          <a:prstGeom prst="rect">
            <a:avLst/>
          </a:prstGeom>
        </p:spPr>
        <p:txBody>
          <a:bodyPr spcFirstLastPara="1" wrap="square" lIns="91425" tIns="91425" rIns="91425" bIns="91425" anchor="t" anchorCtr="0">
            <a:normAutofit/>
          </a:bodyPr>
          <a:lstStyle/>
          <a:p>
            <a:pPr marL="0" lvl="0" indent="0" algn="l" rtl="0">
              <a:lnSpc>
                <a:spcPct val="90000"/>
              </a:lnSpc>
              <a:spcBef>
                <a:spcPts val="1000"/>
              </a:spcBef>
              <a:spcAft>
                <a:spcPts val="0"/>
              </a:spcAft>
              <a:buClr>
                <a:srgbClr val="FF0000"/>
              </a:buClr>
              <a:buSzPts val="2800"/>
              <a:buFont typeface="Arial"/>
              <a:buNone/>
            </a:pPr>
            <a:r>
              <a:rPr lang="en" sz="2800">
                <a:solidFill>
                  <a:srgbClr val="FF0000"/>
                </a:solidFill>
                <a:latin typeface="Calibri"/>
                <a:ea typeface="Calibri"/>
                <a:cs typeface="Calibri"/>
                <a:sym typeface="Calibri"/>
              </a:rPr>
              <a:t>1. </a:t>
            </a:r>
            <a:r>
              <a:rPr lang="en" sz="2800" b="1">
                <a:solidFill>
                  <a:srgbClr val="FF0000"/>
                </a:solidFill>
                <a:latin typeface="Calibri"/>
                <a:ea typeface="Calibri"/>
                <a:cs typeface="Calibri"/>
                <a:sym typeface="Calibri"/>
              </a:rPr>
              <a:t>Connect</a:t>
            </a:r>
            <a:endParaRPr sz="1400">
              <a:solidFill>
                <a:schemeClr val="dk1"/>
              </a:solidFill>
            </a:endParaRPr>
          </a:p>
          <a:p>
            <a:pPr marL="0" lvl="0" indent="0" algn="l" rtl="0">
              <a:lnSpc>
                <a:spcPct val="90000"/>
              </a:lnSpc>
              <a:spcBef>
                <a:spcPts val="1000"/>
              </a:spcBef>
              <a:spcAft>
                <a:spcPts val="0"/>
              </a:spcAft>
              <a:buClr>
                <a:srgbClr val="0070C0"/>
              </a:buClr>
              <a:buSzPts val="2800"/>
              <a:buFont typeface="Arial"/>
              <a:buNone/>
            </a:pPr>
            <a:r>
              <a:rPr lang="en" sz="2800">
                <a:solidFill>
                  <a:srgbClr val="0070C0"/>
                </a:solidFill>
                <a:latin typeface="Calibri"/>
                <a:ea typeface="Calibri"/>
                <a:cs typeface="Calibri"/>
                <a:sym typeface="Calibri"/>
              </a:rPr>
              <a:t>2. </a:t>
            </a:r>
            <a:r>
              <a:rPr lang="en" sz="2800" b="1">
                <a:solidFill>
                  <a:srgbClr val="0070C0"/>
                </a:solidFill>
                <a:latin typeface="Calibri"/>
                <a:ea typeface="Calibri"/>
                <a:cs typeface="Calibri"/>
                <a:sym typeface="Calibri"/>
              </a:rPr>
              <a:t>Acknowledge </a:t>
            </a:r>
            <a:endParaRPr sz="1400">
              <a:solidFill>
                <a:schemeClr val="dk1"/>
              </a:solidFill>
            </a:endParaRPr>
          </a:p>
          <a:p>
            <a:pPr marL="0" lvl="0" indent="0" algn="l" rtl="0">
              <a:lnSpc>
                <a:spcPct val="90000"/>
              </a:lnSpc>
              <a:spcBef>
                <a:spcPts val="1000"/>
              </a:spcBef>
              <a:spcAft>
                <a:spcPts val="0"/>
              </a:spcAft>
              <a:buClr>
                <a:srgbClr val="7030A0"/>
              </a:buClr>
              <a:buSzPts val="2800"/>
              <a:buFont typeface="Arial"/>
              <a:buNone/>
            </a:pPr>
            <a:r>
              <a:rPr lang="en" sz="2800" b="1">
                <a:solidFill>
                  <a:srgbClr val="7030A0"/>
                </a:solidFill>
                <a:latin typeface="Calibri"/>
                <a:ea typeface="Calibri"/>
                <a:cs typeface="Calibri"/>
                <a:sym typeface="Calibri"/>
              </a:rPr>
              <a:t>3. Limits</a:t>
            </a:r>
            <a:endParaRPr sz="1400">
              <a:solidFill>
                <a:schemeClr val="dk1"/>
              </a:solidFill>
            </a:endParaRPr>
          </a:p>
          <a:p>
            <a:pPr marL="0" lvl="0" indent="0" algn="l" rtl="0">
              <a:lnSpc>
                <a:spcPct val="90000"/>
              </a:lnSpc>
              <a:spcBef>
                <a:spcPts val="1000"/>
              </a:spcBef>
              <a:spcAft>
                <a:spcPts val="0"/>
              </a:spcAft>
              <a:buClr>
                <a:srgbClr val="C55A11"/>
              </a:buClr>
              <a:buSzPts val="2800"/>
              <a:buFont typeface="Arial"/>
              <a:buNone/>
            </a:pPr>
            <a:r>
              <a:rPr lang="en" sz="2800">
                <a:solidFill>
                  <a:srgbClr val="C55A11"/>
                </a:solidFill>
                <a:latin typeface="Calibri"/>
                <a:ea typeface="Calibri"/>
                <a:cs typeface="Calibri"/>
                <a:sym typeface="Calibri"/>
              </a:rPr>
              <a:t>4. </a:t>
            </a:r>
            <a:r>
              <a:rPr lang="en" sz="2800" b="1">
                <a:solidFill>
                  <a:srgbClr val="C55A11"/>
                </a:solidFill>
                <a:latin typeface="Calibri"/>
                <a:ea typeface="Calibri"/>
                <a:cs typeface="Calibri"/>
                <a:sym typeface="Calibri"/>
              </a:rPr>
              <a:t>Make a plan</a:t>
            </a:r>
            <a:r>
              <a:rPr lang="en" sz="2800" b="1">
                <a:solidFill>
                  <a:srgbClr val="00B050"/>
                </a:solidFill>
                <a:latin typeface="Calibri"/>
                <a:ea typeface="Calibri"/>
                <a:cs typeface="Calibri"/>
                <a:sym typeface="Calibri"/>
              </a:rPr>
              <a:t> </a:t>
            </a:r>
            <a:endParaRPr/>
          </a:p>
        </p:txBody>
      </p:sp>
      <p:sp>
        <p:nvSpPr>
          <p:cNvPr id="210" name="Google Shape;210;p36"/>
          <p:cNvSpPr txBox="1"/>
          <p:nvPr/>
        </p:nvSpPr>
        <p:spPr>
          <a:xfrm>
            <a:off x="3676075" y="1347525"/>
            <a:ext cx="43569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000"/>
              <a:buFont typeface="Arial"/>
              <a:buNone/>
            </a:pPr>
            <a:r>
              <a:rPr lang="en" sz="2000" i="1">
                <a:solidFill>
                  <a:schemeClr val="dk1"/>
                </a:solidFill>
                <a:latin typeface="Calibri"/>
                <a:ea typeface="Calibri"/>
                <a:cs typeface="Calibri"/>
                <a:sym typeface="Calibri"/>
              </a:rPr>
              <a:t>“</a:t>
            </a:r>
            <a:r>
              <a:rPr lang="en" sz="2000" i="1">
                <a:solidFill>
                  <a:srgbClr val="FF0000"/>
                </a:solidFill>
                <a:latin typeface="Calibri"/>
                <a:ea typeface="Calibri"/>
                <a:cs typeface="Calibri"/>
                <a:sym typeface="Calibri"/>
              </a:rPr>
              <a:t>You’ve had to stop doing your favourite activity and I am wondering if that has made you feel angry -  I can see you are clenching your fists and your face is red. </a:t>
            </a:r>
            <a:r>
              <a:rPr lang="en" sz="2000" i="1">
                <a:solidFill>
                  <a:srgbClr val="0070C0"/>
                </a:solidFill>
                <a:latin typeface="Calibri"/>
                <a:ea typeface="Calibri"/>
                <a:cs typeface="Calibri"/>
                <a:sym typeface="Calibri"/>
              </a:rPr>
              <a:t>I’d be frustrated or angry  too if I had been interrupted from something I enjoy. </a:t>
            </a:r>
            <a:r>
              <a:rPr lang="en" sz="2000" i="1">
                <a:solidFill>
                  <a:srgbClr val="B21E96"/>
                </a:solidFill>
                <a:latin typeface="Calibri"/>
                <a:ea typeface="Calibri"/>
                <a:cs typeface="Calibri"/>
                <a:sym typeface="Calibri"/>
              </a:rPr>
              <a:t>It’s ok to be frustrated, it’s not ok to say mean things as it upsets others.</a:t>
            </a:r>
            <a:r>
              <a:rPr lang="en" sz="2000" i="1">
                <a:solidFill>
                  <a:srgbClr val="C55A11"/>
                </a:solidFill>
                <a:latin typeface="Calibri"/>
                <a:ea typeface="Calibri"/>
                <a:cs typeface="Calibri"/>
                <a:sym typeface="Calibri"/>
              </a:rPr>
              <a:t> When I feel frustrated I find it helpful to count down from 20. Let’s try it together now”.</a:t>
            </a:r>
            <a:r>
              <a:rPr lang="en" sz="2000">
                <a:solidFill>
                  <a:schemeClr val="dk1"/>
                </a:solidFill>
                <a:latin typeface="Calibri"/>
                <a:ea typeface="Calibri"/>
                <a:cs typeface="Calibri"/>
                <a:sym typeface="Calibri"/>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 sz="3200" b="1">
                <a:solidFill>
                  <a:srgbClr val="B74398"/>
                </a:solidFill>
                <a:latin typeface="Calibri"/>
                <a:ea typeface="Calibri"/>
                <a:cs typeface="Calibri"/>
                <a:sym typeface="Calibri"/>
              </a:rPr>
              <a:t>Step 1- Connect</a:t>
            </a:r>
            <a:endParaRPr/>
          </a:p>
        </p:txBody>
      </p:sp>
      <p:sp>
        <p:nvSpPr>
          <p:cNvPr id="216" name="Google Shape;216;p37"/>
          <p:cNvSpPr txBox="1">
            <a:spLocks noGrp="1"/>
          </p:cNvSpPr>
          <p:nvPr>
            <p:ph type="body" idx="1"/>
          </p:nvPr>
        </p:nvSpPr>
        <p:spPr>
          <a:xfrm>
            <a:off x="311700" y="1303750"/>
            <a:ext cx="8520600" cy="3416400"/>
          </a:xfrm>
          <a:prstGeom prst="rect">
            <a:avLst/>
          </a:prstGeom>
        </p:spPr>
        <p:txBody>
          <a:bodyPr spcFirstLastPara="1" wrap="square" lIns="91425" tIns="91425" rIns="91425" bIns="91425" anchor="t" anchorCtr="0">
            <a:normAutofit lnSpcReduction="20000"/>
          </a:bodyPr>
          <a:lstStyle/>
          <a:p>
            <a:pPr marL="228600" lvl="0" indent="-228600" algn="l" rtl="0">
              <a:spcBef>
                <a:spcPts val="1000"/>
              </a:spcBef>
              <a:spcAft>
                <a:spcPts val="0"/>
              </a:spcAft>
              <a:buClr>
                <a:schemeClr val="dk1"/>
              </a:buClr>
              <a:buSzPts val="2600"/>
              <a:buChar char="•"/>
            </a:pPr>
            <a:r>
              <a:rPr lang="en" sz="2600">
                <a:solidFill>
                  <a:schemeClr val="dk1"/>
                </a:solidFill>
                <a:latin typeface="Calibri"/>
                <a:ea typeface="Calibri"/>
                <a:cs typeface="Calibri"/>
                <a:sym typeface="Calibri"/>
              </a:rPr>
              <a:t>Look for physical and verbal signs of the emotion being felt in the child e.g. sighing, fiddling with worksheet, scrunching up face… </a:t>
            </a:r>
            <a:endParaRPr sz="2600">
              <a:solidFill>
                <a:schemeClr val="dk1"/>
              </a:solidFill>
              <a:latin typeface="Calibri"/>
              <a:ea typeface="Calibri"/>
              <a:cs typeface="Calibri"/>
              <a:sym typeface="Calibri"/>
            </a:endParaRPr>
          </a:p>
          <a:p>
            <a:pPr marL="228600" lvl="0" indent="-228600" algn="l" rtl="0">
              <a:spcBef>
                <a:spcPts val="1000"/>
              </a:spcBef>
              <a:spcAft>
                <a:spcPts val="0"/>
              </a:spcAft>
              <a:buClr>
                <a:schemeClr val="dk1"/>
              </a:buClr>
              <a:buSzPts val="2600"/>
              <a:buChar char="•"/>
            </a:pPr>
            <a:r>
              <a:rPr lang="en" sz="2600">
                <a:solidFill>
                  <a:schemeClr val="dk1"/>
                </a:solidFill>
                <a:latin typeface="Calibri"/>
                <a:ea typeface="Calibri"/>
                <a:cs typeface="Calibri"/>
                <a:sym typeface="Calibri"/>
              </a:rPr>
              <a:t>Tune in to your own emotion – press the “pause button”; stop and think</a:t>
            </a:r>
            <a:endParaRPr sz="2600">
              <a:solidFill>
                <a:schemeClr val="dk1"/>
              </a:solidFill>
              <a:latin typeface="Calibri"/>
              <a:ea typeface="Calibri"/>
              <a:cs typeface="Calibri"/>
              <a:sym typeface="Calibri"/>
            </a:endParaRPr>
          </a:p>
          <a:p>
            <a:pPr marL="228600" lvl="0" indent="-228600" algn="l" rtl="0">
              <a:spcBef>
                <a:spcPts val="1000"/>
              </a:spcBef>
              <a:spcAft>
                <a:spcPts val="0"/>
              </a:spcAft>
              <a:buClr>
                <a:schemeClr val="dk1"/>
              </a:buClr>
              <a:buSzPts val="2600"/>
              <a:buChar char="•"/>
            </a:pPr>
            <a:r>
              <a:rPr lang="en" sz="2600">
                <a:solidFill>
                  <a:schemeClr val="dk1"/>
                </a:solidFill>
                <a:latin typeface="Calibri"/>
                <a:ea typeface="Calibri"/>
                <a:cs typeface="Calibri"/>
                <a:sym typeface="Calibri"/>
              </a:rPr>
              <a:t>Try to take on the child’s perspective – “a moment in their shoes”</a:t>
            </a:r>
            <a:endParaRPr sz="2600">
              <a:solidFill>
                <a:schemeClr val="dk1"/>
              </a:solidFill>
              <a:latin typeface="Calibri"/>
              <a:ea typeface="Calibri"/>
              <a:cs typeface="Calibri"/>
              <a:sym typeface="Calibri"/>
            </a:endParaRPr>
          </a:p>
          <a:p>
            <a:pPr marL="0" lvl="0" indent="0" algn="l" rtl="0">
              <a:spcBef>
                <a:spcPts val="0"/>
              </a:spcBef>
              <a:spcAft>
                <a:spcPts val="1200"/>
              </a:spcAft>
              <a:buNone/>
            </a:pPr>
            <a:endParaRPr/>
          </a:p>
        </p:txBody>
      </p:sp>
      <p:pic>
        <p:nvPicPr>
          <p:cNvPr id="217" name="Google Shape;217;p37" descr="Related image"/>
          <p:cNvPicPr preferRelativeResize="0"/>
          <p:nvPr/>
        </p:nvPicPr>
        <p:blipFill rotWithShape="1">
          <a:blip r:embed="rId3">
            <a:alphaModFix/>
          </a:blip>
          <a:srcRect/>
          <a:stretch/>
        </p:blipFill>
        <p:spPr>
          <a:xfrm>
            <a:off x="6935649" y="195534"/>
            <a:ext cx="1611599" cy="1071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 sz="3200" b="1">
                <a:solidFill>
                  <a:srgbClr val="B74398"/>
                </a:solidFill>
                <a:latin typeface="Calibri"/>
                <a:ea typeface="Calibri"/>
                <a:cs typeface="Calibri"/>
                <a:sym typeface="Calibri"/>
              </a:rPr>
              <a:t>Step 2- Acknowledge</a:t>
            </a:r>
            <a:endParaRPr/>
          </a:p>
        </p:txBody>
      </p:sp>
      <p:sp>
        <p:nvSpPr>
          <p:cNvPr id="223" name="Google Shape;223;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20000"/>
          </a:bodyPr>
          <a:lstStyle/>
          <a:p>
            <a:pPr marL="228600" lvl="0" indent="-182880" algn="l" rtl="0">
              <a:lnSpc>
                <a:spcPct val="80000"/>
              </a:lnSpc>
              <a:spcBef>
                <a:spcPts val="1000"/>
              </a:spcBef>
              <a:spcAft>
                <a:spcPts val="0"/>
              </a:spcAft>
              <a:buClr>
                <a:schemeClr val="dk1"/>
              </a:buClr>
              <a:buSzPct val="100000"/>
              <a:buChar char="•"/>
            </a:pPr>
            <a:r>
              <a:rPr lang="en" sz="2400">
                <a:solidFill>
                  <a:schemeClr val="dk1"/>
                </a:solidFill>
                <a:latin typeface="Calibri"/>
                <a:ea typeface="Calibri"/>
                <a:cs typeface="Calibri"/>
                <a:sym typeface="Calibri"/>
              </a:rPr>
              <a:t>LABEL - Use words to reflect back the child’s emotion – this communicates that you understand how they are feeling </a:t>
            </a:r>
            <a:endParaRPr sz="32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ct val="100000"/>
              <a:buFont typeface="Arial"/>
              <a:buNone/>
            </a:pPr>
            <a:endParaRPr sz="2400">
              <a:solidFill>
                <a:schemeClr val="dk1"/>
              </a:solidFill>
              <a:latin typeface="Calibri"/>
              <a:ea typeface="Calibri"/>
              <a:cs typeface="Calibri"/>
              <a:sym typeface="Calibri"/>
            </a:endParaRPr>
          </a:p>
          <a:p>
            <a:pPr marL="0" lvl="0" indent="0" algn="l" rtl="0">
              <a:lnSpc>
                <a:spcPct val="80000"/>
              </a:lnSpc>
              <a:spcBef>
                <a:spcPts val="1000"/>
              </a:spcBef>
              <a:spcAft>
                <a:spcPts val="0"/>
              </a:spcAft>
              <a:buNone/>
            </a:pPr>
            <a:r>
              <a:rPr lang="en" sz="2400">
                <a:solidFill>
                  <a:schemeClr val="dk1"/>
                </a:solidFill>
                <a:latin typeface="Calibri"/>
                <a:ea typeface="Calibri"/>
                <a:cs typeface="Calibri"/>
                <a:sym typeface="Calibri"/>
              </a:rPr>
              <a:t>             e.g. “I can see that you’re feeling a bit frustrated….” or 			</a:t>
            </a:r>
            <a:endParaRPr sz="24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ct val="100000"/>
              <a:buFont typeface="Arial"/>
              <a:buNone/>
            </a:pPr>
            <a:r>
              <a:rPr lang="en" sz="2400">
                <a:solidFill>
                  <a:schemeClr val="dk1"/>
                </a:solidFill>
                <a:latin typeface="Calibri"/>
                <a:ea typeface="Calibri"/>
                <a:cs typeface="Calibri"/>
                <a:sym typeface="Calibri"/>
              </a:rPr>
              <a:t>		“I’m wondering whether…..”</a:t>
            </a:r>
            <a:endParaRPr sz="3200">
              <a:solidFill>
                <a:schemeClr val="dk1"/>
              </a:solidFill>
              <a:latin typeface="Calibri"/>
              <a:ea typeface="Calibri"/>
              <a:cs typeface="Calibri"/>
              <a:sym typeface="Calibri"/>
            </a:endParaRPr>
          </a:p>
          <a:p>
            <a:pPr marL="228600" lvl="0" indent="-76200" algn="l" rtl="0">
              <a:lnSpc>
                <a:spcPct val="80000"/>
              </a:lnSpc>
              <a:spcBef>
                <a:spcPts val="1000"/>
              </a:spcBef>
              <a:spcAft>
                <a:spcPts val="0"/>
              </a:spcAft>
              <a:buClr>
                <a:schemeClr val="dk1"/>
              </a:buClr>
              <a:buSzPct val="100000"/>
              <a:buFont typeface="Arial"/>
              <a:buNone/>
            </a:pPr>
            <a:endParaRPr sz="2400" i="1">
              <a:solidFill>
                <a:schemeClr val="dk1"/>
              </a:solidFill>
              <a:latin typeface="Calibri"/>
              <a:ea typeface="Calibri"/>
              <a:cs typeface="Calibri"/>
              <a:sym typeface="Calibri"/>
            </a:endParaRPr>
          </a:p>
          <a:p>
            <a:pPr marL="228600" lvl="0" indent="-182880" algn="l" rtl="0">
              <a:lnSpc>
                <a:spcPct val="80000"/>
              </a:lnSpc>
              <a:spcBef>
                <a:spcPts val="1000"/>
              </a:spcBef>
              <a:spcAft>
                <a:spcPts val="0"/>
              </a:spcAft>
              <a:buClr>
                <a:schemeClr val="dk1"/>
              </a:buClr>
              <a:buSzPct val="100000"/>
              <a:buChar char="•"/>
            </a:pPr>
            <a:r>
              <a:rPr lang="en" sz="2400">
                <a:solidFill>
                  <a:schemeClr val="dk1"/>
                </a:solidFill>
                <a:latin typeface="Calibri"/>
                <a:ea typeface="Calibri"/>
                <a:cs typeface="Calibri"/>
                <a:sym typeface="Calibri"/>
              </a:rPr>
              <a:t>EMPATHISE - Use words to empathize or validate the child’s emotion – this communicates that it is OK to feel like that </a:t>
            </a:r>
            <a:endParaRPr sz="3200">
              <a:solidFill>
                <a:schemeClr val="dk1"/>
              </a:solidFill>
              <a:latin typeface="Calibri"/>
              <a:ea typeface="Calibri"/>
              <a:cs typeface="Calibri"/>
              <a:sym typeface="Calibri"/>
            </a:endParaRPr>
          </a:p>
          <a:p>
            <a:pPr marL="228600" lvl="0" indent="-76200" algn="l" rtl="0">
              <a:lnSpc>
                <a:spcPct val="80000"/>
              </a:lnSpc>
              <a:spcBef>
                <a:spcPts val="1000"/>
              </a:spcBef>
              <a:spcAft>
                <a:spcPts val="0"/>
              </a:spcAft>
              <a:buClr>
                <a:schemeClr val="dk1"/>
              </a:buClr>
              <a:buSzPct val="100000"/>
              <a:buFont typeface="Arial"/>
              <a:buNone/>
            </a:pPr>
            <a:endParaRPr sz="24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ct val="100000"/>
              <a:buFont typeface="Arial"/>
              <a:buNone/>
            </a:pPr>
            <a:r>
              <a:rPr lang="en" sz="2400">
                <a:solidFill>
                  <a:schemeClr val="dk1"/>
                </a:solidFill>
                <a:latin typeface="Calibri"/>
                <a:ea typeface="Calibri"/>
                <a:cs typeface="Calibri"/>
                <a:sym typeface="Calibri"/>
              </a:rPr>
              <a:t>e.g. “I would feel like that too if….” or “It’s normal to feel like that….”</a:t>
            </a:r>
            <a:endParaRPr sz="24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ct val="100000"/>
              <a:buFont typeface="Arial"/>
              <a:buNone/>
            </a:pPr>
            <a:endParaRPr sz="2400">
              <a:solidFill>
                <a:schemeClr val="dk1"/>
              </a:solidFill>
              <a:latin typeface="Calibri"/>
              <a:ea typeface="Calibri"/>
              <a:cs typeface="Calibri"/>
              <a:sym typeface="Calibri"/>
            </a:endParaRPr>
          </a:p>
          <a:p>
            <a:pPr marL="0" lvl="0" indent="0" algn="l" rtl="0">
              <a:lnSpc>
                <a:spcPct val="80000"/>
              </a:lnSpc>
              <a:spcBef>
                <a:spcPts val="1000"/>
              </a:spcBef>
              <a:spcAft>
                <a:spcPts val="0"/>
              </a:spcAft>
              <a:buClr>
                <a:schemeClr val="dk1"/>
              </a:buClr>
              <a:buSzPct val="100000"/>
              <a:buFont typeface="Arial"/>
              <a:buNone/>
            </a:pPr>
            <a:r>
              <a:rPr lang="en" sz="2400">
                <a:solidFill>
                  <a:schemeClr val="dk1"/>
                </a:solidFill>
                <a:latin typeface="Calibri"/>
                <a:ea typeface="Calibri"/>
                <a:cs typeface="Calibri"/>
                <a:sym typeface="Calibri"/>
              </a:rPr>
              <a:t>Allow them to calm down.</a:t>
            </a:r>
            <a:endParaRPr/>
          </a:p>
        </p:txBody>
      </p:sp>
      <p:pic>
        <p:nvPicPr>
          <p:cNvPr id="224" name="Google Shape;224;p38"/>
          <p:cNvPicPr preferRelativeResize="0"/>
          <p:nvPr/>
        </p:nvPicPr>
        <p:blipFill rotWithShape="1">
          <a:blip r:embed="rId3">
            <a:alphaModFix/>
          </a:blip>
          <a:srcRect/>
          <a:stretch/>
        </p:blipFill>
        <p:spPr>
          <a:xfrm>
            <a:off x="6000975" y="3725875"/>
            <a:ext cx="2831325" cy="1140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90000"/>
              </a:lnSpc>
              <a:spcBef>
                <a:spcPts val="0"/>
              </a:spcBef>
              <a:spcAft>
                <a:spcPts val="0"/>
              </a:spcAft>
              <a:buClr>
                <a:schemeClr val="dk1"/>
              </a:buClr>
              <a:buSzPct val="122222"/>
              <a:buFont typeface="Calibri"/>
              <a:buNone/>
            </a:pPr>
            <a:r>
              <a:rPr lang="en" sz="3600" b="1">
                <a:solidFill>
                  <a:srgbClr val="B74398"/>
                </a:solidFill>
                <a:latin typeface="Calibri"/>
                <a:ea typeface="Calibri"/>
                <a:cs typeface="Calibri"/>
                <a:sym typeface="Calibri"/>
              </a:rPr>
              <a:t>Step 3: Limits (if needed)</a:t>
            </a:r>
            <a:endParaRPr sz="3600" b="1">
              <a:solidFill>
                <a:srgbClr val="B74398"/>
              </a:solidFill>
              <a:latin typeface="Calibri"/>
              <a:ea typeface="Calibri"/>
              <a:cs typeface="Calibri"/>
              <a:sym typeface="Calibri"/>
            </a:endParaRPr>
          </a:p>
          <a:p>
            <a:pPr marL="0" lvl="0" indent="0" algn="l" rtl="0">
              <a:spcBef>
                <a:spcPts val="0"/>
              </a:spcBef>
              <a:spcAft>
                <a:spcPts val="0"/>
              </a:spcAft>
              <a:buNone/>
            </a:pPr>
            <a:endParaRPr/>
          </a:p>
        </p:txBody>
      </p:sp>
      <p:sp>
        <p:nvSpPr>
          <p:cNvPr id="230" name="Google Shape;230;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sz="2800">
                <a:solidFill>
                  <a:schemeClr val="dk1"/>
                </a:solidFill>
                <a:latin typeface="Calibri"/>
                <a:ea typeface="Calibri"/>
                <a:cs typeface="Calibri"/>
                <a:sym typeface="Calibri"/>
              </a:rPr>
              <a:t>All emotions are OK</a:t>
            </a:r>
            <a:endParaRPr sz="1400">
              <a:solidFill>
                <a:schemeClr val="dk1"/>
              </a:solidFill>
            </a:endParaRPr>
          </a:p>
          <a:p>
            <a:pPr marL="0" lvl="0" indent="0" algn="ctr" rtl="0">
              <a:lnSpc>
                <a:spcPct val="100000"/>
              </a:lnSpc>
              <a:spcBef>
                <a:spcPts val="0"/>
              </a:spcBef>
              <a:spcAft>
                <a:spcPts val="0"/>
              </a:spcAft>
              <a:buClr>
                <a:schemeClr val="dk1"/>
              </a:buClr>
              <a:buSzPts val="2800"/>
              <a:buFont typeface="Arial"/>
              <a:buNone/>
            </a:pPr>
            <a:r>
              <a:rPr lang="en" sz="2800">
                <a:solidFill>
                  <a:schemeClr val="dk1"/>
                </a:solidFill>
                <a:latin typeface="Calibri"/>
                <a:ea typeface="Calibri"/>
                <a:cs typeface="Calibri"/>
                <a:sym typeface="Calibri"/>
              </a:rPr>
              <a:t>…BUT…</a:t>
            </a:r>
            <a:endParaRPr sz="1400">
              <a:solidFill>
                <a:schemeClr val="dk1"/>
              </a:solidFill>
            </a:endParaRPr>
          </a:p>
          <a:p>
            <a:pPr marL="0" lvl="0" indent="0" algn="ctr" rtl="0">
              <a:lnSpc>
                <a:spcPct val="100000"/>
              </a:lnSpc>
              <a:spcBef>
                <a:spcPts val="0"/>
              </a:spcBef>
              <a:spcAft>
                <a:spcPts val="0"/>
              </a:spcAft>
              <a:buClr>
                <a:schemeClr val="dk1"/>
              </a:buClr>
              <a:buSzPts val="2800"/>
              <a:buFont typeface="Arial"/>
              <a:buNone/>
            </a:pPr>
            <a:r>
              <a:rPr lang="en" sz="2800">
                <a:solidFill>
                  <a:schemeClr val="dk1"/>
                </a:solidFill>
                <a:latin typeface="Calibri"/>
                <a:ea typeface="Calibri"/>
                <a:cs typeface="Calibri"/>
                <a:sym typeface="Calibri"/>
              </a:rPr>
              <a:t>certain behaviours cannot be accepted.</a:t>
            </a:r>
            <a:endParaRPr/>
          </a:p>
        </p:txBody>
      </p:sp>
      <p:pic>
        <p:nvPicPr>
          <p:cNvPr id="231" name="Google Shape;231;p39"/>
          <p:cNvPicPr preferRelativeResize="0"/>
          <p:nvPr/>
        </p:nvPicPr>
        <p:blipFill rotWithShape="1">
          <a:blip r:embed="rId3">
            <a:alphaModFix/>
          </a:blip>
          <a:srcRect/>
          <a:stretch/>
        </p:blipFill>
        <p:spPr>
          <a:xfrm>
            <a:off x="813850" y="2661863"/>
            <a:ext cx="2075839" cy="2071688"/>
          </a:xfrm>
          <a:prstGeom prst="rect">
            <a:avLst/>
          </a:prstGeom>
          <a:noFill/>
          <a:ln>
            <a:noFill/>
          </a:ln>
        </p:spPr>
      </p:pic>
      <p:pic>
        <p:nvPicPr>
          <p:cNvPr id="232" name="Google Shape;232;p39"/>
          <p:cNvPicPr preferRelativeResize="0"/>
          <p:nvPr/>
        </p:nvPicPr>
        <p:blipFill>
          <a:blip r:embed="rId4">
            <a:alphaModFix/>
          </a:blip>
          <a:stretch>
            <a:fillRect/>
          </a:stretch>
        </p:blipFill>
        <p:spPr>
          <a:xfrm>
            <a:off x="5638550" y="2692488"/>
            <a:ext cx="2158824" cy="2158824"/>
          </a:xfrm>
          <a:prstGeom prst="rect">
            <a:avLst/>
          </a:prstGeom>
          <a:noFill/>
          <a:ln>
            <a:noFill/>
          </a:ln>
        </p:spPr>
      </p:pic>
      <p:pic>
        <p:nvPicPr>
          <p:cNvPr id="233" name="Google Shape;233;p39"/>
          <p:cNvPicPr preferRelativeResize="0"/>
          <p:nvPr/>
        </p:nvPicPr>
        <p:blipFill>
          <a:blip r:embed="rId5">
            <a:alphaModFix/>
          </a:blip>
          <a:stretch>
            <a:fillRect/>
          </a:stretch>
        </p:blipFill>
        <p:spPr>
          <a:xfrm>
            <a:off x="3311625" y="2571750"/>
            <a:ext cx="1905000" cy="2400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90000"/>
              </a:lnSpc>
              <a:spcBef>
                <a:spcPts val="0"/>
              </a:spcBef>
              <a:spcAft>
                <a:spcPts val="0"/>
              </a:spcAft>
              <a:buClr>
                <a:schemeClr val="dk1"/>
              </a:buClr>
              <a:buSzPct val="122222"/>
              <a:buFont typeface="Calibri"/>
              <a:buNone/>
            </a:pPr>
            <a:r>
              <a:rPr lang="en" sz="3600" b="1">
                <a:solidFill>
                  <a:srgbClr val="B74398"/>
                </a:solidFill>
                <a:latin typeface="Calibri"/>
                <a:ea typeface="Calibri"/>
                <a:cs typeface="Calibri"/>
                <a:sym typeface="Calibri"/>
              </a:rPr>
              <a:t>Step 4: Make a Plan</a:t>
            </a:r>
            <a:endParaRPr/>
          </a:p>
        </p:txBody>
      </p:sp>
      <p:sp>
        <p:nvSpPr>
          <p:cNvPr id="239" name="Google Shape;239;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a:bodyPr>
          <a:lstStyle/>
          <a:p>
            <a:pPr marL="228600" lvl="0" indent="-201930" algn="l" rtl="0">
              <a:lnSpc>
                <a:spcPct val="90000"/>
              </a:lnSpc>
              <a:spcBef>
                <a:spcPts val="1000"/>
              </a:spcBef>
              <a:spcAft>
                <a:spcPts val="0"/>
              </a:spcAft>
              <a:buClr>
                <a:schemeClr val="dk1"/>
              </a:buClr>
              <a:buSzPct val="100000"/>
              <a:buChar char="•"/>
            </a:pPr>
            <a:r>
              <a:rPr lang="en" sz="2800">
                <a:solidFill>
                  <a:schemeClr val="dk1"/>
                </a:solidFill>
                <a:latin typeface="Calibri"/>
                <a:ea typeface="Calibri"/>
                <a:cs typeface="Calibri"/>
                <a:sym typeface="Calibri"/>
              </a:rPr>
              <a:t>When the child is calm and ready, it may be appropriate to explore how they could manage those emotions next time they occur. </a:t>
            </a:r>
            <a:endParaRPr sz="2800">
              <a:solidFill>
                <a:schemeClr val="dk1"/>
              </a:solidFill>
              <a:latin typeface="Calibri"/>
              <a:ea typeface="Calibri"/>
              <a:cs typeface="Calibri"/>
              <a:sym typeface="Calibri"/>
            </a:endParaRPr>
          </a:p>
          <a:p>
            <a:pPr marL="228600" lvl="0" indent="-201930" algn="l" rtl="0">
              <a:lnSpc>
                <a:spcPct val="90000"/>
              </a:lnSpc>
              <a:spcBef>
                <a:spcPts val="1000"/>
              </a:spcBef>
              <a:spcAft>
                <a:spcPts val="0"/>
              </a:spcAft>
              <a:buClr>
                <a:schemeClr val="dk1"/>
              </a:buClr>
              <a:buSzPct val="100000"/>
              <a:buChar char="•"/>
            </a:pPr>
            <a:r>
              <a:rPr lang="en" sz="2800">
                <a:solidFill>
                  <a:schemeClr val="dk1"/>
                </a:solidFill>
                <a:latin typeface="Calibri"/>
                <a:ea typeface="Calibri"/>
                <a:cs typeface="Calibri"/>
                <a:sym typeface="Calibri"/>
              </a:rPr>
              <a:t>There are 3 parts to this:</a:t>
            </a:r>
            <a:endParaRPr sz="32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Font typeface="Arial"/>
              <a:buNone/>
            </a:pPr>
            <a:r>
              <a:rPr lang="en" sz="2800">
                <a:solidFill>
                  <a:schemeClr val="dk1"/>
                </a:solidFill>
                <a:latin typeface="Calibri"/>
                <a:ea typeface="Calibri"/>
                <a:cs typeface="Calibri"/>
                <a:sym typeface="Calibri"/>
              </a:rPr>
              <a:t>         a) </a:t>
            </a:r>
            <a:r>
              <a:rPr lang="en" sz="2800" b="1" i="1">
                <a:solidFill>
                  <a:schemeClr val="dk1"/>
                </a:solidFill>
                <a:latin typeface="Calibri"/>
                <a:ea typeface="Calibri"/>
                <a:cs typeface="Calibri"/>
                <a:sym typeface="Calibri"/>
              </a:rPr>
              <a:t>Exploring</a:t>
            </a:r>
            <a:r>
              <a:rPr lang="en" sz="2800">
                <a:solidFill>
                  <a:schemeClr val="dk1"/>
                </a:solidFill>
                <a:latin typeface="Calibri"/>
                <a:ea typeface="Calibri"/>
                <a:cs typeface="Calibri"/>
                <a:sym typeface="Calibri"/>
              </a:rPr>
              <a:t> . What happened? How were you feeling when…?</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Font typeface="Arial"/>
              <a:buNone/>
            </a:pPr>
            <a:r>
              <a:rPr lang="en" sz="2800">
                <a:solidFill>
                  <a:schemeClr val="dk1"/>
                </a:solidFill>
                <a:latin typeface="Calibri"/>
                <a:ea typeface="Calibri"/>
                <a:cs typeface="Calibri"/>
                <a:sym typeface="Calibri"/>
              </a:rPr>
              <a:t>         b) </a:t>
            </a:r>
            <a:r>
              <a:rPr lang="en" sz="2800" b="1" i="1">
                <a:solidFill>
                  <a:schemeClr val="dk1"/>
                </a:solidFill>
                <a:latin typeface="Calibri"/>
                <a:ea typeface="Calibri"/>
                <a:cs typeface="Calibri"/>
                <a:sym typeface="Calibri"/>
              </a:rPr>
              <a:t>Problem Solving</a:t>
            </a:r>
            <a:r>
              <a:rPr lang="en" sz="2800">
                <a:solidFill>
                  <a:schemeClr val="dk1"/>
                </a:solidFill>
                <a:latin typeface="Calibri"/>
                <a:ea typeface="Calibri"/>
                <a:cs typeface="Calibri"/>
                <a:sym typeface="Calibri"/>
              </a:rPr>
              <a:t>. Let’s think of other ways that you  could..?</a:t>
            </a:r>
            <a:endParaRPr sz="2800">
              <a:solidFill>
                <a:schemeClr val="dk1"/>
              </a:solidFill>
              <a:latin typeface="Calibri"/>
              <a:ea typeface="Calibri"/>
              <a:cs typeface="Calibri"/>
              <a:sym typeface="Calibri"/>
            </a:endParaRPr>
          </a:p>
          <a:p>
            <a:pPr marL="0" lvl="0" indent="0" algn="l" rtl="0">
              <a:lnSpc>
                <a:spcPct val="90000"/>
              </a:lnSpc>
              <a:spcBef>
                <a:spcPts val="1000"/>
              </a:spcBef>
              <a:spcAft>
                <a:spcPts val="0"/>
              </a:spcAft>
              <a:buClr>
                <a:schemeClr val="dk1"/>
              </a:buClr>
              <a:buSzPct val="100000"/>
              <a:buFont typeface="Arial"/>
              <a:buNone/>
            </a:pPr>
            <a:r>
              <a:rPr lang="en" sz="2800">
                <a:solidFill>
                  <a:schemeClr val="dk1"/>
                </a:solidFill>
                <a:latin typeface="Calibri"/>
                <a:ea typeface="Calibri"/>
                <a:cs typeface="Calibri"/>
                <a:sym typeface="Calibri"/>
              </a:rPr>
              <a:t>         c) </a:t>
            </a:r>
            <a:r>
              <a:rPr lang="en" sz="2800" b="1" i="1">
                <a:solidFill>
                  <a:schemeClr val="dk1"/>
                </a:solidFill>
                <a:latin typeface="Calibri"/>
                <a:ea typeface="Calibri"/>
                <a:cs typeface="Calibri"/>
                <a:sym typeface="Calibri"/>
              </a:rPr>
              <a:t>Solutions</a:t>
            </a:r>
            <a:r>
              <a:rPr lang="en" sz="2800">
                <a:solidFill>
                  <a:schemeClr val="dk1"/>
                </a:solidFill>
                <a:latin typeface="Calibri"/>
                <a:ea typeface="Calibri"/>
                <a:cs typeface="Calibri"/>
                <a:sym typeface="Calibri"/>
              </a:rPr>
              <a:t>. Next time you feel like that – what will you do?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80">
                <a:latin typeface="Calibri"/>
                <a:ea typeface="Calibri"/>
                <a:cs typeface="Calibri"/>
                <a:sym typeface="Calibri"/>
              </a:rPr>
              <a:t>We have our own background music for how we experience children’s feelings</a:t>
            </a:r>
            <a:endParaRPr sz="1920"/>
          </a:p>
        </p:txBody>
      </p:sp>
      <p:sp>
        <p:nvSpPr>
          <p:cNvPr id="245" name="Google Shape;245;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6" name="Google Shape;246;p41" title="Peace to Shark Music   Parenting RC">
            <a:hlinkClick r:id="rId3"/>
          </p:cNvPr>
          <p:cNvPicPr preferRelativeResize="0"/>
          <p:nvPr/>
        </p:nvPicPr>
        <p:blipFill>
          <a:blip r:embed="rId4">
            <a:alphaModFix/>
          </a:blip>
          <a:stretch>
            <a:fillRect/>
          </a:stretch>
        </p:blipFill>
        <p:spPr>
          <a:xfrm>
            <a:off x="559950" y="1608000"/>
            <a:ext cx="4606375" cy="2591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libri"/>
                <a:ea typeface="Calibri"/>
                <a:cs typeface="Calibri"/>
                <a:sym typeface="Calibri"/>
              </a:rPr>
              <a:t>How can this help?</a:t>
            </a:r>
            <a:endParaRPr>
              <a:latin typeface="Calibri"/>
              <a:ea typeface="Calibri"/>
              <a:cs typeface="Calibri"/>
              <a:sym typeface="Calibri"/>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Calibri"/>
                <a:ea typeface="Calibri"/>
                <a:cs typeface="Calibri"/>
                <a:sym typeface="Calibri"/>
              </a:rPr>
              <a:t>Helps everyone, child, you as a parent, you as a person and others around you.</a:t>
            </a:r>
            <a:endParaRPr>
              <a:latin typeface="Calibri"/>
              <a:ea typeface="Calibri"/>
              <a:cs typeface="Calibri"/>
              <a:sym typeface="Calibri"/>
            </a:endParaRPr>
          </a:p>
          <a:p>
            <a:pPr marL="0" lvl="0" indent="0" algn="l" rtl="0">
              <a:spcBef>
                <a:spcPts val="1200"/>
              </a:spcBef>
              <a:spcAft>
                <a:spcPts val="0"/>
              </a:spcAft>
              <a:buNone/>
            </a:pPr>
            <a:r>
              <a:rPr lang="en">
                <a:latin typeface="Calibri"/>
                <a:ea typeface="Calibri"/>
                <a:cs typeface="Calibri"/>
                <a:sym typeface="Calibri"/>
              </a:rPr>
              <a:t>Supports times when you and your child are finding behaviour tricky to manage.</a:t>
            </a:r>
            <a:endParaRPr>
              <a:latin typeface="Calibri"/>
              <a:ea typeface="Calibri"/>
              <a:cs typeface="Calibri"/>
              <a:sym typeface="Calibri"/>
            </a:endParaRPr>
          </a:p>
          <a:p>
            <a:pPr marL="0" lvl="0" indent="0" algn="l" rtl="0">
              <a:spcBef>
                <a:spcPts val="1200"/>
              </a:spcBef>
              <a:spcAft>
                <a:spcPts val="1200"/>
              </a:spcAft>
              <a:buNone/>
            </a:pPr>
            <a:endParaRPr/>
          </a:p>
        </p:txBody>
      </p:sp>
      <p:pic>
        <p:nvPicPr>
          <p:cNvPr id="69" name="Google Shape;69;p15"/>
          <p:cNvPicPr preferRelativeResize="0"/>
          <p:nvPr/>
        </p:nvPicPr>
        <p:blipFill>
          <a:blip r:embed="rId3">
            <a:alphaModFix/>
          </a:blip>
          <a:stretch>
            <a:fillRect/>
          </a:stretch>
        </p:blipFill>
        <p:spPr>
          <a:xfrm>
            <a:off x="1894850" y="2270300"/>
            <a:ext cx="2242050" cy="2242050"/>
          </a:xfrm>
          <a:prstGeom prst="rect">
            <a:avLst/>
          </a:prstGeom>
          <a:noFill/>
          <a:ln>
            <a:noFill/>
          </a:ln>
        </p:spPr>
      </p:pic>
      <p:pic>
        <p:nvPicPr>
          <p:cNvPr id="70" name="Google Shape;70;p15"/>
          <p:cNvPicPr preferRelativeResize="0"/>
          <p:nvPr/>
        </p:nvPicPr>
        <p:blipFill>
          <a:blip r:embed="rId4">
            <a:alphaModFix/>
          </a:blip>
          <a:stretch>
            <a:fillRect/>
          </a:stretch>
        </p:blipFill>
        <p:spPr>
          <a:xfrm>
            <a:off x="4791925" y="2461275"/>
            <a:ext cx="2242048" cy="22420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2" name="Google Shape;252;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3" name="Google Shape;253;p42"/>
          <p:cNvPicPr preferRelativeResize="0"/>
          <p:nvPr/>
        </p:nvPicPr>
        <p:blipFill rotWithShape="1">
          <a:blip r:embed="rId3">
            <a:alphaModFix/>
          </a:blip>
          <a:srcRect/>
          <a:stretch/>
        </p:blipFill>
        <p:spPr>
          <a:xfrm>
            <a:off x="304800" y="304800"/>
            <a:ext cx="8839202" cy="62504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Why do we need Emotion Coaching?</a:t>
            </a:r>
            <a:endParaRPr/>
          </a:p>
        </p:txBody>
      </p:sp>
      <p:sp>
        <p:nvSpPr>
          <p:cNvPr id="76" name="Google Shape;7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7" name="Google Shape;77;p16"/>
          <p:cNvPicPr preferRelativeResize="0"/>
          <p:nvPr/>
        </p:nvPicPr>
        <p:blipFill>
          <a:blip r:embed="rId3">
            <a:alphaModFix/>
          </a:blip>
          <a:stretch>
            <a:fillRect/>
          </a:stretch>
        </p:blipFill>
        <p:spPr>
          <a:xfrm>
            <a:off x="52950" y="1482067"/>
            <a:ext cx="9143999" cy="24063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behaviour is communication</a:t>
            </a:r>
            <a:endParaRPr/>
          </a:p>
        </p:txBody>
      </p:sp>
      <p:sp>
        <p:nvSpPr>
          <p:cNvPr id="83" name="Google Shape;83;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4" name="Google Shape;84;p17"/>
          <p:cNvPicPr preferRelativeResize="0"/>
          <p:nvPr/>
        </p:nvPicPr>
        <p:blipFill rotWithShape="1">
          <a:blip r:embed="rId3">
            <a:alphaModFix/>
          </a:blip>
          <a:srcRect t="13510" b="-8"/>
          <a:stretch/>
        </p:blipFill>
        <p:spPr>
          <a:xfrm>
            <a:off x="855575" y="224125"/>
            <a:ext cx="7237875" cy="4695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47826"/>
              <a:buFont typeface="Arial"/>
              <a:buNone/>
            </a:pPr>
            <a:r>
              <a:rPr lang="en" sz="2300" b="1">
                <a:solidFill>
                  <a:srgbClr val="0F0F0F"/>
                </a:solidFill>
                <a:highlight>
                  <a:srgbClr val="FFFFFF"/>
                </a:highlight>
                <a:latin typeface="Roboto"/>
                <a:ea typeface="Roboto"/>
                <a:cs typeface="Roboto"/>
                <a:sym typeface="Roboto"/>
              </a:rPr>
              <a:t>Dr Daniel Siegel presenting a Hand Model of the Brain</a:t>
            </a:r>
            <a:endParaRPr sz="2300" b="1">
              <a:solidFill>
                <a:srgbClr val="0F0F0F"/>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
        <p:nvSpPr>
          <p:cNvPr id="90" name="Google Shape;9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1" name="Google Shape;91;p18" descr="Many people experience times in their lives when they feel overwhelmed and need clarity. Our mission is to provide the highest quality psychological care by honoring the integrity of individuals and families who seek our services. We strive to communicate understanding, instill hope and provide direction for change and wellness." title="Dr Daniel Siegel presenting a Hand Model of the Brain">
            <a:hlinkClick r:id="rId3"/>
          </p:cNvPr>
          <p:cNvPicPr preferRelativeResize="0"/>
          <p:nvPr/>
        </p:nvPicPr>
        <p:blipFill>
          <a:blip r:embed="rId4">
            <a:alphaModFix/>
          </a:blip>
          <a:stretch>
            <a:fillRect/>
          </a:stretch>
        </p:blipFill>
        <p:spPr>
          <a:xfrm>
            <a:off x="311700" y="1093650"/>
            <a:ext cx="6771325" cy="3808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97" name="Google Shape;9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8" name="Google Shape;98;p19" descr="NEW BOOK: What is Adoption? FOR KIDS in PRINT FORM: https://amzn.to/3DIUfhY&#10;&#10;Child Psychotherapist, Jeanette Yoffe, MFT explains the kid version of Daniel Siegel's HAND MODEL OF THE BRAIN. Buy EYE FINGER PUPPETS Here: https://amzn.to/3eNlJWD&#10;Now with Spanish French Portuguese Italian Captions&#10;&#10;Check out Jeanette's LISTS of RECOMMENDED BOOKS - FOR KIDS/ADULTS BY TOPICS such as Birth, IVF, Foster Care, Adoption, Open Adoption, Attachment, Addiction, Trauma, Being a Family, Cancer, Divorce, LGBTQ, Identity, Grief/Loss, Worry &amp; Anxiety, Self-Esteem, Teen Support:&#10;https://www.amazon.com/shop/jeanette-icallyspeaking&#10;&#10;Share with children ages 3 and up, provide them with finger puppets for their animal part and googly eyes for their higher brain.&#10;&#10;See JEANETTE'S PLAYLIST FOR KIDS VIDEOS HERE:&#10;https://www.youtube.com/playlist?list=PLv3YZUTYaRRtoGgIB_slBK2_2kylL-hTM&#10;&#10;Please subscribe for NEW weekly videos:&#10;https://www.youtube.com/user/JeanetteYoffe/videos&#10;&#10;This film made by Nik Shaw&#10;&#10;Visit Jeanette's Amazon Author Page &#10;https://www.amazon.com/M.F.T.-Jeanette-Yoffe/e/B07V9L93XF&#10;&#10;Learn more about support for birth, adoptive and foster families in Los Angeles at https://celiacenter.org/&#10;&#10;Jeanette is a child/family/adult therapist with a special focus on adopted and foster care issues which derived from her own experience of being adopted and moving through the foster care system in New York City. Her personal experience has informed her education and provided insight into the unique stresses involved with these issues. Because of Jeanette’s life experience she can more easily connect and relate to the children and teens she works with. She is an exceptional child-care worker who is dedicated to helping each of her clients reach their full potential through mental health therapy and make the difficult journey from despair towards resiliency and hope.&#10;&#10;#KidsvideosforKids&#10;#puppetshowsforkids&#10;#puppets&#10;#DanSiegel&#10;#HandModeloftheBrain&#10;#ChildPsychotherapy&#10;#Adoption&#10;#FosterCare&#10;#BrainBehavior&#10;#Mind&#10;#JeanetteYoffe&#10;#CeliaCenter&#10;#YoffeTherapy&#10;#Adopting  #Adopted &#10;#OpenAdoption&#10;#UnderstandingAdoption&#10;#AdultAdoptee&#10;#AdopteeStrong&#10;#keynotespeaker&#10;#fostercarespeaker&#10;#adoptionspeaker #GroundbreakingInterventions #formerfosteryouth #understandingfostercare #fostercaretrauma  #fostercareadoption #adoptionexpert #fostercareexpert #AdopteeVoice #AdoptionTraumaTherapy #copingskills #childpsychotherapy dr dan siegel jeanette yoffe brain flip your lid brain model hand model of the brain flip your lid hand model of the brain dan siegel flip your lid for kids" title="Hand Model of the Brain for KIDS by Jeanette Yoffe  Dan Siegel **Now Spanish French Italian Captions">
            <a:hlinkClick r:id="rId3"/>
          </p:cNvPr>
          <p:cNvPicPr preferRelativeResize="0"/>
          <p:nvPr/>
        </p:nvPicPr>
        <p:blipFill>
          <a:blip r:embed="rId4">
            <a:alphaModFix/>
          </a:blip>
          <a:stretch>
            <a:fillRect/>
          </a:stretch>
        </p:blipFill>
        <p:spPr>
          <a:xfrm>
            <a:off x="643650" y="578250"/>
            <a:ext cx="6316975" cy="3553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04" name="Google Shape;10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5" name="Google Shape;105;p20"/>
          <p:cNvPicPr preferRelativeResize="0"/>
          <p:nvPr/>
        </p:nvPicPr>
        <p:blipFill rotWithShape="1">
          <a:blip r:embed="rId3">
            <a:alphaModFix/>
          </a:blip>
          <a:srcRect b="24351"/>
          <a:stretch/>
        </p:blipFill>
        <p:spPr>
          <a:xfrm>
            <a:off x="311700" y="445025"/>
            <a:ext cx="6645000" cy="377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05">
                <a:latin typeface="Calibri"/>
                <a:ea typeface="Calibri"/>
                <a:cs typeface="Calibri"/>
                <a:sym typeface="Calibri"/>
              </a:rPr>
              <a:t>Instead of denying the feeling…</a:t>
            </a:r>
            <a:endParaRPr sz="1720"/>
          </a:p>
        </p:txBody>
      </p:sp>
      <p:sp>
        <p:nvSpPr>
          <p:cNvPr id="111" name="Google Shape;11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2" name="Google Shape;112;p21"/>
          <p:cNvPicPr preferRelativeResize="0"/>
          <p:nvPr/>
        </p:nvPicPr>
        <p:blipFill>
          <a:blip r:embed="rId3">
            <a:alphaModFix/>
          </a:blip>
          <a:stretch>
            <a:fillRect/>
          </a:stretch>
        </p:blipFill>
        <p:spPr>
          <a:xfrm>
            <a:off x="2006876" y="1090975"/>
            <a:ext cx="4042076" cy="405252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2316</Words>
  <Application>Microsoft Office PowerPoint</Application>
  <PresentationFormat>On-screen Show (16:9)</PresentationFormat>
  <Paragraphs>169</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Roboto</vt:lpstr>
      <vt:lpstr>Calibri</vt:lpstr>
      <vt:lpstr>Noto Sans Symbols</vt:lpstr>
      <vt:lpstr>Arial</vt:lpstr>
      <vt:lpstr>Simple Light</vt:lpstr>
      <vt:lpstr> </vt:lpstr>
      <vt:lpstr>Emotion Coaching  ‘’Emotion Coaching is a way of helping people, children and adults, to understand the different emotions they experience, why they occur and how to handle them.”</vt:lpstr>
      <vt:lpstr>How can this help?</vt:lpstr>
      <vt:lpstr>Why do we need Emotion Coaching?</vt:lpstr>
      <vt:lpstr>All behaviour is communication</vt:lpstr>
      <vt:lpstr>Dr Daniel Siegel presenting a Hand Model of the Brain </vt:lpstr>
      <vt:lpstr>PowerPoint Presentation</vt:lpstr>
      <vt:lpstr>PowerPoint Presentation</vt:lpstr>
      <vt:lpstr>Instead of denying the feeling…</vt:lpstr>
      <vt:lpstr>...recognise the feeling and empathise</vt:lpstr>
      <vt:lpstr>Effects of dismissing and disapproving styles of dealing with emotions upon children</vt:lpstr>
      <vt:lpstr>PowerPoint Presentation</vt:lpstr>
      <vt:lpstr>PowerPoint Presentation</vt:lpstr>
      <vt:lpstr>Fight Flight Freeze </vt:lpstr>
      <vt:lpstr>PowerPoint Presentation</vt:lpstr>
      <vt:lpstr>Name it to tame it</vt:lpstr>
      <vt:lpstr>Connect and re-direct</vt:lpstr>
      <vt:lpstr>Regulate -  a way of soothing</vt:lpstr>
      <vt:lpstr>Co-regulation</vt:lpstr>
      <vt:lpstr>“I can see you and I’m going to stay near you to make sure you stay safe” </vt:lpstr>
      <vt:lpstr>Emotion Coaching Style</vt:lpstr>
      <vt:lpstr>How do we do Emotion Coaching?</vt:lpstr>
      <vt:lpstr>Emotion Coaching – 4 steps</vt:lpstr>
      <vt:lpstr>Emotion coach when in a calm enough state to hear the language</vt:lpstr>
      <vt:lpstr>Step 1- Connect</vt:lpstr>
      <vt:lpstr>Step 2- Acknowledge</vt:lpstr>
      <vt:lpstr>Step 3: Limits (if needed) </vt:lpstr>
      <vt:lpstr>Step 4: Make a Plan</vt:lpstr>
      <vt:lpstr>We have our own background music for how we experience children’s feelings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Yolanda Mapes</dc:creator>
  <cp:lastModifiedBy>Liz Carlin</cp:lastModifiedBy>
  <cp:revision>1</cp:revision>
  <dcterms:modified xsi:type="dcterms:W3CDTF">2025-06-18T10:30:42Z</dcterms:modified>
</cp:coreProperties>
</file>