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94" r:id="rId16"/>
    <p:sldId id="281" r:id="rId17"/>
    <p:sldId id="288" r:id="rId18"/>
    <p:sldId id="282" r:id="rId19"/>
    <p:sldId id="295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o240scQktA+C0VPDU+lDummsk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922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4eb5695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1014eb5695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296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14eb5695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14eb5695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014eb56950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75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c37aaa55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c37aaa55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fc37aaa55d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24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c37aaa55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c37aaa55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fc37aaa55d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43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14eb56950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14eb56950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014eb56950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42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14eb56950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14eb56950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014eb56950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13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14eb56950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14eb56950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014eb56950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27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14eb56950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14eb56950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014eb56950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93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14eb5695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014eb5695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1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14eb5695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14eb5695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014eb56950_0_3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36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c37aaa55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c37aaa55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fc37aaa55d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64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4eb5695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14eb5695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014eb56950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39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c37aaa55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c37aaa55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fc37aaa55d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8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c37aaa55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c37aaa55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c37aaa55d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10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c37aaa55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c37aaa55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c37aaa55d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6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c37aaa55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c37aaa55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fc37aaa55d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65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only">
  <p:cSld name="Bullets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Powerpoint graphics SPARK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34F"/>
              </a:buClr>
              <a:buSzPts val="4400"/>
              <a:buFont typeface="Calibri"/>
              <a:buNone/>
              <a:defRPr>
                <a:solidFill>
                  <a:srgbClr val="4743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7434F"/>
              </a:buClr>
              <a:buSzPts val="3200"/>
              <a:buChar char="•"/>
              <a:defRPr>
                <a:solidFill>
                  <a:srgbClr val="47434F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7434F"/>
              </a:buClr>
              <a:buSzPts val="2800"/>
              <a:buChar char="–"/>
              <a:defRPr>
                <a:solidFill>
                  <a:srgbClr val="47434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7434F"/>
              </a:buClr>
              <a:buSzPts val="2400"/>
              <a:buChar char="•"/>
              <a:defRPr>
                <a:solidFill>
                  <a:srgbClr val="47434F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7434F"/>
              </a:buClr>
              <a:buSzPts val="2000"/>
              <a:buChar char="–"/>
              <a:defRPr>
                <a:solidFill>
                  <a:srgbClr val="47434F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7434F"/>
              </a:buClr>
              <a:buSzPts val="2000"/>
              <a:buChar char="»"/>
              <a:defRPr>
                <a:solidFill>
                  <a:srgbClr val="47434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14eb56950_0_10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014eb56950_0_10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g1014eb56950_0_10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014eb56950_0_10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014eb56950_0_10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4eb56950_0_109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014eb56950_0_109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1014eb56950_0_10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14eb56950_0_10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14eb56950_0_10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4eb56950_0_1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14eb56950_0_1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014eb56950_0_1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014eb56950_0_1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014eb56950_0_1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014eb56950_0_1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14eb56950_0_122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014eb56950_0_12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g1014eb56950_0_12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1014eb56950_0_1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g1014eb56950_0_1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1014eb56950_0_1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014eb56950_0_1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014eb56950_0_1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4eb56950_0_1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014eb56950_0_1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014eb56950_0_1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014eb56950_0_1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14eb56950_0_1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014eb56950_0_1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014eb56950_0_1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14eb56950_0_14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014eb56950_0_14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g1014eb56950_0_14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014eb56950_0_1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014eb56950_0_1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014eb56950_0_1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14eb56950_0_1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014eb56950_0_14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1014eb56950_0_14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g1014eb56950_0_1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014eb56950_0_1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014eb56950_0_1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4eb56950_0_1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014eb56950_0_15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014eb56950_0_15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014eb56950_0_15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014eb56950_0_15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14eb56950_0_16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014eb56950_0_16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1014eb56950_0_16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014eb56950_0_16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014eb56950_0_16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only">
  <p:cSld name="Bullets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014eb56950_0_93" descr="Powerpoint graphics SPARK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014eb56950_0_9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34F"/>
              </a:buClr>
              <a:buSzPts val="4400"/>
              <a:buFont typeface="Calibri"/>
              <a:buNone/>
              <a:defRPr>
                <a:solidFill>
                  <a:srgbClr val="47434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014eb56950_0_93"/>
          <p:cNvSpPr txBox="1">
            <a:spLocks noGrp="1"/>
          </p:cNvSpPr>
          <p:nvPr>
            <p:ph type="body" idx="1"/>
          </p:nvPr>
        </p:nvSpPr>
        <p:spPr>
          <a:xfrm>
            <a:off x="457200" y="1579564"/>
            <a:ext cx="82296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2800"/>
              <a:buChar char="•"/>
              <a:defRPr>
                <a:solidFill>
                  <a:srgbClr val="47434F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34F"/>
              </a:buClr>
              <a:buSzPts val="2400"/>
              <a:buChar char="•"/>
              <a:defRPr>
                <a:solidFill>
                  <a:srgbClr val="47434F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34F"/>
              </a:buClr>
              <a:buSzPts val="2000"/>
              <a:buChar char="•"/>
              <a:defRPr>
                <a:solidFill>
                  <a:srgbClr val="47434F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34F"/>
              </a:buClr>
              <a:buSzPts val="1800"/>
              <a:buChar char="•"/>
              <a:defRPr>
                <a:solidFill>
                  <a:srgbClr val="47434F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34F"/>
              </a:buClr>
              <a:buSzPts val="1800"/>
              <a:buChar char="•"/>
              <a:defRPr>
                <a:solidFill>
                  <a:srgbClr val="47434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14eb56950_0_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014eb56950_0_9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1014eb56950_0_9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014eb56950_0_9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014eb56950_0_9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14eb56950_0_8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1014eb56950_0_8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014eb56950_0_8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014eb56950_0_8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g1014eb56950_0_8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umbsupformaster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4eb56950_0_83"/>
          <p:cNvSpPr txBox="1">
            <a:spLocks noGrp="1"/>
          </p:cNvSpPr>
          <p:nvPr>
            <p:ph type="body" idx="1"/>
          </p:nvPr>
        </p:nvSpPr>
        <p:spPr>
          <a:xfrm>
            <a:off x="457200" y="1579564"/>
            <a:ext cx="82296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34F"/>
              </a:buClr>
              <a:buSzPts val="2800"/>
              <a:buNone/>
            </a:pPr>
            <a:r>
              <a:rPr lang="en-GB" sz="3800" b="1" dirty="0">
                <a:solidFill>
                  <a:schemeClr val="dk1"/>
                </a:solidFill>
                <a:latin typeface="Nunito" panose="020B0604020202020204" charset="0"/>
              </a:rPr>
              <a:t>Welcome</a:t>
            </a:r>
            <a:endParaRPr sz="3800" b="1"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2800"/>
              <a:buNone/>
            </a:pPr>
            <a:endParaRPr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2800"/>
              <a:buNone/>
            </a:pPr>
            <a:r>
              <a:rPr lang="en-GB" dirty="0">
                <a:solidFill>
                  <a:schemeClr val="dk1"/>
                </a:solidFill>
                <a:latin typeface="Nunito" panose="020B0604020202020204" charset="0"/>
              </a:rPr>
              <a:t>Understanding mathematics at primary school </a:t>
            </a:r>
            <a:endParaRPr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2800"/>
              <a:buNone/>
            </a:pPr>
            <a:endParaRPr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2800"/>
              <a:buNone/>
            </a:pPr>
            <a:endParaRPr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1400"/>
              <a:buNone/>
            </a:pPr>
            <a:r>
              <a:rPr lang="en-GB" sz="2000" i="1" dirty="0">
                <a:solidFill>
                  <a:schemeClr val="dk1"/>
                </a:solidFill>
                <a:latin typeface="Nunito" panose="020B0604020202020204" charset="0"/>
              </a:rPr>
              <a:t>Maeve Duffy </a:t>
            </a:r>
            <a:endParaRPr sz="2000" i="1"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1400"/>
              <a:buNone/>
            </a:pPr>
            <a:r>
              <a:rPr lang="en-GB" sz="2000" i="1" dirty="0">
                <a:solidFill>
                  <a:schemeClr val="dk1"/>
                </a:solidFill>
                <a:latin typeface="Nunito" panose="020B0604020202020204" charset="0"/>
              </a:rPr>
              <a:t>Year 4 Year Group leader </a:t>
            </a:r>
            <a:endParaRPr sz="3600" i="1"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1400"/>
              <a:buNone/>
            </a:pPr>
            <a:r>
              <a:rPr lang="en-GB" sz="2000" i="1" dirty="0">
                <a:solidFill>
                  <a:schemeClr val="dk1"/>
                </a:solidFill>
                <a:latin typeface="Nunito" panose="020B0604020202020204" charset="0"/>
              </a:rPr>
              <a:t> </a:t>
            </a:r>
            <a:endParaRPr sz="2000" i="1"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1400"/>
              <a:buNone/>
            </a:pPr>
            <a:r>
              <a:rPr lang="en-GB" sz="2000" i="1" dirty="0">
                <a:solidFill>
                  <a:schemeClr val="dk1"/>
                </a:solidFill>
                <a:latin typeface="Nunito" panose="020B0604020202020204" charset="0"/>
              </a:rPr>
              <a:t>Maths, Design and Technology Subject Leader </a:t>
            </a:r>
            <a:endParaRPr sz="2000" i="1" dirty="0">
              <a:solidFill>
                <a:schemeClr val="dk1"/>
              </a:solidFill>
              <a:latin typeface="Nunito" panose="020B060402020202020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34F"/>
              </a:buClr>
              <a:buSzPts val="14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14eb56950_0_2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What do we do at school to help with fluency?  </a:t>
            </a:r>
            <a:endParaRPr sz="2800" b="1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245" name="Google Shape;245;g1014eb56950_0_290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Foundations happen in year 1 and 2. We are</a:t>
            </a:r>
            <a:r>
              <a:rPr lang="en-GB" sz="2400" b="1" dirty="0">
                <a:solidFill>
                  <a:schemeClr val="tx1"/>
                </a:solidFill>
                <a:latin typeface="Nunito" panose="020B0604020202020204" charset="0"/>
              </a:rPr>
              <a:t> building on these foundations 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by:</a:t>
            </a:r>
          </a:p>
          <a:p>
            <a:pPr marL="342900" indent="-342900"/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342900" indent="-342900"/>
            <a:r>
              <a:rPr lang="en-GB" sz="2400" dirty="0">
                <a:solidFill>
                  <a:srgbClr val="FF00FF"/>
                </a:solidFill>
                <a:latin typeface="Nunito" panose="020B0604020202020204" charset="0"/>
              </a:rPr>
              <a:t>Daily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 times table practice- logical order.</a:t>
            </a: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Weekly times tables speed test </a:t>
            </a:r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Fluency is </a:t>
            </a:r>
            <a:r>
              <a:rPr lang="en-GB" sz="2400" dirty="0">
                <a:solidFill>
                  <a:schemeClr val="accent2"/>
                </a:solidFill>
                <a:latin typeface="Nunito" panose="020B0604020202020204" charset="0"/>
              </a:rPr>
              <a:t>embedded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 into every lesson.  </a:t>
            </a:r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342900" indent="-342900"/>
            <a:r>
              <a:rPr lang="en-GB" sz="2400" dirty="0">
                <a:solidFill>
                  <a:schemeClr val="accent2"/>
                </a:solidFill>
                <a:latin typeface="Nunito" panose="020B0604020202020204" charset="0"/>
              </a:rPr>
              <a:t>Efficient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 (quick and accurate) strategies are modelled and encouraged.</a:t>
            </a:r>
          </a:p>
          <a:p>
            <a:pPr marL="342900" indent="-342900"/>
            <a:r>
              <a:rPr lang="en-GB" sz="2400" dirty="0">
                <a:solidFill>
                  <a:schemeClr val="accent2"/>
                </a:solidFill>
                <a:latin typeface="Nunito" panose="020B0604020202020204" charset="0"/>
              </a:rPr>
              <a:t>Rainbow Maths </a:t>
            </a:r>
            <a:endParaRPr sz="2400" dirty="0">
              <a:solidFill>
                <a:schemeClr val="accent2"/>
              </a:solidFill>
              <a:latin typeface="Nuni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c37aaa55d_0_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tx1"/>
                </a:solidFill>
                <a:latin typeface="Nunito" panose="020B0604020202020204" charset="0"/>
              </a:rPr>
              <a:t>What can you do at home?</a:t>
            </a:r>
            <a:endParaRPr sz="36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252" name="Google Shape;252;gfc37aaa55d_0_56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TTRS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Daily number bond </a:t>
            </a:r>
            <a:r>
              <a:rPr lang="en-GB" b="1" dirty="0">
                <a:solidFill>
                  <a:schemeClr val="tx1"/>
                </a:solidFill>
                <a:latin typeface="Nunito" panose="020B0604020202020204" charset="0"/>
              </a:rPr>
              <a:t>and</a:t>
            </a: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 times table practice (inverse!)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Nunito" panose="020B0604020202020204" charset="0"/>
              </a:rPr>
              <a:t>Resources</a:t>
            </a: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: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Multiplication Mastered </a:t>
            </a:r>
          </a:p>
          <a:p>
            <a:pPr marL="0" lvl="0" indent="0">
              <a:buNone/>
            </a:pPr>
            <a:r>
              <a:rPr lang="en-GB" sz="2000" dirty="0">
                <a:latin typeface="Nunito" panose="020B0604020202020204" charset="0"/>
                <a:hlinkClick r:id="rId3"/>
              </a:rPr>
              <a:t>https://www.thumbsupformastery.com/</a:t>
            </a:r>
            <a:endParaRPr lang="en-GB" sz="2000" dirty="0">
              <a:latin typeface="Nunito" panose="020B0604020202020204" charset="0"/>
            </a:endParaRPr>
          </a:p>
          <a:p>
            <a:pPr marL="0" lvl="0" indent="0">
              <a:buNone/>
            </a:pPr>
            <a:endParaRPr dirty="0"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6787-49EE-44FB-BDFA-61584E99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754" cy="1143000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tx1"/>
                </a:solidFill>
                <a:latin typeface="Nunito" panose="020B0604020202020204" charset="0"/>
              </a:rPr>
              <a:t>Representation and Structure</a:t>
            </a:r>
            <a:endParaRPr lang="en-GB" sz="32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877F0-A63E-45C0-AA6D-DD76A8CB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956" y="1370113"/>
            <a:ext cx="8745044" cy="5479095"/>
          </a:xfrm>
        </p:spPr>
        <p:txBody>
          <a:bodyPr>
            <a:normAutofit fontScale="92500" lnSpcReduction="10000"/>
          </a:bodyPr>
          <a:lstStyle/>
          <a:p>
            <a:pPr marL="25400" indent="0">
              <a:buNone/>
            </a:pPr>
            <a:r>
              <a:rPr lang="en-GB" sz="2400" dirty="0">
                <a:latin typeface="Nunito" panose="020B0604020202020204" charset="0"/>
              </a:rPr>
              <a:t>			</a:t>
            </a:r>
          </a:p>
          <a:p>
            <a:pPr marL="25400" indent="0">
              <a:buNone/>
            </a:pPr>
            <a:endParaRPr lang="en-GB" sz="2400" dirty="0">
              <a:latin typeface="Nunito" panose="020B0604020202020204" charset="0"/>
            </a:endParaRPr>
          </a:p>
          <a:p>
            <a:pPr marL="25400" indent="0">
              <a:buNone/>
            </a:pPr>
            <a:endParaRPr lang="en-GB" sz="2400" dirty="0">
              <a:latin typeface="Nunito" panose="020B0604020202020204" charset="0"/>
            </a:endParaRPr>
          </a:p>
          <a:p>
            <a:pPr marL="25400" indent="0">
              <a:buNone/>
            </a:pPr>
            <a:r>
              <a:rPr lang="en-GB" sz="2400" dirty="0">
                <a:latin typeface="Nunito" panose="020B0604020202020204" charset="0"/>
              </a:rPr>
              <a:t>Manipulatives used to </a:t>
            </a:r>
          </a:p>
          <a:p>
            <a:pPr marL="25400" indent="0">
              <a:buNone/>
            </a:pPr>
            <a:r>
              <a:rPr lang="en-GB" sz="2400" dirty="0">
                <a:latin typeface="Nunito" panose="020B0604020202020204" charset="0"/>
              </a:rPr>
              <a:t>represent the maths concepts.</a:t>
            </a:r>
          </a:p>
          <a:p>
            <a:pPr marL="25400" indent="0">
              <a:buNone/>
            </a:pPr>
            <a:endParaRPr lang="en-GB" sz="2400" dirty="0">
              <a:latin typeface="Nunito" panose="020B0604020202020204" charset="0"/>
            </a:endParaRPr>
          </a:p>
          <a:p>
            <a:pPr marL="25400" indent="0">
              <a:buNone/>
            </a:pPr>
            <a:r>
              <a:rPr lang="en-GB" sz="2400" i="1" dirty="0">
                <a:latin typeface="Nunito" panose="020B0604020202020204" charset="0"/>
              </a:rPr>
              <a:t>This will be shown first hand</a:t>
            </a:r>
            <a:br>
              <a:rPr lang="en-GB" sz="2400" i="1" dirty="0">
                <a:latin typeface="Nunito" panose="020B0604020202020204" charset="0"/>
              </a:rPr>
            </a:br>
            <a:r>
              <a:rPr lang="en-GB" sz="2400" i="1" dirty="0">
                <a:latin typeface="Nunito" panose="020B0604020202020204" charset="0"/>
              </a:rPr>
              <a:t> by the children later. </a:t>
            </a:r>
          </a:p>
          <a:p>
            <a:pPr marL="25400" indent="0">
              <a:buNone/>
            </a:pPr>
            <a:endParaRPr lang="en-GB" sz="2400" dirty="0">
              <a:latin typeface="Nunito" panose="020B0604020202020204" charset="0"/>
            </a:endParaRPr>
          </a:p>
          <a:p>
            <a:pPr marL="25400" indent="0">
              <a:buNone/>
            </a:pPr>
            <a:r>
              <a:rPr lang="en-GB" sz="2400" dirty="0">
                <a:latin typeface="Nunito" panose="020B0604020202020204" charset="0"/>
              </a:rPr>
              <a:t>Understanding doesn’t happen automatically, they are modelled and used in most lessons</a:t>
            </a:r>
          </a:p>
          <a:p>
            <a:pPr marL="25400" indent="0">
              <a:buNone/>
            </a:pPr>
            <a:endParaRPr lang="en-GB" sz="2400" dirty="0">
              <a:latin typeface="Nunito" panose="020B0604020202020204" charset="0"/>
            </a:endParaRPr>
          </a:p>
          <a:p>
            <a:pPr marL="25400" indent="0">
              <a:buNone/>
            </a:pPr>
            <a:r>
              <a:rPr lang="en-GB" sz="2400" b="1" dirty="0">
                <a:latin typeface="Nunito" panose="020B0604020202020204" charset="0"/>
              </a:rPr>
              <a:t>Eventually</a:t>
            </a:r>
            <a:r>
              <a:rPr lang="en-GB" sz="2400" dirty="0">
                <a:latin typeface="Nunito" panose="020B0604020202020204" charset="0"/>
              </a:rPr>
              <a:t>, the children need to be able to do the maths </a:t>
            </a:r>
            <a:r>
              <a:rPr lang="en-GB" sz="2400" b="1" dirty="0">
                <a:latin typeface="Nunito" panose="020B0604020202020204" charset="0"/>
              </a:rPr>
              <a:t>without the representation</a:t>
            </a:r>
            <a:r>
              <a:rPr lang="en-GB" sz="2400" dirty="0">
                <a:latin typeface="Nunito" panose="020B0604020202020204" charset="0"/>
              </a:rPr>
              <a:t>. We want to help children move to the abstract </a:t>
            </a:r>
            <a:r>
              <a:rPr lang="en-GB" sz="1800" dirty="0">
                <a:latin typeface="Nunito" panose="020B0604020202020204" charset="0"/>
              </a:rPr>
              <a:t>(solving the maths with just numbers)</a:t>
            </a:r>
            <a:r>
              <a:rPr lang="en-GB" sz="2400" dirty="0">
                <a:latin typeface="Nunito" panose="020B0604020202020204" charset="0"/>
              </a:rPr>
              <a:t>.  </a:t>
            </a:r>
          </a:p>
        </p:txBody>
      </p:sp>
      <p:pic>
        <p:nvPicPr>
          <p:cNvPr id="7" name="Google Shape;269;gfc37aaa55d_0_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7161" y="1257300"/>
            <a:ext cx="3939108" cy="30245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422031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pic>
        <p:nvPicPr>
          <p:cNvPr id="9" name="Google Shape;213;gfc37aaa55d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441"/>
            <a:ext cx="2795451" cy="225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63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636C-64B8-4ACC-BD6F-86766D8B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Variation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AA503-A119-433C-AB84-4D31CA071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433"/>
            <a:ext cx="8229600" cy="4903787"/>
          </a:xfrm>
        </p:spPr>
        <p:txBody>
          <a:bodyPr>
            <a:normAutofit/>
          </a:bodyPr>
          <a:lstStyle/>
          <a:p>
            <a:pPr marL="25400" indent="0">
              <a:buNone/>
            </a:pPr>
            <a:endParaRPr lang="en-GB" dirty="0"/>
          </a:p>
          <a:p>
            <a:pPr marL="25400" indent="0">
              <a:buNone/>
            </a:pP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Variation</a:t>
            </a:r>
          </a:p>
          <a:p>
            <a:pPr marL="25400" indent="0">
              <a:buNone/>
            </a:pPr>
            <a:endParaRPr lang="en-GB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Small step by step approach. </a:t>
            </a:r>
          </a:p>
          <a:p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Making connections </a:t>
            </a:r>
          </a:p>
          <a:p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Pattern spotting </a:t>
            </a:r>
          </a:p>
          <a:p>
            <a:endParaRPr lang="en-GB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pic>
        <p:nvPicPr>
          <p:cNvPr id="5" name="Google Shape;213;gfc37aaa55d_0_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61157"/>
            <a:ext cx="2795451" cy="225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5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c37aaa55d_0_40"/>
          <p:cNvSpPr txBox="1">
            <a:spLocks noGrp="1"/>
          </p:cNvSpPr>
          <p:nvPr>
            <p:ph type="title"/>
          </p:nvPr>
        </p:nvSpPr>
        <p:spPr>
          <a:xfrm>
            <a:off x="740664" y="-14076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tx1"/>
                </a:solidFill>
              </a:rPr>
              <a:t>Examples</a:t>
            </a:r>
            <a:r>
              <a:rPr lang="en-GB" dirty="0"/>
              <a:t>: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723346"/>
            <a:ext cx="7340844" cy="5082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D2EBEA-358E-45D1-8208-3015936055C1}"/>
              </a:ext>
            </a:extLst>
          </p:cNvPr>
          <p:cNvSpPr/>
          <p:nvPr/>
        </p:nvSpPr>
        <p:spPr>
          <a:xfrm>
            <a:off x="0" y="6098077"/>
            <a:ext cx="942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‘’ I know </a:t>
            </a:r>
            <a:r>
              <a:rPr lang="en-GB" sz="2000" b="1" dirty="0">
                <a:solidFill>
                  <a:schemeClr val="accent2"/>
                </a:solidFill>
              </a:rPr>
              <a:t>36 divided by 6 </a:t>
            </a:r>
            <a:r>
              <a:rPr lang="en-GB" sz="2000" dirty="0">
                <a:solidFill>
                  <a:schemeClr val="tx1"/>
                </a:solidFill>
              </a:rPr>
              <a:t>is _______ so this answer must be ____times greater. ‘’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201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60E1-F94E-42FD-AC79-BC57C728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Thinking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275-E74A-4EFE-8CBD-161013D2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2276"/>
            <a:ext cx="9079992" cy="490378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800" dirty="0">
                <a:solidFill>
                  <a:schemeClr val="tx1"/>
                </a:solidFill>
              </a:rPr>
              <a:t>Central to </a:t>
            </a:r>
            <a:r>
              <a:rPr lang="en-GB" sz="2800" dirty="0">
                <a:solidFill>
                  <a:srgbClr val="FF0000"/>
                </a:solidFill>
              </a:rPr>
              <a:t>deep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dirty="0">
                <a:solidFill>
                  <a:srgbClr val="FF0000"/>
                </a:solidFill>
              </a:rPr>
              <a:t>sustainable</a:t>
            </a:r>
            <a:r>
              <a:rPr lang="en-GB" sz="2800" dirty="0">
                <a:solidFill>
                  <a:schemeClr val="tx1"/>
                </a:solidFill>
              </a:rPr>
              <a:t> learning of mathematics.</a:t>
            </a:r>
          </a:p>
          <a:p>
            <a:r>
              <a:rPr lang="en-GB" sz="2800" dirty="0">
                <a:solidFill>
                  <a:schemeClr val="tx1"/>
                </a:solidFill>
              </a:rPr>
              <a:t>Whole class discussion </a:t>
            </a:r>
          </a:p>
          <a:p>
            <a:r>
              <a:rPr lang="en-GB" sz="2800" dirty="0">
                <a:solidFill>
                  <a:schemeClr val="tx1"/>
                </a:solidFill>
              </a:rPr>
              <a:t>Patterns spotting, looking for relationships/connecting ideas and</a:t>
            </a:r>
            <a:r>
              <a:rPr lang="en-GB" sz="2800" b="1" dirty="0">
                <a:solidFill>
                  <a:schemeClr val="tx1"/>
                </a:solidFill>
              </a:rPr>
              <a:t> reasoning logically, explaining and proving.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Repetition</a:t>
            </a:r>
            <a:r>
              <a:rPr lang="en-GB" sz="2800" dirty="0">
                <a:solidFill>
                  <a:schemeClr val="tx1"/>
                </a:solidFill>
              </a:rPr>
              <a:t> used throughout session.  </a:t>
            </a:r>
          </a:p>
        </p:txBody>
      </p:sp>
      <p:pic>
        <p:nvPicPr>
          <p:cNvPr id="4" name="Google Shape;213;gfc37aaa55d_0_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95451" cy="225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9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3;gfc37aaa55d_0_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218" y="0"/>
            <a:ext cx="8508274" cy="6723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17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F4ED-3EE4-459A-8ACC-5E83744C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unito" panose="020B0604020202020204" charset="0"/>
              </a:rPr>
              <a:t>Coherence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E4796-6ABC-4343-94AC-6D18EDA2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4539"/>
            <a:ext cx="8229600" cy="4903787"/>
          </a:xfrm>
        </p:spPr>
        <p:txBody>
          <a:bodyPr>
            <a:normAutofit lnSpcReduction="10000"/>
          </a:bodyPr>
          <a:lstStyle/>
          <a:p>
            <a:pPr marL="25400" indent="0">
              <a:buNone/>
            </a:pPr>
            <a:endParaRPr lang="en-GB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Sequencing concepts in a logical order.</a:t>
            </a: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Lessons broken down into small steps.</a:t>
            </a: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Focussing on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one key point 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in each lesson allows for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deep and sustainable learning.</a:t>
            </a:r>
          </a:p>
          <a:p>
            <a:endParaRPr lang="en-GB" sz="2800" b="1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REVISITING as much as possible (revision at the start of lessons).</a:t>
            </a:r>
          </a:p>
        </p:txBody>
      </p:sp>
      <p:pic>
        <p:nvPicPr>
          <p:cNvPr id="5" name="Google Shape;213;gfc37aaa55d_0_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392" y="0"/>
            <a:ext cx="2795451" cy="225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3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E4796-6ABC-4343-94AC-6D18EDA2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538" y="2845655"/>
            <a:ext cx="8229600" cy="4903787"/>
          </a:xfrm>
        </p:spPr>
        <p:txBody>
          <a:bodyPr>
            <a:normAutofit/>
          </a:bodyPr>
          <a:lstStyle/>
          <a:p>
            <a:pPr marL="25400" indent="0" algn="ctr">
              <a:buNone/>
            </a:pP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Most importantly, how does this benefit the children…</a:t>
            </a:r>
          </a:p>
        </p:txBody>
      </p:sp>
    </p:spTree>
    <p:extLst>
      <p:ext uri="{BB962C8B-B14F-4D97-AF65-F5344CB8AC3E}">
        <p14:creationId xmlns:p14="http://schemas.microsoft.com/office/powerpoint/2010/main" val="300590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14eb56950_0_2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sz="2800" b="1">
                <a:solidFill>
                  <a:schemeClr val="tx1"/>
                </a:solidFill>
                <a:latin typeface="Nunito" panose="020B0604020202020204" charset="0"/>
              </a:rPr>
              <a:t>How does this benefit the children </a:t>
            </a:r>
            <a:endParaRPr sz="2800" b="1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298" name="Google Shape;298;g1014eb56950_0_296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Teaching for mastery in maths rejects the idea that a large proportion of people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‘just can’t do maths’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.</a:t>
            </a: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It looks to </a:t>
            </a:r>
            <a:r>
              <a:rPr lang="en-GB" sz="2800" b="1" u="sng" dirty="0">
                <a:solidFill>
                  <a:schemeClr val="accent2"/>
                </a:solidFill>
                <a:latin typeface="Nunito" panose="020B0604020202020204" charset="0"/>
              </a:rPr>
              <a:t>build confidence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 and to show children that with hard work they can succeed.</a:t>
            </a: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3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14eb56950_0_1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7434F"/>
              </a:buClr>
              <a:buSzPts val="2800"/>
              <a:buFont typeface="Calibri"/>
              <a:buNone/>
            </a:pPr>
            <a:r>
              <a:rPr lang="en-GB" sz="2800" b="1" u="sng" dirty="0">
                <a:latin typeface="Nunito" panose="020B0604020202020204" charset="0"/>
              </a:rPr>
              <a:t>Session aims </a:t>
            </a:r>
            <a:endParaRPr dirty="0">
              <a:latin typeface="Nunito" panose="020B0604020202020204" charset="0"/>
            </a:endParaRPr>
          </a:p>
        </p:txBody>
      </p:sp>
      <p:sp>
        <p:nvSpPr>
          <p:cNvPr id="178" name="Google Shape;178;g1014eb56950_0_166"/>
          <p:cNvSpPr txBox="1"/>
          <p:nvPr/>
        </p:nvSpPr>
        <p:spPr>
          <a:xfrm>
            <a:off x="433946" y="1844824"/>
            <a:ext cx="85305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endParaRPr lang="en-GB" sz="2200" dirty="0">
              <a:latin typeface="Nunito" panose="020B0604020202020204" charset="0"/>
            </a:endParaRPr>
          </a:p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latin typeface="Nunito" panose="020B0604020202020204" charset="0"/>
                <a:cs typeface="Calibri" panose="020F0502020204030204" pitchFamily="34" charset="0"/>
              </a:rPr>
              <a:t>To gain an insight into the Mastery approach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200" dirty="0">
                <a:latin typeface="Nunito" panose="020B0604020202020204" charset="0"/>
                <a:cs typeface="Calibri" panose="020F0502020204030204" pitchFamily="34" charset="0"/>
              </a:rPr>
              <a:t>  </a:t>
            </a:r>
          </a:p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latin typeface="Nunito" panose="020B0604020202020204" charset="0"/>
                <a:cs typeface="Calibri" panose="020F0502020204030204" pitchFamily="34" charset="0"/>
              </a:rPr>
              <a:t>How it works in our school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200" dirty="0">
                <a:latin typeface="Nunito" panose="020B0604020202020204" charset="0"/>
                <a:cs typeface="Calibri" panose="020F0502020204030204" pitchFamily="34" charset="0"/>
              </a:rPr>
              <a:t> </a:t>
            </a:r>
          </a:p>
          <a:p>
            <a:pPr marL="285750" lvl="0" indent="-28575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latin typeface="Nunito" panose="020B0604020202020204" charset="0"/>
                <a:cs typeface="Calibri" panose="020F0502020204030204" pitchFamily="34" charset="0"/>
              </a:rPr>
              <a:t>Ideas for supporting maths at home</a:t>
            </a:r>
          </a:p>
          <a:p>
            <a:pPr marL="285750" lvl="0" indent="-28575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200" dirty="0">
              <a:latin typeface="Nunito" panose="020B060402020202020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Nunito" panose="020B0604020202020204" charset="0"/>
                <a:ea typeface="Calibri"/>
                <a:cs typeface="Calibri" panose="020F0502020204030204" pitchFamily="34" charset="0"/>
                <a:sym typeface="Calibri"/>
              </a:rPr>
              <a:t>Next steps </a:t>
            </a:r>
          </a:p>
          <a:p>
            <a:pPr marL="285750" lvl="0" indent="-28575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dk1"/>
              </a:solidFill>
              <a:latin typeface="Nunito" panose="020B060402020202020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  <a:latin typeface="Nunito" panose="020B0604020202020204" charset="0"/>
                <a:ea typeface="Calibri"/>
                <a:cs typeface="Calibri" panose="020F0502020204030204" pitchFamily="34" charset="0"/>
                <a:sym typeface="Calibri"/>
              </a:rPr>
              <a:t>Demo of key learning in KS2  (Autumn term)</a:t>
            </a:r>
            <a:endParaRPr sz="2200" dirty="0">
              <a:solidFill>
                <a:schemeClr val="dk1"/>
              </a:solidFill>
              <a:latin typeface="Nunito" panose="020B060402020202020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14eb56950_0_296"/>
          <p:cNvSpPr txBox="1">
            <a:spLocks noGrp="1"/>
          </p:cNvSpPr>
          <p:nvPr>
            <p:ph type="title"/>
          </p:nvPr>
        </p:nvSpPr>
        <p:spPr>
          <a:xfrm>
            <a:off x="457200" y="643915"/>
            <a:ext cx="8229600" cy="79802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Nunito" panose="020B0604020202020204" charset="0"/>
              </a:rPr>
              <a:t>Will children who find maths difficult be left behind?</a:t>
            </a:r>
            <a:br>
              <a:rPr lang="en-GB" sz="3200" dirty="0">
                <a:solidFill>
                  <a:srgbClr val="FF0000"/>
                </a:solidFill>
                <a:latin typeface="Nunito" panose="020B0604020202020204" charset="0"/>
              </a:rPr>
            </a:br>
            <a:br>
              <a:rPr lang="en-GB" sz="2000" dirty="0">
                <a:solidFill>
                  <a:srgbClr val="FF0000"/>
                </a:solidFill>
                <a:latin typeface="Nunito" panose="020B0604020202020204" charset="0"/>
              </a:rPr>
            </a:br>
            <a:endParaRPr sz="2000" b="1" dirty="0">
              <a:solidFill>
                <a:srgbClr val="FF0000"/>
              </a:solidFill>
              <a:latin typeface="Nunito" panose="020B0604020202020204" charset="0"/>
            </a:endParaRPr>
          </a:p>
        </p:txBody>
      </p:sp>
      <p:sp>
        <p:nvSpPr>
          <p:cNvPr id="298" name="Google Shape;298;g1014eb56950_0_296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Aims to ensure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all children 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have a </a:t>
            </a:r>
            <a:r>
              <a:rPr lang="en-GB" sz="2800" dirty="0">
                <a:solidFill>
                  <a:srgbClr val="FF00FF"/>
                </a:solidFill>
                <a:latin typeface="Nunito" panose="020B0604020202020204" charset="0"/>
              </a:rPr>
              <a:t>secure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 and </a:t>
            </a:r>
            <a:r>
              <a:rPr lang="en-GB" sz="2800" dirty="0">
                <a:solidFill>
                  <a:srgbClr val="FF00FF"/>
                </a:solidFill>
                <a:latin typeface="Nunito" panose="020B0604020202020204" charset="0"/>
              </a:rPr>
              <a:t>deep understanding 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of maths, by building up maths concepts in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small and logical steps. </a:t>
            </a:r>
            <a:b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</a:b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 </a:t>
            </a: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They use mathematical vocabulary freely,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don’t mind making mistakes 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and </a:t>
            </a:r>
            <a:r>
              <a:rPr lang="en-GB" sz="2800" dirty="0">
                <a:solidFill>
                  <a:srgbClr val="FF00FF"/>
                </a:solidFill>
                <a:latin typeface="Nunito" panose="020B0604020202020204" charset="0"/>
              </a:rPr>
              <a:t>get used to explaining what they’re doing.</a:t>
            </a:r>
          </a:p>
          <a:p>
            <a:endParaRPr lang="en-GB" sz="2800" dirty="0">
              <a:solidFill>
                <a:schemeClr val="tx1"/>
              </a:solidFill>
              <a:latin typeface="Nunito" panose="020B060402020202020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Everyone contributes, but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no one dominates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1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14eb56950_0_296"/>
          <p:cNvSpPr txBox="1">
            <a:spLocks noGrp="1"/>
          </p:cNvSpPr>
          <p:nvPr>
            <p:ph type="title"/>
          </p:nvPr>
        </p:nvSpPr>
        <p:spPr>
          <a:xfrm>
            <a:off x="457200" y="643915"/>
            <a:ext cx="8229600" cy="79802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unito" panose="020B0604020202020204" charset="0"/>
              </a:rPr>
              <a:t>How will children who are already doing well in maths be challenged?</a:t>
            </a:r>
            <a:b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</a:br>
            <a:endParaRPr sz="2400" b="1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298" name="Google Shape;298;g1014eb56950_0_296"/>
          <p:cNvSpPr txBox="1">
            <a:spLocks noGrp="1"/>
          </p:cNvSpPr>
          <p:nvPr>
            <p:ph type="body" idx="1"/>
          </p:nvPr>
        </p:nvSpPr>
        <p:spPr>
          <a:xfrm>
            <a:off x="457200" y="2089517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Emphasis on </a:t>
            </a:r>
            <a:r>
              <a:rPr lang="en-GB" sz="2800" b="1" dirty="0">
                <a:solidFill>
                  <a:schemeClr val="tx1"/>
                </a:solidFill>
              </a:rPr>
              <a:t>depth and breadth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u="sng" dirty="0">
                <a:solidFill>
                  <a:schemeClr val="tx1"/>
                </a:solidFill>
              </a:rPr>
              <a:t>not speed and acceleration. </a:t>
            </a:r>
          </a:p>
          <a:p>
            <a:pPr marL="2540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Challenge children who grasp concepts quickly are provided with relevant sophisticated problems, rather than by accelerating them through new content from other year groups. </a:t>
            </a:r>
            <a:r>
              <a:rPr lang="en-GB" sz="3600" dirty="0">
                <a:solidFill>
                  <a:schemeClr val="tx1"/>
                </a:solidFill>
              </a:rPr>
              <a:t> </a:t>
            </a:r>
          </a:p>
          <a:p>
            <a:pPr marL="254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14eb56950_0_2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b="1" dirty="0">
                <a:solidFill>
                  <a:schemeClr val="tx1"/>
                </a:solidFill>
                <a:latin typeface="Nunito" panose="020B0604020202020204" charset="0"/>
              </a:rPr>
              <a:t>What can you do?</a:t>
            </a:r>
            <a:br>
              <a:rPr lang="en-GB" b="1" dirty="0">
                <a:solidFill>
                  <a:schemeClr val="tx1"/>
                </a:solidFill>
                <a:latin typeface="Nunito" panose="020B0604020202020204" charset="0"/>
              </a:rPr>
            </a:br>
            <a:r>
              <a:rPr lang="en-GB" sz="2200" dirty="0">
                <a:solidFill>
                  <a:schemeClr val="tx1"/>
                </a:solidFill>
                <a:latin typeface="Nunito" panose="020B0604020202020204" charset="0"/>
              </a:rPr>
              <a:t>Tips for helping at home </a:t>
            </a:r>
            <a:endParaRPr dirty="0"/>
          </a:p>
        </p:txBody>
      </p:sp>
      <p:sp>
        <p:nvSpPr>
          <p:cNvPr id="185" name="Google Shape;185;g1014eb56950_0_258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/>
            <a:r>
              <a:rPr lang="en-GB" sz="2000" dirty="0">
                <a:latin typeface="Nunito" panose="020B0604020202020204" charset="0"/>
              </a:rPr>
              <a:t>Its important to help your child develop a </a:t>
            </a:r>
            <a:r>
              <a:rPr lang="en-GB" sz="2000" dirty="0">
                <a:solidFill>
                  <a:srgbClr val="FF00FF"/>
                </a:solidFill>
                <a:latin typeface="Nunito" panose="020B0604020202020204" charset="0"/>
              </a:rPr>
              <a:t>growth mind set</a:t>
            </a:r>
            <a:r>
              <a:rPr lang="en-GB" sz="2000" dirty="0">
                <a:latin typeface="Nunito" panose="020B0604020202020204" charset="0"/>
              </a:rPr>
              <a:t> in mathematics </a:t>
            </a:r>
          </a:p>
          <a:p>
            <a:pPr marL="342900" indent="-342900"/>
            <a:endParaRPr lang="en-GB" sz="20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indent="-342900"/>
            <a:r>
              <a:rPr lang="en-GB" sz="2000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Maths is not just about getting things “right” every time. </a:t>
            </a:r>
            <a:endParaRPr sz="20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indent="-342900"/>
            <a:endParaRPr sz="20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indent="-342900"/>
            <a:r>
              <a:rPr lang="en-GB" sz="2000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A lot of maths involves problem solving which is not a quick and easy exercise - pupils need to build up </a:t>
            </a:r>
            <a:r>
              <a:rPr lang="en-GB" sz="2000" b="1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persistence and resilience</a:t>
            </a:r>
            <a:r>
              <a:rPr lang="en-GB" sz="2000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0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indent="-342900"/>
            <a:endParaRPr sz="20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indent="-342900"/>
            <a:r>
              <a:rPr lang="en-GB" sz="2000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As a parent  - encouraging </a:t>
            </a:r>
            <a:r>
              <a:rPr lang="en-GB" sz="2000" dirty="0">
                <a:solidFill>
                  <a:srgbClr val="FF00FF"/>
                </a:solidFill>
                <a:latin typeface="Nunito"/>
                <a:ea typeface="Nunito"/>
                <a:cs typeface="Nunito"/>
                <a:sym typeface="Nunito"/>
              </a:rPr>
              <a:t>mistakes </a:t>
            </a:r>
            <a:r>
              <a:rPr lang="en-GB" sz="2000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being made and viewing this a </a:t>
            </a:r>
            <a:r>
              <a:rPr lang="en-GB" sz="2000" dirty="0">
                <a:solidFill>
                  <a:srgbClr val="FF00FF"/>
                </a:solidFill>
                <a:latin typeface="Nunito"/>
                <a:ea typeface="Nunito"/>
                <a:cs typeface="Nunito"/>
                <a:sym typeface="Nunito"/>
              </a:rPr>
              <a:t>normal learning process</a:t>
            </a:r>
            <a:r>
              <a:rPr lang="en-GB" sz="2000" dirty="0">
                <a:solidFill>
                  <a:srgbClr val="0C1F32"/>
                </a:solidFill>
                <a:latin typeface="Nunito"/>
                <a:ea typeface="Nunito"/>
                <a:cs typeface="Nunito"/>
                <a:sym typeface="Nunito"/>
              </a:rPr>
              <a:t>, rather than a negative experience.</a:t>
            </a:r>
          </a:p>
          <a:p>
            <a:pPr marL="342900" indent="-342900"/>
            <a:endParaRPr lang="en-GB" sz="2000" dirty="0">
              <a:solidFill>
                <a:srgbClr val="0C1F32"/>
              </a:solidFill>
              <a:latin typeface="Nunito" panose="020B0604020202020204" charset="0"/>
              <a:ea typeface="Nunito"/>
              <a:cs typeface="Nunito"/>
              <a:sym typeface="Nunito"/>
            </a:endParaRPr>
          </a:p>
          <a:p>
            <a:pPr marL="342900" indent="-342900"/>
            <a:r>
              <a:rPr lang="en-GB" sz="2000" dirty="0">
                <a:latin typeface="Nunito" panose="020B0604020202020204" charset="0"/>
              </a:rPr>
              <a:t>Support children with any activities they bring home. Take care to look at the methods and models being used at school. </a:t>
            </a:r>
            <a:endParaRPr lang="en-GB" sz="2000" dirty="0">
              <a:solidFill>
                <a:srgbClr val="0C1F32"/>
              </a:solidFill>
              <a:latin typeface="Nunito" panose="020B0604020202020204" charset="0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0C1F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576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14eb56950_0_3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Our Journey </a:t>
            </a:r>
            <a:endParaRPr dirty="0"/>
          </a:p>
        </p:txBody>
      </p:sp>
      <p:sp>
        <p:nvSpPr>
          <p:cNvPr id="192" name="Google Shape;192;g1014eb56950_0_324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Primary Teaching for Mastery Work Group. </a:t>
            </a:r>
          </a:p>
          <a:p>
            <a:pPr marL="342900" indent="-342900"/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In our fifth year – ‘sustaining’</a:t>
            </a:r>
          </a:p>
          <a:p>
            <a:pPr marL="342900" indent="-342900"/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This involves workshops, lesson observations, rejigging the way we approach and teach maths to ensure consistency across the school, observations of us. </a:t>
            </a:r>
          </a:p>
          <a:p>
            <a:pPr marL="342900" indent="-342900"/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Working with and mentoring other year groups/ Constant evaluation and reflection. </a:t>
            </a:r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c37aaa55d_0_3"/>
          <p:cNvSpPr txBox="1">
            <a:spLocks noGrp="1"/>
          </p:cNvSpPr>
          <p:nvPr>
            <p:ph type="title"/>
          </p:nvPr>
        </p:nvSpPr>
        <p:spPr>
          <a:xfrm>
            <a:off x="2162908" y="442425"/>
            <a:ext cx="6504042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60" dirty="0">
                <a:latin typeface="Nunito" panose="020B0604020202020204" charset="0"/>
              </a:rPr>
              <a:t>How did you learn maths at school ?</a:t>
            </a:r>
            <a:endParaRPr sz="2860" dirty="0">
              <a:latin typeface="Nunito" panose="020B0604020202020204" charset="0"/>
            </a:endParaRPr>
          </a:p>
        </p:txBody>
      </p:sp>
      <p:sp>
        <p:nvSpPr>
          <p:cNvPr id="199" name="Google Shape;199;gfc37aaa55d_0_3"/>
          <p:cNvSpPr txBox="1"/>
          <p:nvPr/>
        </p:nvSpPr>
        <p:spPr>
          <a:xfrm>
            <a:off x="813975" y="2757848"/>
            <a:ext cx="6035231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 panose="020B0604020202020204" charset="0"/>
                <a:ea typeface="Calibri"/>
                <a:cs typeface="Calibri"/>
                <a:sym typeface="Calibri"/>
              </a:rPr>
              <a:t>Did you learn as a whole class?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Nunito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 panose="020B0604020202020204" charset="0"/>
                <a:ea typeface="Calibri"/>
                <a:cs typeface="Calibri"/>
                <a:sym typeface="Calibri"/>
              </a:rPr>
              <a:t>Did everyone get the same work?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Nunito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Nunito" panose="020B0604020202020204" charset="0"/>
                <a:ea typeface="Calibri"/>
                <a:cs typeface="Calibri"/>
                <a:sym typeface="Calibri"/>
              </a:rPr>
              <a:t>Were resources available?</a:t>
            </a:r>
            <a:endParaRPr sz="2200" dirty="0">
              <a:latin typeface="Nunito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14eb56950_0_268"/>
          <p:cNvSpPr txBox="1">
            <a:spLocks noGrp="1"/>
          </p:cNvSpPr>
          <p:nvPr>
            <p:ph type="title"/>
          </p:nvPr>
        </p:nvSpPr>
        <p:spPr>
          <a:xfrm>
            <a:off x="3700350" y="274650"/>
            <a:ext cx="4986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" panose="020B0604020202020204" charset="0"/>
              </a:rPr>
              <a:t>What’s Changed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77" dirty="0">
                <a:latin typeface="Nunito" panose="020B0604020202020204" charset="0"/>
              </a:rPr>
              <a:t>since we were at school</a:t>
            </a:r>
            <a:r>
              <a:rPr lang="en-GB" sz="3177" dirty="0"/>
              <a:t>?</a:t>
            </a:r>
            <a:endParaRPr sz="3177" dirty="0"/>
          </a:p>
        </p:txBody>
      </p:sp>
      <p:sp>
        <p:nvSpPr>
          <p:cNvPr id="206" name="Google Shape;206;g1014eb56950_0_268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FF"/>
                </a:solidFill>
                <a:latin typeface="Nunito" panose="020B0604020202020204" charset="0"/>
                <a:ea typeface="Trebuchet MS"/>
                <a:cs typeface="Trebuchet MS"/>
                <a:sym typeface="Trebuchet MS"/>
              </a:rPr>
              <a:t>A MATHS MASTERY APPROACH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unito" panose="020B0604020202020204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Mastering maths means pupils acquiring a </a:t>
            </a:r>
            <a:r>
              <a:rPr lang="en-GB" sz="1800" b="1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deep</a:t>
            </a: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, </a:t>
            </a:r>
            <a:r>
              <a:rPr lang="en-GB" sz="1800" b="1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long-term, secure </a:t>
            </a: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and </a:t>
            </a:r>
            <a:r>
              <a:rPr lang="en-GB" sz="1800" b="1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adaptable</a:t>
            </a: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 understanding of the subject.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tx1"/>
              </a:solidFill>
              <a:latin typeface="Nunito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Nunito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Give pupils the </a:t>
            </a:r>
            <a:r>
              <a:rPr lang="en-GB" sz="1800" b="1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best chances of mastering maths</a:t>
            </a: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tx1"/>
              </a:solidFill>
              <a:latin typeface="Nunito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tx1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Children taught to require a solid enough understanding of the maths to enable them to move on to more advanced material</a:t>
            </a:r>
            <a:r>
              <a:rPr lang="en-GB" sz="1800" dirty="0">
                <a:solidFill>
                  <a:srgbClr val="585858"/>
                </a:solidFill>
                <a:latin typeface="Nunito" panose="020B0604020202020204" charset="0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rgbClr val="585858"/>
              </a:solidFill>
              <a:latin typeface="Nunito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g1014eb56950_0_268"/>
          <p:cNvSpPr txBox="1"/>
          <p:nvPr/>
        </p:nvSpPr>
        <p:spPr>
          <a:xfrm>
            <a:off x="695100" y="198125"/>
            <a:ext cx="18804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600">
              <a:solidFill>
                <a:srgbClr val="4743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fc37aaa55d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075"/>
            <a:ext cx="8740051" cy="6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fc37aaa55d_0_24"/>
          <p:cNvSpPr txBox="1"/>
          <p:nvPr/>
        </p:nvSpPr>
        <p:spPr>
          <a:xfrm>
            <a:off x="2806810" y="124453"/>
            <a:ext cx="325795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The Five Big Ideas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c37aaa55d_0_34"/>
          <p:cNvSpPr txBox="1">
            <a:spLocks noGrp="1"/>
          </p:cNvSpPr>
          <p:nvPr>
            <p:ph type="title"/>
          </p:nvPr>
        </p:nvSpPr>
        <p:spPr>
          <a:xfrm>
            <a:off x="617807" y="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Fluency: The foundation of everything</a:t>
            </a:r>
            <a:endParaRPr sz="28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221" name="Google Shape;221;gfc37aaa55d_0_34"/>
          <p:cNvSpPr txBox="1">
            <a:spLocks noGrp="1"/>
          </p:cNvSpPr>
          <p:nvPr>
            <p:ph type="body" idx="1"/>
          </p:nvPr>
        </p:nvSpPr>
        <p:spPr>
          <a:xfrm>
            <a:off x="397999" y="977088"/>
            <a:ext cx="8449407" cy="554680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800" dirty="0">
                <a:latin typeface="Nunito" panose="020B0604020202020204" charset="0"/>
              </a:rPr>
              <a:t>“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maths fluency”  -  applying mental arithmetic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accurately </a:t>
            </a:r>
            <a:r>
              <a:rPr lang="en-GB" sz="2800" dirty="0">
                <a:solidFill>
                  <a:schemeClr val="tx1"/>
                </a:solidFill>
                <a:latin typeface="Nunito" panose="020B0604020202020204" charset="0"/>
              </a:rPr>
              <a:t>and </a:t>
            </a:r>
            <a:r>
              <a:rPr lang="en-GB" sz="2800" b="1" dirty="0">
                <a:solidFill>
                  <a:schemeClr val="tx1"/>
                </a:solidFill>
                <a:latin typeface="Nunito" panose="020B0604020202020204" charset="0"/>
              </a:rPr>
              <a:t>quickly.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Understanding of numbers (demo focused on this)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their </a:t>
            </a:r>
            <a:r>
              <a:rPr lang="en-GB" sz="2400" dirty="0">
                <a:solidFill>
                  <a:srgbClr val="FF00FF"/>
                </a:solidFill>
                <a:latin typeface="Nunito" panose="020B0604020202020204" charset="0"/>
              </a:rPr>
              <a:t>size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solidFill>
                  <a:srgbClr val="FF00FF"/>
                </a:solidFill>
                <a:latin typeface="Nunito" panose="020B0604020202020204" charset="0"/>
              </a:rPr>
              <a:t>Relationships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 between them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FontTx/>
              <a:buChar char="-"/>
            </a:pP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how they are affected by </a:t>
            </a:r>
            <a:r>
              <a:rPr lang="en-GB" sz="2400" dirty="0">
                <a:solidFill>
                  <a:srgbClr val="FF00FF"/>
                </a:solidFill>
                <a:latin typeface="Nunito" panose="020B0604020202020204" charset="0"/>
              </a:rPr>
              <a:t>operations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 such as adding, subtraction, multiplication and division.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Number facts, times tables, making </a:t>
            </a:r>
            <a:r>
              <a:rPr lang="en-GB" sz="2400" dirty="0">
                <a:solidFill>
                  <a:srgbClr val="FF00FF"/>
                </a:solidFill>
                <a:latin typeface="Nunito" panose="020B0604020202020204" charset="0"/>
              </a:rPr>
              <a:t>connections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  <a:latin typeface="Nunito" panose="020B0604020202020204" charset="0"/>
              </a:rPr>
              <a:t>More than than just memorisation of facts</a:t>
            </a:r>
            <a:r>
              <a:rPr lang="en-GB" sz="2400" dirty="0">
                <a:solidFill>
                  <a:schemeClr val="tx1"/>
                </a:solidFill>
                <a:latin typeface="Nunito" panose="020B0604020202020204" charset="0"/>
              </a:rPr>
              <a:t>. It encompasses a mixture of efficiency, accuracy and flexibility. </a:t>
            </a:r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c37aaa55d_0_48"/>
          <p:cNvSpPr txBox="1">
            <a:spLocks noGrp="1"/>
          </p:cNvSpPr>
          <p:nvPr>
            <p:ph type="body" idx="1"/>
          </p:nvPr>
        </p:nvSpPr>
        <p:spPr>
          <a:xfrm>
            <a:off x="413238" y="1510358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Nunito" panose="020B0604020202020204" charset="0"/>
              </a:rPr>
              <a:t>If children are not fluent </a:t>
            </a: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in basic facts, then when solving complex problems the </a:t>
            </a:r>
            <a:r>
              <a:rPr lang="en-GB" b="1" dirty="0">
                <a:solidFill>
                  <a:schemeClr val="tx1"/>
                </a:solidFill>
                <a:latin typeface="Nunito" panose="020B0604020202020204" charset="0"/>
              </a:rPr>
              <a:t>working memory is taken up by calculating basic facts </a:t>
            </a: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and children have </a:t>
            </a:r>
            <a:r>
              <a:rPr lang="en-GB" b="1" dirty="0">
                <a:solidFill>
                  <a:schemeClr val="tx1"/>
                </a:solidFill>
                <a:latin typeface="Nunito" panose="020B0604020202020204" charset="0"/>
              </a:rPr>
              <a:t>less working memory to focus on solving the actual problem</a:t>
            </a:r>
            <a:r>
              <a:rPr lang="en-GB" dirty="0">
                <a:solidFill>
                  <a:schemeClr val="tx1"/>
                </a:solidFill>
                <a:latin typeface="Nunito" panose="020B0604020202020204" charset="0"/>
              </a:rPr>
              <a:t>.</a:t>
            </a:r>
            <a:endParaRPr dirty="0">
              <a:solidFill>
                <a:schemeClr val="tx1"/>
              </a:solidFill>
              <a:latin typeface="Nunito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c37aaa55d_0_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Examples:</a:t>
            </a:r>
            <a:endParaRPr/>
          </a:p>
        </p:txBody>
      </p:sp>
      <p:sp>
        <p:nvSpPr>
          <p:cNvPr id="237" name="Google Shape;237;gfc37aaa55d_0_40"/>
          <p:cNvSpPr txBox="1">
            <a:spLocks noGrp="1"/>
          </p:cNvSpPr>
          <p:nvPr>
            <p:ph type="body" idx="1"/>
          </p:nvPr>
        </p:nvSpPr>
        <p:spPr>
          <a:xfrm>
            <a:off x="457200" y="1579563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/>
              <a:t>Bridging to 10, 100.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dirty="0"/>
              <a:t>Constantly using number bonds and times table and division facts. 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8" name="Google Shape;238;gfc37aaa55d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476" y="3183452"/>
            <a:ext cx="5976556" cy="367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909</Words>
  <Application>Microsoft Office PowerPoint</Application>
  <PresentationFormat>On-screen Show (4:3)</PresentationFormat>
  <Paragraphs>153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Arial</vt:lpstr>
      <vt:lpstr>Nunito</vt:lpstr>
      <vt:lpstr>Trebuchet MS</vt:lpstr>
      <vt:lpstr>Office Theme</vt:lpstr>
      <vt:lpstr>Office Theme</vt:lpstr>
      <vt:lpstr>PowerPoint Presentation</vt:lpstr>
      <vt:lpstr>Session aims </vt:lpstr>
      <vt:lpstr>Our Journey </vt:lpstr>
      <vt:lpstr>How did you learn maths at school ?</vt:lpstr>
      <vt:lpstr>What’s Changed  since we were at school?</vt:lpstr>
      <vt:lpstr>PowerPoint Presentation</vt:lpstr>
      <vt:lpstr>Fluency: The foundation of everything</vt:lpstr>
      <vt:lpstr>PowerPoint Presentation</vt:lpstr>
      <vt:lpstr>Examples:</vt:lpstr>
      <vt:lpstr>What do we do at school to help with fluency?  </vt:lpstr>
      <vt:lpstr>What can you do at home?</vt:lpstr>
      <vt:lpstr>Representation and Structure</vt:lpstr>
      <vt:lpstr>Variation </vt:lpstr>
      <vt:lpstr>Examples:</vt:lpstr>
      <vt:lpstr>Mathematical Thinking</vt:lpstr>
      <vt:lpstr>PowerPoint Presentation</vt:lpstr>
      <vt:lpstr>Coherence</vt:lpstr>
      <vt:lpstr>PowerPoint Presentation</vt:lpstr>
      <vt:lpstr>How does this benefit the children </vt:lpstr>
      <vt:lpstr>Will children who find maths difficult be left behind?  </vt:lpstr>
      <vt:lpstr>How will children who are already doing well in maths be challenged? </vt:lpstr>
      <vt:lpstr>What can you do? Tips for helping at home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Helen Forsyth</cp:lastModifiedBy>
  <cp:revision>36</cp:revision>
  <dcterms:created xsi:type="dcterms:W3CDTF">2021-01-15T12:16:16Z</dcterms:created>
  <dcterms:modified xsi:type="dcterms:W3CDTF">2022-12-14T14:30:18Z</dcterms:modified>
</cp:coreProperties>
</file>