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6858000" cx="121916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1" roundtripDataSignature="AMtx7mjPii5IwZDteaA5IuA/UPq4/S1z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77B8068-1E0C-4592-9F66-3E0D59C70BB9}">
  <a:tblStyle styleId="{D77B8068-1E0C-4592-9F66-3E0D59C70BB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200"/>
              <a:t>Secondary transfer applications have a national closing date and offer day. Be aware of these key dates</a:t>
            </a:r>
            <a:endParaRPr sz="1200"/>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Secondary admissions operate under a coordinated admissions system. Regardless of whether your preferred secondary schools are located in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in neighbouring boroughs, or are state academies or free schools, you complete only ONE application form through your home local authority where you live.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Before filling in the form, consider these four essential steps: 1) Attend open evenings and daytime tours during September and October — check individual school websites early as many require pre-booking; 2) Examine historic cut-off offer distances published on the Achieving for Children website to evaluate realistic prospects; 3) Read each school's oversubscription criteria carefully; and if necessary, 4) Consult your child's primary school for guidance on academic and social considerations.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p:txBody>
      </p:sp>
      <p:sp>
        <p:nvSpPr>
          <p:cNvPr id="111" name="Google Shape;11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When a secondary school receives more applications than it has places available, it applies its published oversubscription criteria to rank applicants. By statutory requirement, the highest priority always goes to Looked After Children and Previously Looked After Children in public care.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Following this, common criteria include sibling links (where an older brother or sister will still be attending the school when your child joins), children of qualifying school staff, and exceptional medical or social needs. Please note that the evidence threshold for exceptional medical or social need is extremely high and must prove why ONLY that specific school can meet your child's needs. Finally, proximity for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secondary schools is measured in a straight line from home to school. Note that criteria vary by school, so always check the specific arrangements for each school on your list.</a:t>
            </a:r>
            <a:endParaRPr sz="1200">
              <a:latin typeface="Calibri"/>
              <a:ea typeface="Calibri"/>
              <a:cs typeface="Calibri"/>
              <a:sym typeface="Calibri"/>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We strongly encourage everyone to apply online at www.eadmissions.org.uk — over 99% of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parents do so because it provides immediate email confirmation, secure document uploading, and allows edits up until the midnight deadline.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You can name up to six preferred schools on your form. These can be schools in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or across local authority borders. Remember to upload any required supporting documents directly to the portal. Crucially, check whether any of your chosen schools require a Supplementary Information Form (SIF) SIFs must be submitted directly to the school itself. The deadline is Saturday 31 October 2026. Do not miss this deadline — late applications are not processed until after all on-time offers have been allocated.</a:t>
            </a:r>
            <a:endParaRPr sz="1200">
              <a:latin typeface="Calibri"/>
              <a:ea typeface="Calibri"/>
              <a:cs typeface="Calibri"/>
              <a:sym typeface="Calibri"/>
            </a:endParaRPr>
          </a:p>
        </p:txBody>
      </p:sp>
      <p:sp>
        <p:nvSpPr>
          <p:cNvPr id="133" name="Google Shape;13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If your child is currently educated outside their chronological age group - including summer-born children who were delayed at Reception entry - there is a specific protocol you must follow. You must still apply for a secondary place during the standard Year 6 application window (autumn 2026).</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However, you must formally request agreement from the admission authority of EACH school you list to allow an out-of-year-group application. Each admission authority makes an independent decision based on the child's individual circumstances. You must provide written proof of formal agreement from the school's admission authority to the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School Admissions Team. Without this written proof, the preference will not be considered.</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latin typeface="Calibri"/>
              <a:ea typeface="Calibri"/>
              <a:cs typeface="Calibri"/>
              <a:sym typeface="Calibri"/>
            </a:endParaRPr>
          </a:p>
        </p:txBody>
      </p:sp>
      <p:sp>
        <p:nvSpPr>
          <p:cNvPr id="144" name="Google Shape;14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Understanding the equal preference scheme is fundamental to building a smart application strategy. A widespread myth is that listing a school as your 1st preference gives you a higher priority over a parent who listed it 2nd or 3rd. That is false.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Schools receive your application with NO knowledge of where you ranked them on your form. Every school independently assesses and ranks all applicants strictly against their published oversubscription criteria. The preference order you write on your form is used solely by the local authority during the offer process: if your child qualifies for a place at multiple schools, the system automatically offers the highest preference met and releases the lower  preference offers to other children.</a:t>
            </a:r>
            <a:endParaRPr sz="1200">
              <a:latin typeface="Calibri"/>
              <a:ea typeface="Calibri"/>
              <a:cs typeface="Calibri"/>
              <a:sym typeface="Calibri"/>
            </a:endParaRPr>
          </a:p>
        </p:txBody>
      </p:sp>
      <p:sp>
        <p:nvSpPr>
          <p:cNvPr id="152" name="Google Shape;15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This slide illustrates exactly how the equal preference system resolves multiple qualifying offers into a single final offer. Look at the example on screen: this family applied to six schools. The child qualified for places under the criteria at School B (2nd preference), School C (3rd preference), and School E (5th preference).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Because School B was ranked higher than C and E on the parent's form, the system automatically offers School B. Preferences 3, 4, 5, and 6 are instantly discarded, freeing up those places for other children. Meanwhile, the child is automatically placed on the waiting list for School A (the 1st preference where they did not initially qualify). That is why you must ALWAYS list schools in your true order of preference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latin typeface="Calibri"/>
              <a:ea typeface="Calibri"/>
              <a:cs typeface="Calibri"/>
              <a:sym typeface="Calibri"/>
            </a:endParaRPr>
          </a:p>
        </p:txBody>
      </p:sp>
      <p:sp>
        <p:nvSpPr>
          <p:cNvPr id="164" name="Google Shape;16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On National Offer Day, Monday 1 March 2027, decision emails will be dispatched after 5:00 pm, and the eadmissions portal will update. You have until Monday 15 March 2027 to accept or decline the offer online.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Always accept the offer you are given, even if it was your 4th or 5th preference. Accepting an offer secures a guaranteed secondary school place for your child for September. Accepting an offered place does not reduce your child's chances of getting an offer from a waiting list for a higher-preference school. Refusing an offer will give you higher priority elsewhere and risks leaving your child without any school place in September.</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latin typeface="Calibri"/>
              <a:ea typeface="Calibri"/>
              <a:cs typeface="Calibri"/>
              <a:sym typeface="Calibri"/>
            </a:endParaRPr>
          </a:p>
        </p:txBody>
      </p:sp>
      <p:sp>
        <p:nvSpPr>
          <p:cNvPr id="172" name="Google Shape;17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To protect your child from being unplaced on National Offer Day, follow these four strategies. First, use all six preference slots on your application. Listing only one or two schools does not increase your chances at those schools—it simply leaves you with no fallback if you don't qualify.</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Second, always include your nearest non-faith comprehensive school among your preferences. Most places are offered on distance and increased your chances of securing a place. However there is no guarantee that you will get a place at your nearest school.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Third, consider the historic cut-off distances published on the Achieving for Children website to ensure your expectations are realistic.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Fourth, avoid assumptions: living in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or being nearest to a school does not grant an automatic right to a place at a specific school if demand exceeds capacity.</a:t>
            </a:r>
            <a:endParaRPr sz="1200">
              <a:latin typeface="Calibri"/>
              <a:ea typeface="Calibri"/>
              <a:cs typeface="Calibri"/>
              <a:sym typeface="Calibri"/>
            </a:endParaRPr>
          </a:p>
        </p:txBody>
      </p:sp>
      <p:sp>
        <p:nvSpPr>
          <p:cNvPr id="182" name="Google Shape;18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If your child does not receive an offer for their higher preference schools on 1 March they are automatically added to the waiting list.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Important note on waiting list management: waiting lists are dynamic. They are ranked strictly according to each school's published oversubscription criteria, NOT by the date the application was submitted. This means your position on a waiting list can move up or down as other families move in or out of the area or submit changes.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second round of offers begins on Tuesday 30 March 2027, and offers continue throughout the spring and summer as places are released. Waiting lists remain active until 30 June 2028, after which you will need to make an in year application to go on to the waiting list for the next academic year.</a:t>
            </a:r>
            <a:endParaRPr sz="1200">
              <a:latin typeface="Calibri"/>
              <a:ea typeface="Calibri"/>
              <a:cs typeface="Calibri"/>
              <a:sym typeface="Calibri"/>
            </a:endParaRPr>
          </a:p>
        </p:txBody>
      </p:sp>
      <p:sp>
        <p:nvSpPr>
          <p:cNvPr id="192" name="Google Shape;19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You have a statutory right to appeal to an independent panel if their child is refused a place at any preferred school named on their application. Appeals are heard by an independent panel governed by strict administrative codes, completely separate from the school's governing body and local authority officers.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US" sz="1200">
                <a:solidFill>
                  <a:schemeClr val="dk1"/>
                </a:solidFill>
                <a:latin typeface="Calibri"/>
                <a:ea typeface="Calibri"/>
                <a:cs typeface="Calibri"/>
                <a:sym typeface="Calibri"/>
              </a:rPr>
              <a:t>During the hearing, the panel balances the 'prejudice' to the school (how admitting an extra pupil would affect class sizes, safety, and resources) against your individual case for why that specific school is uniquely suited to your child.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Please note: local councillors, MPs, schools and council officers have no legal power to override admission decisions - only an independent appeal panel can direct a school to admit a pupil if they are full without regard to the waiting list. </a:t>
            </a:r>
            <a:endParaRPr sz="1200">
              <a:latin typeface="Calibri"/>
              <a:ea typeface="Calibri"/>
              <a:cs typeface="Calibri"/>
              <a:sym typeface="Calibri"/>
            </a:endParaRPr>
          </a:p>
        </p:txBody>
      </p:sp>
      <p:sp>
        <p:nvSpPr>
          <p:cNvPr id="202" name="Google Shape;20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This is the  essential checklist of DOs and DON'Ts. DO read the full </a:t>
            </a:r>
            <a:r>
              <a:rPr lang="en-US" sz="1200">
                <a:solidFill>
                  <a:schemeClr val="dk1"/>
                </a:solidFill>
                <a:latin typeface="Calibri"/>
                <a:ea typeface="Calibri"/>
                <a:cs typeface="Calibri"/>
                <a:sym typeface="Calibri"/>
              </a:rPr>
              <a:t>Richmond</a:t>
            </a:r>
            <a:r>
              <a:rPr lang="en-US" sz="1200">
                <a:solidFill>
                  <a:schemeClr val="dk1"/>
                </a:solidFill>
                <a:latin typeface="Calibri"/>
                <a:ea typeface="Calibri"/>
                <a:cs typeface="Calibri"/>
                <a:sym typeface="Calibri"/>
              </a:rPr>
              <a:t> Admissions brochure; DO attend school open events; DO submit your application before midnight on 31 October 2026; DO list six schools in true preference order; DO submit SIFs directly to schools; and DO accept your offered place on 1 March.</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On the flip side: DON'T assume proximity guarantees entry; DON'T list the same school twice (it wastes preferences and gives no extra advantage); DON'T submit late applications; and DON'T decline an offer without already having a secure alternative place in hand. Following these core rules will protect your child's position throughout.</a:t>
            </a:r>
            <a:endParaRPr sz="1200">
              <a:latin typeface="Calibri"/>
              <a:ea typeface="Calibri"/>
              <a:cs typeface="Calibri"/>
              <a:sym typeface="Calibri"/>
            </a:endParaRPr>
          </a:p>
        </p:txBody>
      </p:sp>
      <p:sp>
        <p:nvSpPr>
          <p:cNvPr id="212" name="Google Shape;21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200">
                <a:latin typeface="Calibri"/>
                <a:ea typeface="Calibri"/>
                <a:cs typeface="Calibri"/>
                <a:sym typeface="Calibri"/>
              </a:rPr>
              <a:t>Please contact the </a:t>
            </a:r>
            <a:r>
              <a:rPr lang="en-US" sz="1200">
                <a:latin typeface="Calibri"/>
                <a:ea typeface="Calibri"/>
                <a:cs typeface="Calibri"/>
                <a:sym typeface="Calibri"/>
              </a:rPr>
              <a:t>Richmond</a:t>
            </a:r>
            <a:r>
              <a:rPr lang="en-US" sz="1200">
                <a:latin typeface="Calibri"/>
                <a:ea typeface="Calibri"/>
                <a:cs typeface="Calibri"/>
                <a:sym typeface="Calibri"/>
              </a:rPr>
              <a:t> School Admissions team if you need any support with the application process. </a:t>
            </a:r>
            <a:endParaRPr sz="1200">
              <a:latin typeface="Calibri"/>
              <a:ea typeface="Calibri"/>
              <a:cs typeface="Calibri"/>
              <a:sym typeface="Calibri"/>
            </a:endParaRPr>
          </a:p>
        </p:txBody>
      </p:sp>
      <p:sp>
        <p:nvSpPr>
          <p:cNvPr id="220" name="Google Shape;22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p:nvPr>
            <p:ph idx="2" type="pic"/>
          </p:nvPr>
        </p:nvSpPr>
        <p:spPr>
          <a:xfrm>
            <a:off x="1792288" y="612775"/>
            <a:ext cx="5486400" cy="4114800"/>
          </a:xfrm>
          <a:prstGeom prst="rect">
            <a:avLst/>
          </a:prstGeom>
          <a:noFill/>
          <a:ln>
            <a:noFill/>
          </a:ln>
        </p:spPr>
      </p:sp>
      <p:sp>
        <p:nvSpPr>
          <p:cNvPr id="64" name="Google Shape;64;p2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kr.afcinfo.org.uk/pages/community-information/information-and-advice/school-admissions/apply-for-a-secondary-school-place-in-september" TargetMode="External"/><Relationship Id="rId4" Type="http://schemas.openxmlformats.org/officeDocument/2006/relationships/hyperlink" Target="https://kr.afcinfo.org.uk/pages/community-information/information-and-advice/school-admissions/apply-for-a-secondary-school-place-in-september"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kr.afcinfo.org.uk/pages/community-information/information-and-advice/school-admissions/apply-for-a-secondary-school-place-in-september" TargetMode="External"/><Relationship Id="rId4" Type="http://schemas.openxmlformats.org/officeDocument/2006/relationships/hyperlink" Target="https://kr.afcinfo.org.uk/pages/community-information/information-and-advice/school-admissions/apply-for-a-secondary-school-place-in-september" TargetMode="External"/><Relationship Id="rId5" Type="http://schemas.openxmlformats.org/officeDocument/2006/relationships/hyperlink" Target="https://kr.afcinfo.org.uk/pages/community-information/information-and-advice/school-admissions/apply-for-a-secondary-school-place-in-septemb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eadmissions.org.u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kr.afcinfo.org.uk/pages/community-information/information-and-advice/school-admissions/apply-for-a-secondary-school-place-in-september" TargetMode="External"/><Relationship Id="rId4" Type="http://schemas.openxmlformats.org/officeDocument/2006/relationships/hyperlink" Target="mailto:richmond.admissions@achievingforchildren.org.u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83" name="Shape 83"/>
        <p:cNvGrpSpPr/>
        <p:nvPr/>
      </p:nvGrpSpPr>
      <p:grpSpPr>
        <a:xfrm>
          <a:off x="0" y="0"/>
          <a:ext cx="0" cy="0"/>
          <a:chOff x="0" y="0"/>
          <a:chExt cx="0" cy="0"/>
        </a:xfrm>
      </p:grpSpPr>
      <p:sp>
        <p:nvSpPr>
          <p:cNvPr id="84" name="Google Shape;84;p1"/>
          <p:cNvSpPr/>
          <p:nvPr/>
        </p:nvSpPr>
        <p:spPr>
          <a:xfrm>
            <a:off x="731520" y="731520"/>
            <a:ext cx="6217920" cy="539496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0F2D52"/>
                </a:solidFill>
                <a:latin typeface="Georgia"/>
                <a:ea typeface="Georgia"/>
                <a:cs typeface="Georgia"/>
                <a:sym typeface="Georgia"/>
              </a:rPr>
              <a:t>Applying for a</a:t>
            </a:r>
            <a:br>
              <a:rPr b="1" i="0" lang="en-US" sz="3200" u="none" cap="none" strike="noStrike">
                <a:solidFill>
                  <a:srgbClr val="0F2D52"/>
                </a:solidFill>
                <a:latin typeface="Georgia"/>
                <a:ea typeface="Georgia"/>
                <a:cs typeface="Georgia"/>
                <a:sym typeface="Georgia"/>
              </a:rPr>
            </a:br>
            <a:r>
              <a:rPr b="1" i="0" lang="en-US" sz="3200" u="none" cap="none" strike="noStrike">
                <a:solidFill>
                  <a:srgbClr val="0F2D52"/>
                </a:solidFill>
                <a:latin typeface="Georgia"/>
                <a:ea typeface="Georgia"/>
                <a:cs typeface="Georgia"/>
                <a:sym typeface="Georgia"/>
              </a:rPr>
              <a:t>Secondary school place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400"/>
              </a:spcBef>
              <a:spcAft>
                <a:spcPts val="0"/>
              </a:spcAft>
              <a:buClr>
                <a:srgbClr val="000000"/>
              </a:buClr>
              <a:buSzPts val="1500"/>
              <a:buFont typeface="Arial"/>
              <a:buNone/>
            </a:pPr>
            <a:r>
              <a:rPr b="0" i="0" lang="en-US" sz="1500" u="none" cap="none" strike="noStrike">
                <a:solidFill>
                  <a:srgbClr val="1F2937"/>
                </a:solidFill>
                <a:latin typeface="Verdana"/>
                <a:ea typeface="Verdana"/>
                <a:cs typeface="Verdana"/>
                <a:sym typeface="Verdana"/>
              </a:rPr>
              <a:t>A step-by-step guide for </a:t>
            </a:r>
            <a:r>
              <a:rPr lang="en-US" sz="1500">
                <a:solidFill>
                  <a:srgbClr val="1F2937"/>
                </a:solidFill>
                <a:latin typeface="Verdana"/>
                <a:ea typeface="Verdana"/>
                <a:cs typeface="Verdana"/>
                <a:sym typeface="Verdana"/>
              </a:rPr>
              <a:t>Richmond</a:t>
            </a:r>
            <a:r>
              <a:rPr b="0" i="0" lang="en-US" sz="1500" u="none" cap="none" strike="noStrike">
                <a:solidFill>
                  <a:srgbClr val="1F2937"/>
                </a:solidFill>
                <a:latin typeface="Verdana"/>
                <a:ea typeface="Verdana"/>
                <a:cs typeface="Verdana"/>
                <a:sym typeface="Verdana"/>
              </a:rPr>
              <a:t> secondary school admissions</a:t>
            </a:r>
            <a:br>
              <a:rPr b="0" i="0" lang="en-US" sz="1500" u="none" cap="none" strike="noStrike">
                <a:solidFill>
                  <a:srgbClr val="1F2937"/>
                </a:solidFill>
                <a:latin typeface="Verdana"/>
                <a:ea typeface="Verdana"/>
                <a:cs typeface="Verdana"/>
                <a:sym typeface="Verdana"/>
              </a:rPr>
            </a:br>
            <a:r>
              <a:rPr b="0" i="0" lang="en-US" sz="1500" u="none" cap="none" strike="noStrike">
                <a:solidFill>
                  <a:srgbClr val="1F2937"/>
                </a:solidFill>
                <a:latin typeface="Verdana"/>
                <a:ea typeface="Verdana"/>
                <a:cs typeface="Verdana"/>
                <a:sym typeface="Verdana"/>
              </a:rPr>
              <a:t>(September 2027 entry)</a:t>
            </a:r>
            <a:endParaRPr b="0" i="0" sz="1400" u="none" cap="none" strike="noStrike">
              <a:solidFill>
                <a:srgbClr val="000000"/>
              </a:solidFill>
              <a:latin typeface="Arial"/>
              <a:ea typeface="Arial"/>
              <a:cs typeface="Arial"/>
              <a:sym typeface="Arial"/>
            </a:endParaRPr>
          </a:p>
        </p:txBody>
      </p:sp>
      <p:sp>
        <p:nvSpPr>
          <p:cNvPr id="85" name="Google Shape;85;p1">
            <a:hlinkClick r:id="rId3"/>
          </p:cNvPr>
          <p:cNvSpPr/>
          <p:nvPr/>
        </p:nvSpPr>
        <p:spPr>
          <a:xfrm>
            <a:off x="1097280" y="4389120"/>
            <a:ext cx="5486400" cy="731520"/>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sng" cap="none" strike="noStrike">
                <a:solidFill>
                  <a:schemeClr val="lt1"/>
                </a:solidFill>
                <a:latin typeface="Verdana"/>
                <a:ea typeface="Verdana"/>
                <a:cs typeface="Verdana"/>
                <a:sym typeface="Verdana"/>
                <a:hlinkClick r:id="rId4">
                  <a:extLst>
                    <a:ext uri="{A12FA001-AC4F-418D-AE19-62706E023703}">
                      <ahyp:hlinkClr val="tx"/>
                    </a:ext>
                  </a:extLst>
                </a:hlinkClick>
              </a:rPr>
              <a:t>Download the Secondary Admissions Guide</a:t>
            </a:r>
            <a:endParaRPr b="0" i="0" sz="1400" u="none" cap="none" strike="noStrike">
              <a:solidFill>
                <a:schemeClr val="lt1"/>
              </a:solidFill>
              <a:latin typeface="Arial"/>
              <a:ea typeface="Arial"/>
              <a:cs typeface="Arial"/>
              <a:sym typeface="Arial"/>
            </a:endParaRPr>
          </a:p>
        </p:txBody>
      </p:sp>
      <p:pic>
        <p:nvPicPr>
          <p:cNvPr descr="year6_children_transition.png" id="86" name="Google Shape;86;p1"/>
          <p:cNvPicPr preferRelativeResize="0"/>
          <p:nvPr/>
        </p:nvPicPr>
        <p:blipFill rotWithShape="1">
          <a:blip r:embed="rId5">
            <a:alphaModFix/>
          </a:blip>
          <a:srcRect b="0" l="0" r="0" t="0"/>
          <a:stretch/>
        </p:blipFill>
        <p:spPr>
          <a:xfrm>
            <a:off x="7132325" y="731525"/>
            <a:ext cx="4703874" cy="50991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90" name="Shape 90"/>
        <p:cNvGrpSpPr/>
        <p:nvPr/>
      </p:nvGrpSpPr>
      <p:grpSpPr>
        <a:xfrm>
          <a:off x="0" y="0"/>
          <a:ext cx="0" cy="0"/>
          <a:chOff x="0" y="0"/>
          <a:chExt cx="0" cy="0"/>
        </a:xfrm>
      </p:grpSpPr>
      <p:sp>
        <p:nvSpPr>
          <p:cNvPr id="91" name="Google Shape;91;p2"/>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OVERVIEW</a:t>
            </a:r>
            <a:endParaRPr b="0" i="0" sz="1400" u="none" cap="none" strike="noStrike">
              <a:solidFill>
                <a:srgbClr val="000000"/>
              </a:solidFill>
              <a:latin typeface="Arial"/>
              <a:ea typeface="Arial"/>
              <a:cs typeface="Arial"/>
              <a:sym typeface="Arial"/>
            </a:endParaRPr>
          </a:p>
        </p:txBody>
      </p:sp>
      <p:sp>
        <p:nvSpPr>
          <p:cNvPr id="92" name="Google Shape;92;p2"/>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The application timeline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Key milestones for entry into secondary school in September 2027</a:t>
            </a:r>
            <a:endParaRPr b="0" i="0" sz="1400" u="none" cap="none" strike="noStrike">
              <a:solidFill>
                <a:srgbClr val="000000"/>
              </a:solidFill>
              <a:latin typeface="Arial"/>
              <a:ea typeface="Arial"/>
              <a:cs typeface="Arial"/>
              <a:sym typeface="Arial"/>
            </a:endParaRPr>
          </a:p>
        </p:txBody>
      </p:sp>
      <p:sp>
        <p:nvSpPr>
          <p:cNvPr id="93" name="Google Shape;93;p2"/>
          <p:cNvSpPr/>
          <p:nvPr/>
        </p:nvSpPr>
        <p:spPr>
          <a:xfrm>
            <a:off x="914400" y="3931920"/>
            <a:ext cx="10362895" cy="73152"/>
          </a:xfrm>
          <a:prstGeom prst="rect">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2"/>
          <p:cNvSpPr/>
          <p:nvPr/>
        </p:nvSpPr>
        <p:spPr>
          <a:xfrm>
            <a:off x="1554480" y="3877056"/>
            <a:ext cx="274320" cy="274320"/>
          </a:xfrm>
          <a:prstGeom prst="ellipse">
            <a:avLst/>
          </a:prstGeom>
          <a:solidFill>
            <a:srgbClr val="FFC20E"/>
          </a:solidFill>
          <a:ln cap="flat" cmpd="sng" w="25400">
            <a:solidFill>
              <a:srgbClr val="0F2D5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5" name="Google Shape;95;p2"/>
          <p:cNvSpPr/>
          <p:nvPr/>
        </p:nvSpPr>
        <p:spPr>
          <a:xfrm>
            <a:off x="731520" y="2011680"/>
            <a:ext cx="192024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1 September 2026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200"/>
              <a:buFont typeface="Arial"/>
              <a:buNone/>
            </a:pPr>
            <a:r>
              <a:rPr b="1" i="0" lang="en-US" sz="1200" u="none" cap="none" strike="noStrike">
                <a:solidFill>
                  <a:srgbClr val="1F2937"/>
                </a:solidFill>
                <a:latin typeface="Verdana"/>
                <a:ea typeface="Verdana"/>
                <a:cs typeface="Verdana"/>
                <a:sym typeface="Verdana"/>
              </a:rPr>
              <a:t>Applications Open</a:t>
            </a:r>
            <a:endParaRPr b="0" i="0" sz="1400" u="none" cap="none" strike="noStrike">
              <a:solidFill>
                <a:srgbClr val="000000"/>
              </a:solidFill>
              <a:latin typeface="Arial"/>
              <a:ea typeface="Arial"/>
              <a:cs typeface="Arial"/>
              <a:sym typeface="Arial"/>
            </a:endParaRPr>
          </a:p>
        </p:txBody>
      </p:sp>
      <p:sp>
        <p:nvSpPr>
          <p:cNvPr id="96" name="Google Shape;96;p2"/>
          <p:cNvSpPr/>
          <p:nvPr/>
        </p:nvSpPr>
        <p:spPr>
          <a:xfrm>
            <a:off x="731520" y="4297680"/>
            <a:ext cx="1920240" cy="18288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4B5563"/>
                </a:solidFill>
                <a:latin typeface="Verdana"/>
                <a:ea typeface="Verdana"/>
                <a:cs typeface="Verdana"/>
                <a:sym typeface="Verdana"/>
              </a:rPr>
              <a:t>Start researching &amp; attending open events.</a:t>
            </a:r>
            <a:endParaRPr b="0" i="0" sz="1400" u="none" cap="none" strike="noStrike">
              <a:solidFill>
                <a:srgbClr val="000000"/>
              </a:solidFill>
              <a:latin typeface="Arial"/>
              <a:ea typeface="Arial"/>
              <a:cs typeface="Arial"/>
              <a:sym typeface="Arial"/>
            </a:endParaRPr>
          </a:p>
        </p:txBody>
      </p:sp>
      <p:sp>
        <p:nvSpPr>
          <p:cNvPr id="97" name="Google Shape;97;p2"/>
          <p:cNvSpPr/>
          <p:nvPr/>
        </p:nvSpPr>
        <p:spPr>
          <a:xfrm>
            <a:off x="3657600" y="3877056"/>
            <a:ext cx="274320" cy="274320"/>
          </a:xfrm>
          <a:prstGeom prst="ellipse">
            <a:avLst/>
          </a:prstGeom>
          <a:solidFill>
            <a:srgbClr val="FFC20E"/>
          </a:solidFill>
          <a:ln cap="flat" cmpd="sng" w="25400">
            <a:solidFill>
              <a:srgbClr val="0F2D5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2"/>
          <p:cNvSpPr/>
          <p:nvPr/>
        </p:nvSpPr>
        <p:spPr>
          <a:xfrm>
            <a:off x="2834640" y="2011680"/>
            <a:ext cx="192024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31 October 2026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200"/>
              <a:buFont typeface="Arial"/>
              <a:buNone/>
            </a:pPr>
            <a:r>
              <a:rPr b="1" i="0" lang="en-US" sz="1200" u="none" cap="none" strike="noStrike">
                <a:solidFill>
                  <a:srgbClr val="1F2937"/>
                </a:solidFill>
                <a:latin typeface="Verdana"/>
                <a:ea typeface="Verdana"/>
                <a:cs typeface="Verdana"/>
                <a:sym typeface="Verdana"/>
              </a:rPr>
              <a:t>Closing Date</a:t>
            </a:r>
            <a:endParaRPr b="0" i="0" sz="1400" u="none" cap="none" strike="noStrike">
              <a:solidFill>
                <a:srgbClr val="000000"/>
              </a:solidFill>
              <a:latin typeface="Arial"/>
              <a:ea typeface="Arial"/>
              <a:cs typeface="Arial"/>
              <a:sym typeface="Arial"/>
            </a:endParaRPr>
          </a:p>
        </p:txBody>
      </p:sp>
      <p:sp>
        <p:nvSpPr>
          <p:cNvPr id="99" name="Google Shape;99;p2"/>
          <p:cNvSpPr/>
          <p:nvPr/>
        </p:nvSpPr>
        <p:spPr>
          <a:xfrm>
            <a:off x="2834640" y="4297680"/>
            <a:ext cx="1920240" cy="18288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4B5563"/>
                </a:solidFill>
                <a:latin typeface="Verdana"/>
                <a:ea typeface="Verdana"/>
                <a:cs typeface="Verdana"/>
                <a:sym typeface="Verdana"/>
              </a:rPr>
              <a:t>Submit online application &amp; supplementary forms.</a:t>
            </a:r>
            <a:endParaRPr b="0" i="0" sz="1400" u="none" cap="none" strike="noStrike">
              <a:solidFill>
                <a:srgbClr val="000000"/>
              </a:solidFill>
              <a:latin typeface="Arial"/>
              <a:ea typeface="Arial"/>
              <a:cs typeface="Arial"/>
              <a:sym typeface="Arial"/>
            </a:endParaRPr>
          </a:p>
        </p:txBody>
      </p:sp>
      <p:sp>
        <p:nvSpPr>
          <p:cNvPr id="100" name="Google Shape;100;p2"/>
          <p:cNvSpPr/>
          <p:nvPr/>
        </p:nvSpPr>
        <p:spPr>
          <a:xfrm>
            <a:off x="5760720" y="3877056"/>
            <a:ext cx="274320" cy="274320"/>
          </a:xfrm>
          <a:prstGeom prst="ellipse">
            <a:avLst/>
          </a:prstGeom>
          <a:solidFill>
            <a:srgbClr val="FFC20E"/>
          </a:solidFill>
          <a:ln cap="flat" cmpd="sng" w="25400">
            <a:solidFill>
              <a:srgbClr val="0F2D5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p:nvPr/>
        </p:nvSpPr>
        <p:spPr>
          <a:xfrm>
            <a:off x="4937760" y="2011680"/>
            <a:ext cx="1920240" cy="1645920"/>
          </a:xfrm>
          <a:prstGeom prst="roundRect">
            <a:avLst>
              <a:gd fmla="val 16667" name="adj"/>
            </a:avLst>
          </a:prstGeom>
          <a:solidFill>
            <a:srgbClr val="FFFFFF"/>
          </a:solidFill>
          <a:ln cap="flat" cmpd="sng" w="31750">
            <a:solidFill>
              <a:srgbClr val="FFC20E"/>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1 March 2027</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200"/>
              <a:buFont typeface="Arial"/>
              <a:buNone/>
            </a:pPr>
            <a:r>
              <a:rPr b="1" i="0" lang="en-US" sz="1200" u="none" cap="none" strike="noStrike">
                <a:solidFill>
                  <a:srgbClr val="1F2937"/>
                </a:solidFill>
                <a:latin typeface="Verdana"/>
                <a:ea typeface="Verdana"/>
                <a:cs typeface="Verdana"/>
                <a:sym typeface="Verdana"/>
              </a:rPr>
              <a:t>National Offer Day</a:t>
            </a:r>
            <a:endParaRPr b="0" i="0" sz="1400" u="none" cap="none" strike="noStrike">
              <a:solidFill>
                <a:srgbClr val="000000"/>
              </a:solidFill>
              <a:latin typeface="Arial"/>
              <a:ea typeface="Arial"/>
              <a:cs typeface="Arial"/>
              <a:sym typeface="Arial"/>
            </a:endParaRPr>
          </a:p>
        </p:txBody>
      </p:sp>
      <p:sp>
        <p:nvSpPr>
          <p:cNvPr id="102" name="Google Shape;102;p2"/>
          <p:cNvSpPr/>
          <p:nvPr/>
        </p:nvSpPr>
        <p:spPr>
          <a:xfrm>
            <a:off x="4937760" y="4297680"/>
            <a:ext cx="1920240" cy="1828800"/>
          </a:xfrm>
          <a:prstGeom prst="roundRect">
            <a:avLst>
              <a:gd fmla="val 16667" name="adj"/>
            </a:avLst>
          </a:prstGeom>
          <a:solidFill>
            <a:srgbClr val="FFFFFF"/>
          </a:solidFill>
          <a:ln cap="flat" cmpd="sng" w="31750">
            <a:solidFill>
              <a:srgbClr val="FFC20E"/>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4B5563"/>
                </a:solidFill>
                <a:latin typeface="Verdana"/>
                <a:ea typeface="Verdana"/>
                <a:cs typeface="Verdana"/>
                <a:sym typeface="Verdana"/>
              </a:rPr>
              <a:t>Outcomes sent via email after 5pm.</a:t>
            </a:r>
            <a:endParaRPr b="0" i="0" sz="1400" u="none" cap="none" strike="noStrike">
              <a:solidFill>
                <a:srgbClr val="000000"/>
              </a:solidFill>
              <a:latin typeface="Arial"/>
              <a:ea typeface="Arial"/>
              <a:cs typeface="Arial"/>
              <a:sym typeface="Arial"/>
            </a:endParaRPr>
          </a:p>
        </p:txBody>
      </p:sp>
      <p:sp>
        <p:nvSpPr>
          <p:cNvPr id="103" name="Google Shape;103;p2"/>
          <p:cNvSpPr/>
          <p:nvPr/>
        </p:nvSpPr>
        <p:spPr>
          <a:xfrm>
            <a:off x="7863840" y="3877056"/>
            <a:ext cx="274320" cy="274320"/>
          </a:xfrm>
          <a:prstGeom prst="ellipse">
            <a:avLst/>
          </a:prstGeom>
          <a:solidFill>
            <a:srgbClr val="FFC20E"/>
          </a:solidFill>
          <a:ln cap="flat" cmpd="sng" w="25400">
            <a:solidFill>
              <a:srgbClr val="0F2D5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4" name="Google Shape;104;p2"/>
          <p:cNvSpPr/>
          <p:nvPr/>
        </p:nvSpPr>
        <p:spPr>
          <a:xfrm>
            <a:off x="7040880" y="2011680"/>
            <a:ext cx="192024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15 March 2027</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200"/>
              <a:buFont typeface="Arial"/>
              <a:buNone/>
            </a:pPr>
            <a:r>
              <a:rPr b="1" i="0" lang="en-US" sz="1200" u="none" cap="none" strike="noStrike">
                <a:solidFill>
                  <a:srgbClr val="1F2937"/>
                </a:solidFill>
                <a:latin typeface="Verdana"/>
                <a:ea typeface="Verdana"/>
                <a:cs typeface="Verdana"/>
                <a:sym typeface="Verdana"/>
              </a:rPr>
              <a:t>Response Deadline</a:t>
            </a:r>
            <a:endParaRPr b="0" i="0" sz="1400" u="none" cap="none" strike="noStrike">
              <a:solidFill>
                <a:srgbClr val="000000"/>
              </a:solidFill>
              <a:latin typeface="Arial"/>
              <a:ea typeface="Arial"/>
              <a:cs typeface="Arial"/>
              <a:sym typeface="Arial"/>
            </a:endParaRPr>
          </a:p>
        </p:txBody>
      </p:sp>
      <p:sp>
        <p:nvSpPr>
          <p:cNvPr id="105" name="Google Shape;105;p2"/>
          <p:cNvSpPr/>
          <p:nvPr/>
        </p:nvSpPr>
        <p:spPr>
          <a:xfrm>
            <a:off x="7040880" y="4297680"/>
            <a:ext cx="1920240" cy="18288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4B5563"/>
                </a:solidFill>
                <a:latin typeface="Verdana"/>
                <a:ea typeface="Verdana"/>
                <a:cs typeface="Verdana"/>
                <a:sym typeface="Verdana"/>
              </a:rPr>
              <a:t>Accept or decline your offer online.</a:t>
            </a:r>
            <a:endParaRPr b="0" i="0" sz="1400" u="none" cap="none" strike="noStrike">
              <a:solidFill>
                <a:srgbClr val="000000"/>
              </a:solidFill>
              <a:latin typeface="Arial"/>
              <a:ea typeface="Arial"/>
              <a:cs typeface="Arial"/>
              <a:sym typeface="Arial"/>
            </a:endParaRPr>
          </a:p>
        </p:txBody>
      </p:sp>
      <p:sp>
        <p:nvSpPr>
          <p:cNvPr id="106" name="Google Shape;106;p2"/>
          <p:cNvSpPr/>
          <p:nvPr/>
        </p:nvSpPr>
        <p:spPr>
          <a:xfrm>
            <a:off x="9966960" y="3877056"/>
            <a:ext cx="274320" cy="274320"/>
          </a:xfrm>
          <a:prstGeom prst="ellipse">
            <a:avLst/>
          </a:prstGeom>
          <a:solidFill>
            <a:srgbClr val="FFC20E"/>
          </a:solidFill>
          <a:ln cap="flat" cmpd="sng" w="25400">
            <a:solidFill>
              <a:srgbClr val="0F2D5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7" name="Google Shape;107;p2"/>
          <p:cNvSpPr/>
          <p:nvPr/>
        </p:nvSpPr>
        <p:spPr>
          <a:xfrm>
            <a:off x="9144000" y="2011680"/>
            <a:ext cx="192024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30 March 2027</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200"/>
              <a:buFont typeface="Arial"/>
              <a:buNone/>
            </a:pPr>
            <a:r>
              <a:rPr b="1" i="0" lang="en-US" sz="1200" u="none" cap="none" strike="noStrike">
                <a:solidFill>
                  <a:srgbClr val="1F2937"/>
                </a:solidFill>
                <a:latin typeface="Verdana"/>
                <a:ea typeface="Verdana"/>
                <a:cs typeface="Verdana"/>
                <a:sym typeface="Verdana"/>
              </a:rPr>
              <a:t>Further Offers</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a:off x="9144000" y="4297680"/>
            <a:ext cx="1920240" cy="18288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rgbClr val="4B5563"/>
                </a:solidFill>
                <a:latin typeface="Verdana"/>
                <a:ea typeface="Verdana"/>
                <a:cs typeface="Verdana"/>
                <a:sym typeface="Verdana"/>
              </a:rPr>
              <a:t>Waiting list offer process begins.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12" name="Shape 112"/>
        <p:cNvGrpSpPr/>
        <p:nvPr/>
      </p:nvGrpSpPr>
      <p:grpSpPr>
        <a:xfrm>
          <a:off x="0" y="0"/>
          <a:ext cx="0" cy="0"/>
          <a:chOff x="0" y="0"/>
          <a:chExt cx="0" cy="0"/>
        </a:xfrm>
      </p:grpSpPr>
      <p:sp>
        <p:nvSpPr>
          <p:cNvPr id="113" name="Google Shape;113;p3"/>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1: UNDERSTAND &amp; PREPARE</a:t>
            </a:r>
            <a:endParaRPr b="0" i="0" sz="1400" u="none" cap="none" strike="noStrike">
              <a:solidFill>
                <a:srgbClr val="000000"/>
              </a:solidFill>
              <a:latin typeface="Arial"/>
              <a:ea typeface="Arial"/>
              <a:cs typeface="Arial"/>
              <a:sym typeface="Arial"/>
            </a:endParaRPr>
          </a:p>
        </p:txBody>
      </p:sp>
      <p:sp>
        <p:nvSpPr>
          <p:cNvPr id="114" name="Google Shape;114;p3"/>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Researching your options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Essential steps before filling in your application form</a:t>
            </a:r>
            <a:endParaRPr b="0" i="0" sz="1400" u="none" cap="none" strike="noStrike">
              <a:solidFill>
                <a:srgbClr val="000000"/>
              </a:solidFill>
              <a:latin typeface="Arial"/>
              <a:ea typeface="Arial"/>
              <a:cs typeface="Arial"/>
              <a:sym typeface="Arial"/>
            </a:endParaRPr>
          </a:p>
        </p:txBody>
      </p:sp>
      <p:sp>
        <p:nvSpPr>
          <p:cNvPr id="115" name="Google Shape;115;p3"/>
          <p:cNvSpPr/>
          <p:nvPr/>
        </p:nvSpPr>
        <p:spPr>
          <a:xfrm>
            <a:off x="731520" y="1645920"/>
            <a:ext cx="6583680" cy="19202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Coordinated admissions system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Admission into secondary school is coordinated nationally. You complete ONE application form with your home local authority regardless of where your preferred schools are located.</a:t>
            </a:r>
            <a:endParaRPr b="0" i="0" sz="1400" u="none" cap="none" strike="noStrike">
              <a:solidFill>
                <a:srgbClr val="000000"/>
              </a:solidFill>
              <a:latin typeface="Arial"/>
              <a:ea typeface="Arial"/>
              <a:cs typeface="Arial"/>
              <a:sym typeface="Arial"/>
            </a:endParaRPr>
          </a:p>
        </p:txBody>
      </p:sp>
      <p:sp>
        <p:nvSpPr>
          <p:cNvPr id="116" name="Google Shape;116;p3"/>
          <p:cNvSpPr/>
          <p:nvPr/>
        </p:nvSpPr>
        <p:spPr>
          <a:xfrm>
            <a:off x="731520" y="3749039"/>
            <a:ext cx="6583680" cy="25603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Key steps to prepare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Attend school open events in September &amp; October (check school websites for booking).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Check historic offer distances to see if there is a realistic chance of gaining a place.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Review oversubscription criteria.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Talk to your primary school headteacher for advice.</a:t>
            </a:r>
            <a:endParaRPr b="0" i="0" sz="1400" u="none" cap="none" strike="noStrike">
              <a:solidFill>
                <a:srgbClr val="000000"/>
              </a:solidFill>
              <a:latin typeface="Arial"/>
              <a:ea typeface="Arial"/>
              <a:cs typeface="Arial"/>
              <a:sym typeface="Arial"/>
            </a:endParaRPr>
          </a:p>
        </p:txBody>
      </p:sp>
      <p:sp>
        <p:nvSpPr>
          <p:cNvPr id="117" name="Google Shape;117;p3"/>
          <p:cNvSpPr/>
          <p:nvPr/>
        </p:nvSpPr>
        <p:spPr>
          <a:xfrm>
            <a:off x="7589520" y="1645920"/>
            <a:ext cx="3870655" cy="4663440"/>
          </a:xfrm>
          <a:prstGeom prst="roundRect">
            <a:avLst>
              <a:gd fmla="val 16667" name="adj"/>
            </a:avLst>
          </a:prstGeom>
          <a:solidFill>
            <a:srgbClr val="EFF6FF"/>
          </a:solidFill>
          <a:ln cap="flat" cmpd="sng" w="19050">
            <a:solidFill>
              <a:srgbClr val="3B82F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F2D52"/>
                </a:solidFill>
                <a:latin typeface="Georgia"/>
                <a:ea typeface="Georgia"/>
                <a:cs typeface="Georgia"/>
                <a:sym typeface="Georgia"/>
              </a:rPr>
              <a:t>Admissions guide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The 'Admission to </a:t>
            </a:r>
            <a:r>
              <a:rPr lang="en-US" sz="1300">
                <a:solidFill>
                  <a:srgbClr val="1F2937"/>
                </a:solidFill>
                <a:latin typeface="Verdana"/>
                <a:ea typeface="Verdana"/>
                <a:cs typeface="Verdana"/>
                <a:sym typeface="Verdana"/>
              </a:rPr>
              <a:t>Richmond</a:t>
            </a:r>
            <a:r>
              <a:rPr b="0" i="0" lang="en-US" sz="1300" u="none" cap="none" strike="noStrike">
                <a:solidFill>
                  <a:srgbClr val="1F2937"/>
                </a:solidFill>
                <a:latin typeface="Verdana"/>
                <a:ea typeface="Verdana"/>
                <a:cs typeface="Verdana"/>
                <a:sym typeface="Verdana"/>
              </a:rPr>
              <a:t>'s Secondary Schools' brochure contains information about the application process and your responsibilities as the applicant. It is important that you read this before making your application </a:t>
            </a:r>
            <a:endParaRPr b="0" i="0" sz="1400" u="none" cap="none" strike="noStrike">
              <a:solidFill>
                <a:srgbClr val="000000"/>
              </a:solidFill>
              <a:latin typeface="Arial"/>
              <a:ea typeface="Arial"/>
              <a:cs typeface="Arial"/>
              <a:sym typeface="Arial"/>
            </a:endParaRPr>
          </a:p>
        </p:txBody>
      </p:sp>
      <p:sp>
        <p:nvSpPr>
          <p:cNvPr id="118" name="Google Shape;118;p3">
            <a:hlinkClick r:id="rId3"/>
          </p:cNvPr>
          <p:cNvSpPr/>
          <p:nvPr/>
        </p:nvSpPr>
        <p:spPr>
          <a:xfrm>
            <a:off x="7863840" y="4835755"/>
            <a:ext cx="3321900" cy="1005900"/>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Verdana"/>
                <a:ea typeface="Verdana"/>
                <a:cs typeface="Verdana"/>
                <a:sym typeface="Verdana"/>
              </a:rPr>
              <a:t> </a:t>
            </a:r>
            <a:r>
              <a:rPr b="1" lang="en-US" sz="1200" u="sng">
                <a:solidFill>
                  <a:schemeClr val="lt1"/>
                </a:solidFill>
                <a:latin typeface="Verdana"/>
                <a:ea typeface="Verdana"/>
                <a:cs typeface="Verdana"/>
                <a:sym typeface="Verdana"/>
                <a:hlinkClick r:id="rId4">
                  <a:extLst>
                    <a:ext uri="{A12FA001-AC4F-418D-AE19-62706E023703}">
                      <ahyp:hlinkClr val="tx"/>
                    </a:ext>
                  </a:extLst>
                </a:hlinkClick>
              </a:rPr>
              <a:t>Richmond</a:t>
            </a:r>
            <a:r>
              <a:rPr b="1" i="0" lang="en-US" sz="1200" u="sng" cap="none" strike="noStrike">
                <a:solidFill>
                  <a:schemeClr val="lt1"/>
                </a:solidFill>
                <a:latin typeface="Verdana"/>
                <a:ea typeface="Verdana"/>
                <a:cs typeface="Verdana"/>
                <a:sym typeface="Verdana"/>
                <a:hlinkClick r:id="rId5">
                  <a:extLst>
                    <a:ext uri="{A12FA001-AC4F-418D-AE19-62706E023703}">
                      <ahyp:hlinkClr val="tx"/>
                    </a:ext>
                  </a:extLst>
                </a:hlinkClick>
              </a:rPr>
              <a:t> Secondary Admissions Guide</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22" name="Shape 122"/>
        <p:cNvGrpSpPr/>
        <p:nvPr/>
      </p:nvGrpSpPr>
      <p:grpSpPr>
        <a:xfrm>
          <a:off x="0" y="0"/>
          <a:ext cx="0" cy="0"/>
          <a:chOff x="0" y="0"/>
          <a:chExt cx="0" cy="0"/>
        </a:xfrm>
      </p:grpSpPr>
      <p:sp>
        <p:nvSpPr>
          <p:cNvPr id="123" name="Google Shape;123;p4"/>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1: UNDERSTAND &amp; PREPARE</a:t>
            </a:r>
            <a:endParaRPr b="0" i="0" sz="1400" u="none" cap="none" strike="noStrike">
              <a:solidFill>
                <a:srgbClr val="000000"/>
              </a:solidFill>
              <a:latin typeface="Arial"/>
              <a:ea typeface="Arial"/>
              <a:cs typeface="Arial"/>
              <a:sym typeface="Arial"/>
            </a:endParaRPr>
          </a:p>
        </p:txBody>
      </p:sp>
      <p:sp>
        <p:nvSpPr>
          <p:cNvPr id="124" name="Google Shape;124;p4"/>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How schools prioritise applications (oversubscription criteria)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These are used to prioritise children when  a school receives more applications than available places</a:t>
            </a:r>
            <a:endParaRPr b="0" i="0" sz="1400" u="none" cap="none" strike="noStrike">
              <a:solidFill>
                <a:srgbClr val="000000"/>
              </a:solidFill>
              <a:latin typeface="Arial"/>
              <a:ea typeface="Arial"/>
              <a:cs typeface="Arial"/>
              <a:sym typeface="Arial"/>
            </a:endParaRPr>
          </a:p>
        </p:txBody>
      </p:sp>
      <p:sp>
        <p:nvSpPr>
          <p:cNvPr id="125" name="Google Shape;125;p4"/>
          <p:cNvSpPr/>
          <p:nvPr/>
        </p:nvSpPr>
        <p:spPr>
          <a:xfrm>
            <a:off x="731520" y="1645920"/>
            <a:ext cx="10728655" cy="914400"/>
          </a:xfrm>
          <a:prstGeom prst="roundRect">
            <a:avLst>
              <a:gd fmla="val 16667" name="adj"/>
            </a:avLst>
          </a:prstGeom>
          <a:solidFill>
            <a:srgbClr val="EFF6FF"/>
          </a:solidFill>
          <a:ln cap="flat" cmpd="sng" w="19050">
            <a:solidFill>
              <a:srgbClr val="3B82F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HIGHEST PRIORITY: Looked After &amp; Previously Looked After Children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All state schools must give highest priority to children in public care or previously in care.</a:t>
            </a:r>
            <a:endParaRPr b="0" i="0" sz="1400" u="none" cap="none" strike="noStrike">
              <a:solidFill>
                <a:srgbClr val="000000"/>
              </a:solidFill>
              <a:latin typeface="Arial"/>
              <a:ea typeface="Arial"/>
              <a:cs typeface="Arial"/>
              <a:sym typeface="Arial"/>
            </a:endParaRPr>
          </a:p>
        </p:txBody>
      </p:sp>
      <p:sp>
        <p:nvSpPr>
          <p:cNvPr id="126" name="Google Shape;126;p4"/>
          <p:cNvSpPr/>
          <p:nvPr/>
        </p:nvSpPr>
        <p:spPr>
          <a:xfrm>
            <a:off x="731520" y="2697480"/>
            <a:ext cx="5212080" cy="14630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Sibling link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A brother or sister already attends the school at the time of admission.</a:t>
            </a:r>
            <a:endParaRPr b="0" i="0" sz="1400" u="none" cap="none" strike="noStrike">
              <a:solidFill>
                <a:srgbClr val="000000"/>
              </a:solidFill>
              <a:latin typeface="Arial"/>
              <a:ea typeface="Arial"/>
              <a:cs typeface="Arial"/>
              <a:sym typeface="Arial"/>
            </a:endParaRPr>
          </a:p>
        </p:txBody>
      </p:sp>
      <p:sp>
        <p:nvSpPr>
          <p:cNvPr id="127" name="Google Shape;127;p4"/>
          <p:cNvSpPr/>
          <p:nvPr/>
        </p:nvSpPr>
        <p:spPr>
          <a:xfrm>
            <a:off x="6248095" y="2697480"/>
            <a:ext cx="5212080" cy="14630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Staff child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Child of a qualifying member of staff employed at the school.</a:t>
            </a:r>
            <a:endParaRPr b="0" i="0" sz="1400" u="none" cap="none" strike="noStrike">
              <a:solidFill>
                <a:srgbClr val="000000"/>
              </a:solidFill>
              <a:latin typeface="Arial"/>
              <a:ea typeface="Arial"/>
              <a:cs typeface="Arial"/>
              <a:sym typeface="Arial"/>
            </a:endParaRPr>
          </a:p>
        </p:txBody>
      </p:sp>
      <p:sp>
        <p:nvSpPr>
          <p:cNvPr id="128" name="Google Shape;128;p4"/>
          <p:cNvSpPr/>
          <p:nvPr/>
        </p:nvSpPr>
        <p:spPr>
          <a:xfrm>
            <a:off x="731520" y="4251960"/>
            <a:ext cx="5212080" cy="14630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Exceptional need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Specific medical or social reason why only this school is suitable. The threshold to qualify under this criterion is very high.</a:t>
            </a:r>
            <a:endParaRPr b="0" i="0" sz="1400" u="none" cap="none" strike="noStrike">
              <a:solidFill>
                <a:srgbClr val="000000"/>
              </a:solidFill>
              <a:latin typeface="Arial"/>
              <a:ea typeface="Arial"/>
              <a:cs typeface="Arial"/>
              <a:sym typeface="Arial"/>
            </a:endParaRPr>
          </a:p>
        </p:txBody>
      </p:sp>
      <p:sp>
        <p:nvSpPr>
          <p:cNvPr id="129" name="Google Shape;129;p4"/>
          <p:cNvSpPr/>
          <p:nvPr/>
        </p:nvSpPr>
        <p:spPr>
          <a:xfrm>
            <a:off x="6248095" y="4251960"/>
            <a:ext cx="5212080" cy="14630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Proximity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Home-to-school distance measured in a straight line. Schools in other boroughs may measure the distance using a different method.</a:t>
            </a:r>
            <a:endParaRPr b="0" i="0" sz="1400" u="none" cap="none" strike="noStrike">
              <a:solidFill>
                <a:srgbClr val="000000"/>
              </a:solidFill>
              <a:latin typeface="Arial"/>
              <a:ea typeface="Arial"/>
              <a:cs typeface="Arial"/>
              <a:sym typeface="Arial"/>
            </a:endParaRPr>
          </a:p>
        </p:txBody>
      </p:sp>
      <p:sp>
        <p:nvSpPr>
          <p:cNvPr id="130" name="Google Shape;130;p4"/>
          <p:cNvSpPr/>
          <p:nvPr/>
        </p:nvSpPr>
        <p:spPr>
          <a:xfrm>
            <a:off x="731520" y="5806440"/>
            <a:ext cx="10728655" cy="548640"/>
          </a:xfrm>
          <a:prstGeom prst="roundRect">
            <a:avLst>
              <a:gd fmla="val 16667" name="adj"/>
            </a:avLst>
          </a:prstGeom>
          <a:solidFill>
            <a:srgbClr val="FFC20E"/>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F2D52"/>
                </a:solidFill>
                <a:latin typeface="Verdana"/>
                <a:ea typeface="Verdana"/>
                <a:cs typeface="Verdana"/>
                <a:sym typeface="Verdana"/>
              </a:rPr>
              <a:t>These are examples of common oversubscription criteria, but schools may not have all of them in their arrangements.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34" name="Shape 134"/>
        <p:cNvGrpSpPr/>
        <p:nvPr/>
      </p:nvGrpSpPr>
      <p:grpSpPr>
        <a:xfrm>
          <a:off x="0" y="0"/>
          <a:ext cx="0" cy="0"/>
          <a:chOff x="0" y="0"/>
          <a:chExt cx="0" cy="0"/>
        </a:xfrm>
      </p:grpSpPr>
      <p:sp>
        <p:nvSpPr>
          <p:cNvPr id="135" name="Google Shape;135;p5"/>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2: APPLY</a:t>
            </a:r>
            <a:endParaRPr b="0" i="0" sz="1400" u="none" cap="none" strike="noStrike">
              <a:solidFill>
                <a:srgbClr val="000000"/>
              </a:solidFill>
              <a:latin typeface="Arial"/>
              <a:ea typeface="Arial"/>
              <a:cs typeface="Arial"/>
              <a:sym typeface="Arial"/>
            </a:endParaRPr>
          </a:p>
        </p:txBody>
      </p:sp>
      <p:sp>
        <p:nvSpPr>
          <p:cNvPr id="136" name="Google Shape;136;p5"/>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Making your application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How to complete and submit your form on time</a:t>
            </a:r>
            <a:endParaRPr b="0" i="0" sz="1400" u="none" cap="none" strike="noStrike">
              <a:solidFill>
                <a:srgbClr val="000000"/>
              </a:solidFill>
              <a:latin typeface="Arial"/>
              <a:ea typeface="Arial"/>
              <a:cs typeface="Arial"/>
              <a:sym typeface="Arial"/>
            </a:endParaRPr>
          </a:p>
        </p:txBody>
      </p:sp>
      <p:sp>
        <p:nvSpPr>
          <p:cNvPr id="137" name="Google Shape;137;p5"/>
          <p:cNvSpPr/>
          <p:nvPr/>
        </p:nvSpPr>
        <p:spPr>
          <a:xfrm>
            <a:off x="731520" y="1645920"/>
            <a:ext cx="521208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1. Apply Online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Go to </a:t>
            </a:r>
            <a:r>
              <a:rPr b="0" i="0" lang="en-US" sz="1200" u="sng" cap="none" strike="noStrike">
                <a:solidFill>
                  <a:schemeClr val="hlink"/>
                </a:solidFill>
                <a:latin typeface="Verdana"/>
                <a:ea typeface="Verdana"/>
                <a:cs typeface="Verdana"/>
                <a:sym typeface="Verdana"/>
                <a:hlinkClick r:id="rId3"/>
              </a:rPr>
              <a:t>eadmissions.org.uk</a:t>
            </a:r>
            <a:r>
              <a:rPr b="0" i="0" lang="en-US" sz="1200" u="none" cap="none" strike="noStrike">
                <a:solidFill>
                  <a:srgbClr val="1F2937"/>
                </a:solidFill>
                <a:latin typeface="Verdana"/>
                <a:ea typeface="Verdana"/>
                <a:cs typeface="Verdana"/>
                <a:sym typeface="Verdana"/>
              </a:rPr>
              <a:t>. 99% of parents apply online. It is fast, secure, and instant.</a:t>
            </a:r>
            <a:endParaRPr b="0" i="0" sz="1400" u="none" cap="none" strike="noStrike">
              <a:solidFill>
                <a:srgbClr val="000000"/>
              </a:solidFill>
              <a:latin typeface="Arial"/>
              <a:ea typeface="Arial"/>
              <a:cs typeface="Arial"/>
              <a:sym typeface="Arial"/>
            </a:endParaRPr>
          </a:p>
        </p:txBody>
      </p:sp>
      <p:sp>
        <p:nvSpPr>
          <p:cNvPr id="138" name="Google Shape;138;p5"/>
          <p:cNvSpPr/>
          <p:nvPr/>
        </p:nvSpPr>
        <p:spPr>
          <a:xfrm>
            <a:off x="6248095" y="1645920"/>
            <a:ext cx="521208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2. Name up to six Schools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List your preferred schools in order of preference. You can include schools inside and outside </a:t>
            </a:r>
            <a:r>
              <a:rPr lang="en-US" sz="1200">
                <a:solidFill>
                  <a:srgbClr val="1F2937"/>
                </a:solidFill>
                <a:latin typeface="Verdana"/>
                <a:ea typeface="Verdana"/>
                <a:cs typeface="Verdana"/>
                <a:sym typeface="Verdana"/>
              </a:rPr>
              <a:t>Richmond</a:t>
            </a:r>
            <a:r>
              <a:rPr b="0" i="0" lang="en-US" sz="1200" u="none" cap="none" strike="noStrike">
                <a:solidFill>
                  <a:srgbClr val="1F2937"/>
                </a:solidFill>
                <a:latin typeface="Verdana"/>
                <a:ea typeface="Verdana"/>
                <a:cs typeface="Verdana"/>
                <a:sym typeface="Verdana"/>
              </a:rPr>
              <a:t>.</a:t>
            </a:r>
            <a:endParaRPr b="0" i="0" sz="1400" u="none" cap="none" strike="noStrike">
              <a:solidFill>
                <a:srgbClr val="000000"/>
              </a:solidFill>
              <a:latin typeface="Arial"/>
              <a:ea typeface="Arial"/>
              <a:cs typeface="Arial"/>
              <a:sym typeface="Arial"/>
            </a:endParaRPr>
          </a:p>
        </p:txBody>
      </p:sp>
      <p:sp>
        <p:nvSpPr>
          <p:cNvPr id="139" name="Google Shape;139;p5"/>
          <p:cNvSpPr/>
          <p:nvPr/>
        </p:nvSpPr>
        <p:spPr>
          <a:xfrm>
            <a:off x="731520" y="3474720"/>
            <a:ext cx="521208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3. Submit supporting documents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Upload any required supporting documents directly to the portal.</a:t>
            </a:r>
            <a:endParaRPr b="0" i="0" sz="1400" u="none" cap="none" strike="noStrike">
              <a:solidFill>
                <a:srgbClr val="000000"/>
              </a:solidFill>
              <a:latin typeface="Arial"/>
              <a:ea typeface="Arial"/>
              <a:cs typeface="Arial"/>
              <a:sym typeface="Arial"/>
            </a:endParaRPr>
          </a:p>
        </p:txBody>
      </p:sp>
      <p:sp>
        <p:nvSpPr>
          <p:cNvPr id="140" name="Google Shape;140;p5"/>
          <p:cNvSpPr/>
          <p:nvPr/>
        </p:nvSpPr>
        <p:spPr>
          <a:xfrm>
            <a:off x="6248095" y="3474720"/>
            <a:ext cx="5212080" cy="164592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4. Supplementary information forms (SIFs)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Some faith or selective schools require additional forms sent directly to the school.</a:t>
            </a:r>
            <a:endParaRPr b="0" i="0" sz="1400" u="none" cap="none" strike="noStrike">
              <a:solidFill>
                <a:srgbClr val="000000"/>
              </a:solidFill>
              <a:latin typeface="Arial"/>
              <a:ea typeface="Arial"/>
              <a:cs typeface="Arial"/>
              <a:sym typeface="Arial"/>
            </a:endParaRPr>
          </a:p>
        </p:txBody>
      </p:sp>
      <p:sp>
        <p:nvSpPr>
          <p:cNvPr id="141" name="Google Shape;141;p5"/>
          <p:cNvSpPr/>
          <p:nvPr/>
        </p:nvSpPr>
        <p:spPr>
          <a:xfrm>
            <a:off x="731520" y="5303520"/>
            <a:ext cx="10728655" cy="914400"/>
          </a:xfrm>
          <a:prstGeom prst="roundRect">
            <a:avLst>
              <a:gd fmla="val 16667" name="adj"/>
            </a:avLst>
          </a:prstGeom>
          <a:solidFill>
            <a:srgbClr val="FFC20E"/>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Verdana"/>
                <a:ea typeface="Verdana"/>
                <a:cs typeface="Verdana"/>
                <a:sym typeface="Verdana"/>
              </a:rPr>
              <a:t>CLOSING DEADLINE: Saturday 31 October 2026</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200"/>
              </a:spcBef>
              <a:spcAft>
                <a:spcPts val="0"/>
              </a:spcAft>
              <a:buClr>
                <a:srgbClr val="000000"/>
              </a:buClr>
              <a:buSzPts val="1200"/>
              <a:buFont typeface="Arial"/>
              <a:buNone/>
            </a:pPr>
            <a:r>
              <a:rPr b="0" i="0" lang="en-US" sz="1200" u="none" cap="none" strike="noStrike">
                <a:solidFill>
                  <a:srgbClr val="0F2D52"/>
                </a:solidFill>
                <a:latin typeface="Verdana"/>
                <a:ea typeface="Verdana"/>
                <a:cs typeface="Verdana"/>
                <a:sym typeface="Verdana"/>
              </a:rPr>
              <a:t>Submit on time at www.eadmissions.org.uk — late applications are processed after on-time offers.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45" name="Shape 145"/>
        <p:cNvGrpSpPr/>
        <p:nvPr/>
      </p:nvGrpSpPr>
      <p:grpSpPr>
        <a:xfrm>
          <a:off x="0" y="0"/>
          <a:ext cx="0" cy="0"/>
          <a:chOff x="0" y="0"/>
          <a:chExt cx="0" cy="0"/>
        </a:xfrm>
      </p:grpSpPr>
      <p:sp>
        <p:nvSpPr>
          <p:cNvPr id="146" name="Google Shape;146;p6"/>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2: APPLY</a:t>
            </a:r>
            <a:endParaRPr b="0" i="0" sz="1400" u="none" cap="none" strike="noStrike">
              <a:solidFill>
                <a:srgbClr val="000000"/>
              </a:solidFill>
              <a:latin typeface="Arial"/>
              <a:ea typeface="Arial"/>
              <a:cs typeface="Arial"/>
              <a:sym typeface="Arial"/>
            </a:endParaRPr>
          </a:p>
        </p:txBody>
      </p:sp>
      <p:sp>
        <p:nvSpPr>
          <p:cNvPr id="147" name="Google Shape;147;p6"/>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Children educated out of year group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Requests for admission outside the normal age group</a:t>
            </a:r>
            <a:endParaRPr b="0" i="0" sz="1400" u="none" cap="none" strike="noStrike">
              <a:solidFill>
                <a:srgbClr val="000000"/>
              </a:solidFill>
              <a:latin typeface="Arial"/>
              <a:ea typeface="Arial"/>
              <a:cs typeface="Arial"/>
              <a:sym typeface="Arial"/>
            </a:endParaRPr>
          </a:p>
        </p:txBody>
      </p:sp>
      <p:sp>
        <p:nvSpPr>
          <p:cNvPr id="148" name="Google Shape;148;p6"/>
          <p:cNvSpPr/>
          <p:nvPr/>
        </p:nvSpPr>
        <p:spPr>
          <a:xfrm>
            <a:off x="731520" y="1645920"/>
            <a:ext cx="5212080" cy="45720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F2D52"/>
                </a:solidFill>
                <a:latin typeface="Georgia"/>
                <a:ea typeface="Georgia"/>
                <a:cs typeface="Georgia"/>
                <a:sym typeface="Georgia"/>
              </a:rPr>
              <a:t>Applying out of year group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  If your child is currently educated outside their normal age group, you must apply for a secondary place at the same time as other Year 6 pupils.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  You must request agreement from the admission authority of each preferred school to accept an out-of-year application. This includes summer born children who have been educated out of year group since Reception. </a:t>
            </a:r>
            <a:endParaRPr b="0" i="0" sz="1400" u="none" cap="none" strike="noStrike">
              <a:solidFill>
                <a:srgbClr val="000000"/>
              </a:solidFill>
              <a:latin typeface="Arial"/>
              <a:ea typeface="Arial"/>
              <a:cs typeface="Arial"/>
              <a:sym typeface="Arial"/>
            </a:endParaRPr>
          </a:p>
        </p:txBody>
      </p:sp>
      <p:sp>
        <p:nvSpPr>
          <p:cNvPr id="149" name="Google Shape;149;p6"/>
          <p:cNvSpPr/>
          <p:nvPr/>
        </p:nvSpPr>
        <p:spPr>
          <a:xfrm>
            <a:off x="6248095" y="1645920"/>
            <a:ext cx="5212080" cy="45720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F2D52"/>
                </a:solidFill>
                <a:latin typeface="Georgia"/>
                <a:ea typeface="Georgia"/>
                <a:cs typeface="Georgia"/>
                <a:sym typeface="Georgia"/>
              </a:rPr>
              <a:t>Decision process &amp; requirement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  Decisions are made independently by each school's admission authority based on the individual circumstances of the child.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1" i="0" lang="en-US" sz="1300" u="none" cap="none" strike="noStrike">
                <a:solidFill>
                  <a:srgbClr val="991B1B"/>
                </a:solidFill>
                <a:latin typeface="Verdana"/>
                <a:ea typeface="Verdana"/>
                <a:cs typeface="Verdana"/>
                <a:sym typeface="Verdana"/>
              </a:rPr>
              <a:t>•  MANDATORY REQUIREMENT: You must provide written proof of an agreement to the School Admissions Team for the school to be considered.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53" name="Shape 153"/>
        <p:cNvGrpSpPr/>
        <p:nvPr/>
      </p:nvGrpSpPr>
      <p:grpSpPr>
        <a:xfrm>
          <a:off x="0" y="0"/>
          <a:ext cx="0" cy="0"/>
          <a:chOff x="0" y="0"/>
          <a:chExt cx="0" cy="0"/>
        </a:xfrm>
      </p:grpSpPr>
      <p:sp>
        <p:nvSpPr>
          <p:cNvPr id="154" name="Google Shape;154;p7"/>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2: APPLY</a:t>
            </a:r>
            <a:endParaRPr b="0" i="0" sz="1400" u="none" cap="none" strike="noStrike">
              <a:solidFill>
                <a:srgbClr val="000000"/>
              </a:solidFill>
              <a:latin typeface="Arial"/>
              <a:ea typeface="Arial"/>
              <a:cs typeface="Arial"/>
              <a:sym typeface="Arial"/>
            </a:endParaRPr>
          </a:p>
        </p:txBody>
      </p:sp>
      <p:sp>
        <p:nvSpPr>
          <p:cNvPr id="155" name="Google Shape;155;p7"/>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The equal preference scheme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How all six of your preferences are processed fairly</a:t>
            </a:r>
            <a:endParaRPr b="0" i="0" sz="1400" u="none" cap="none" strike="noStrike">
              <a:solidFill>
                <a:srgbClr val="000000"/>
              </a:solidFill>
              <a:latin typeface="Arial"/>
              <a:ea typeface="Arial"/>
              <a:cs typeface="Arial"/>
              <a:sym typeface="Arial"/>
            </a:endParaRPr>
          </a:p>
        </p:txBody>
      </p:sp>
      <p:sp>
        <p:nvSpPr>
          <p:cNvPr id="156" name="Google Shape;156;p7"/>
          <p:cNvSpPr/>
          <p:nvPr/>
        </p:nvSpPr>
        <p:spPr>
          <a:xfrm>
            <a:off x="731520" y="1645920"/>
            <a:ext cx="5212080" cy="1371600"/>
          </a:xfrm>
          <a:prstGeom prst="roundRect">
            <a:avLst>
              <a:gd fmla="val 16667" name="adj"/>
            </a:avLst>
          </a:prstGeom>
          <a:solidFill>
            <a:srgbClr val="FEF2F2"/>
          </a:solidFill>
          <a:ln cap="flat" cmpd="sng" w="19050">
            <a:solidFill>
              <a:srgbClr val="991B1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991B1B"/>
                </a:solidFill>
                <a:latin typeface="Georgia"/>
                <a:ea typeface="Georgia"/>
                <a:cs typeface="Georgia"/>
                <a:sym typeface="Georgia"/>
              </a:rPr>
              <a:t>MYTH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Putting a school first or naming only one school gives you a higher priority over someone who listed it 2nd.</a:t>
            </a:r>
            <a:endParaRPr b="0" i="0" sz="1400" u="none" cap="none" strike="noStrike">
              <a:solidFill>
                <a:srgbClr val="000000"/>
              </a:solidFill>
              <a:latin typeface="Arial"/>
              <a:ea typeface="Arial"/>
              <a:cs typeface="Arial"/>
              <a:sym typeface="Arial"/>
            </a:endParaRPr>
          </a:p>
        </p:txBody>
      </p:sp>
      <p:sp>
        <p:nvSpPr>
          <p:cNvPr id="157" name="Google Shape;157;p7"/>
          <p:cNvSpPr/>
          <p:nvPr/>
        </p:nvSpPr>
        <p:spPr>
          <a:xfrm>
            <a:off x="6248095" y="1645920"/>
            <a:ext cx="5212080" cy="1371600"/>
          </a:xfrm>
          <a:prstGeom prst="roundRect">
            <a:avLst>
              <a:gd fmla="val 16667" name="adj"/>
            </a:avLst>
          </a:prstGeom>
          <a:solidFill>
            <a:srgbClr val="F0FDF4"/>
          </a:solidFill>
          <a:ln cap="flat" cmpd="sng" w="19050">
            <a:solidFill>
              <a:srgbClr val="16653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166534"/>
                </a:solidFill>
                <a:latin typeface="Georgia"/>
                <a:ea typeface="Georgia"/>
                <a:cs typeface="Georgia"/>
                <a:sym typeface="Georgia"/>
              </a:rPr>
              <a:t>FACT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Schools consider ALL applicants equally under their oversubscription rules without knowing where you ranked them.</a:t>
            </a:r>
            <a:endParaRPr b="0" i="0" sz="1400" u="none" cap="none" strike="noStrike">
              <a:solidFill>
                <a:srgbClr val="000000"/>
              </a:solidFill>
              <a:latin typeface="Arial"/>
              <a:ea typeface="Arial"/>
              <a:cs typeface="Arial"/>
              <a:sym typeface="Arial"/>
            </a:endParaRPr>
          </a:p>
        </p:txBody>
      </p:sp>
      <p:sp>
        <p:nvSpPr>
          <p:cNvPr id="158" name="Google Shape;158;p7"/>
          <p:cNvSpPr/>
          <p:nvPr/>
        </p:nvSpPr>
        <p:spPr>
          <a:xfrm>
            <a:off x="731520" y="3200400"/>
            <a:ext cx="3383280" cy="19202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F2D52"/>
                </a:solidFill>
                <a:latin typeface="Georgia"/>
                <a:ea typeface="Georgia"/>
                <a:cs typeface="Georgia"/>
                <a:sym typeface="Georgia"/>
              </a:rPr>
              <a:t>1. Preference order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Applications are sent to schools without preference numbers. Schools do not see where you ranked them</a:t>
            </a:r>
            <a:endParaRPr b="0" i="0" sz="1400" u="none" cap="none" strike="noStrike">
              <a:solidFill>
                <a:srgbClr val="000000"/>
              </a:solidFill>
              <a:latin typeface="Arial"/>
              <a:ea typeface="Arial"/>
              <a:cs typeface="Arial"/>
              <a:sym typeface="Arial"/>
            </a:endParaRPr>
          </a:p>
        </p:txBody>
      </p:sp>
      <p:sp>
        <p:nvSpPr>
          <p:cNvPr id="159" name="Google Shape;159;p7"/>
          <p:cNvSpPr/>
          <p:nvPr/>
        </p:nvSpPr>
        <p:spPr>
          <a:xfrm>
            <a:off x="4389120" y="3200400"/>
            <a:ext cx="3383280" cy="19202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F2D52"/>
                </a:solidFill>
                <a:latin typeface="Georgia"/>
                <a:ea typeface="Georgia"/>
                <a:cs typeface="Georgia"/>
                <a:sym typeface="Georgia"/>
              </a:rPr>
              <a:t>2. Equal criteria assessment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Each school independently ranks all applicants strictly against their oversubscription criteria</a:t>
            </a:r>
            <a:endParaRPr b="0" i="0" sz="1400" u="none" cap="none" strike="noStrike">
              <a:solidFill>
                <a:srgbClr val="000000"/>
              </a:solidFill>
              <a:latin typeface="Arial"/>
              <a:ea typeface="Arial"/>
              <a:cs typeface="Arial"/>
              <a:sym typeface="Arial"/>
            </a:endParaRPr>
          </a:p>
        </p:txBody>
      </p:sp>
      <p:sp>
        <p:nvSpPr>
          <p:cNvPr id="160" name="Google Shape;160;p7"/>
          <p:cNvSpPr/>
          <p:nvPr/>
        </p:nvSpPr>
        <p:spPr>
          <a:xfrm>
            <a:off x="8046720" y="3200400"/>
            <a:ext cx="3383280" cy="192024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F2D52"/>
                </a:solidFill>
                <a:latin typeface="Georgia"/>
                <a:ea typeface="Georgia"/>
                <a:cs typeface="Georgia"/>
                <a:sym typeface="Georgia"/>
              </a:rPr>
              <a:t>3. Highest preference offer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100"/>
              <a:buFont typeface="Arial"/>
              <a:buNone/>
            </a:pPr>
            <a:r>
              <a:rPr b="0" i="0" lang="en-US" sz="1100" u="none" cap="none" strike="noStrike">
                <a:solidFill>
                  <a:srgbClr val="1F2937"/>
                </a:solidFill>
                <a:latin typeface="Verdana"/>
                <a:ea typeface="Verdana"/>
                <a:cs typeface="Verdana"/>
                <a:sym typeface="Verdana"/>
              </a:rPr>
              <a:t>If you qualify for a place at more than one school you will be offered the one with the highest preference and any lower preferences will be discarded</a:t>
            </a:r>
            <a:endParaRPr b="0" i="0" sz="1400" u="none" cap="none" strike="noStrike">
              <a:solidFill>
                <a:srgbClr val="000000"/>
              </a:solidFill>
              <a:latin typeface="Arial"/>
              <a:ea typeface="Arial"/>
              <a:cs typeface="Arial"/>
              <a:sym typeface="Arial"/>
            </a:endParaRPr>
          </a:p>
        </p:txBody>
      </p:sp>
      <p:sp>
        <p:nvSpPr>
          <p:cNvPr id="161" name="Google Shape;161;p7"/>
          <p:cNvSpPr/>
          <p:nvPr/>
        </p:nvSpPr>
        <p:spPr>
          <a:xfrm>
            <a:off x="731520" y="5303520"/>
            <a:ext cx="10728655" cy="914400"/>
          </a:xfrm>
          <a:prstGeom prst="roundRect">
            <a:avLst>
              <a:gd fmla="val 16667" name="adj"/>
            </a:avLst>
          </a:prstGeom>
          <a:solidFill>
            <a:srgbClr val="FFC20E"/>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F2D52"/>
                </a:solidFill>
                <a:latin typeface="Verdana"/>
                <a:ea typeface="Verdana"/>
                <a:cs typeface="Verdana"/>
                <a:sym typeface="Verdana"/>
              </a:rPr>
              <a:t>Listing a school as your first preference does not guarantee you a place or increase your priority for that school. The preference order is only considered where more than one offer can be made when you will be offered the highest preference which can be met.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65" name="Shape 165"/>
        <p:cNvGrpSpPr/>
        <p:nvPr/>
      </p:nvGrpSpPr>
      <p:grpSpPr>
        <a:xfrm>
          <a:off x="0" y="0"/>
          <a:ext cx="0" cy="0"/>
          <a:chOff x="0" y="0"/>
          <a:chExt cx="0" cy="0"/>
        </a:xfrm>
      </p:grpSpPr>
      <p:sp>
        <p:nvSpPr>
          <p:cNvPr id="166" name="Google Shape;166;p8"/>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2: APPLY</a:t>
            </a:r>
            <a:endParaRPr b="0" i="0" sz="1400" u="none" cap="none" strike="noStrike">
              <a:solidFill>
                <a:srgbClr val="000000"/>
              </a:solidFill>
              <a:latin typeface="Arial"/>
              <a:ea typeface="Arial"/>
              <a:cs typeface="Arial"/>
              <a:sym typeface="Arial"/>
            </a:endParaRPr>
          </a:p>
        </p:txBody>
      </p:sp>
      <p:sp>
        <p:nvSpPr>
          <p:cNvPr id="167" name="Google Shape;167;p8"/>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How your final offer is made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How multiple potential offers are resolved into a single offer</a:t>
            </a:r>
            <a:endParaRPr b="0" i="0" sz="1400" u="none" cap="none" strike="noStrike">
              <a:solidFill>
                <a:srgbClr val="000000"/>
              </a:solidFill>
              <a:latin typeface="Arial"/>
              <a:ea typeface="Arial"/>
              <a:cs typeface="Arial"/>
              <a:sym typeface="Arial"/>
            </a:endParaRPr>
          </a:p>
        </p:txBody>
      </p:sp>
      <p:graphicFrame>
        <p:nvGraphicFramePr>
          <p:cNvPr id="168" name="Google Shape;168;p8"/>
          <p:cNvGraphicFramePr/>
          <p:nvPr/>
        </p:nvGraphicFramePr>
        <p:xfrm>
          <a:off x="731520" y="1645920"/>
          <a:ext cx="3000000" cy="3000000"/>
        </p:xfrm>
        <a:graphic>
          <a:graphicData uri="http://schemas.openxmlformats.org/drawingml/2006/table">
            <a:tbl>
              <a:tblPr bandRow="1" firstRow="1">
                <a:noFill/>
                <a:tableStyleId>{D77B8068-1E0C-4592-9F66-3E0D59C70BB9}</a:tableStyleId>
              </a:tblPr>
              <a:tblGrid>
                <a:gridCol w="2011675"/>
                <a:gridCol w="2011675"/>
                <a:gridCol w="2286000"/>
                <a:gridCol w="4419300"/>
              </a:tblGrid>
              <a:tr h="496400">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Verdana"/>
                          <a:ea typeface="Verdana"/>
                          <a:cs typeface="Verdana"/>
                          <a:sym typeface="Verdana"/>
                        </a:rPr>
                        <a:t>Preference Number</a:t>
                      </a:r>
                      <a:endParaRPr sz="1400" u="none" cap="none" strike="noStrike"/>
                    </a:p>
                  </a:txBody>
                  <a:tcPr marT="45725" marB="45725" marR="91450" marL="91450">
                    <a:solidFill>
                      <a:srgbClr val="0F2D52"/>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Verdana"/>
                          <a:ea typeface="Verdana"/>
                          <a:cs typeface="Verdana"/>
                          <a:sym typeface="Verdana"/>
                        </a:rPr>
                        <a:t>School Name</a:t>
                      </a:r>
                      <a:endParaRPr sz="1400" u="none" cap="none" strike="noStrike"/>
                    </a:p>
                  </a:txBody>
                  <a:tcPr marT="45725" marB="45725" marR="91450" marL="91450">
                    <a:solidFill>
                      <a:srgbClr val="0F2D52"/>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rgbClr val="FFFFFF"/>
                          </a:solidFill>
                          <a:latin typeface="Verdana"/>
                          <a:ea typeface="Verdana"/>
                          <a:cs typeface="Verdana"/>
                          <a:sym typeface="Verdana"/>
                        </a:rPr>
                        <a:t>Qualify for a place</a:t>
                      </a:r>
                      <a:r>
                        <a:rPr b="1" lang="en-US" sz="1200" u="none" cap="none" strike="noStrike">
                          <a:solidFill>
                            <a:srgbClr val="FFFFFF"/>
                          </a:solidFill>
                          <a:latin typeface="Verdana"/>
                          <a:ea typeface="Verdana"/>
                          <a:cs typeface="Verdana"/>
                          <a:sym typeface="Verdana"/>
                        </a:rPr>
                        <a:t>?</a:t>
                      </a:r>
                      <a:endParaRPr sz="1400" u="none" cap="none" strike="noStrike"/>
                    </a:p>
                  </a:txBody>
                  <a:tcPr marT="45725" marB="45725" marR="91450" marL="91450">
                    <a:solidFill>
                      <a:srgbClr val="0F2D52"/>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Verdana"/>
                          <a:ea typeface="Verdana"/>
                          <a:cs typeface="Verdana"/>
                          <a:sym typeface="Verdana"/>
                        </a:rPr>
                        <a:t>Outcome</a:t>
                      </a:r>
                      <a:endParaRPr sz="1400" u="none" cap="none" strike="noStrike"/>
                    </a:p>
                  </a:txBody>
                  <a:tcPr marT="45725" marB="45725" marR="91450" marL="91450">
                    <a:solidFill>
                      <a:srgbClr val="0F2D52"/>
                    </a:solidFill>
                  </a:tcPr>
                </a:tc>
              </a:tr>
              <a:tr h="496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1st Preference</a:t>
                      </a:r>
                      <a:endParaRPr sz="1400" u="none" cap="none" strike="noStrike"/>
                    </a:p>
                  </a:txBody>
                  <a:tcPr marT="45725" marB="45725" marR="91450" marL="91450">
                    <a:solidFill>
                      <a:srgbClr val="F9FAFB"/>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School A</a:t>
                      </a:r>
                      <a:endParaRPr sz="1400" u="none" cap="none" strike="noStrike"/>
                    </a:p>
                  </a:txBody>
                  <a:tcPr marT="45725" marB="45725" marR="91450" marL="91450">
                    <a:solidFill>
                      <a:srgbClr val="F9FAFB"/>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No</a:t>
                      </a:r>
                      <a:endParaRPr sz="1400" u="none" cap="none" strike="noStrike"/>
                    </a:p>
                  </a:txBody>
                  <a:tcPr marT="45725" marB="45725" marR="91450" marL="91450">
                    <a:solidFill>
                      <a:srgbClr val="F9FAFB"/>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Waiting List</a:t>
                      </a:r>
                      <a:endParaRPr sz="1400" u="none" cap="none" strike="noStrike"/>
                    </a:p>
                  </a:txBody>
                  <a:tcPr marT="45725" marB="45725" marR="91450" marL="91450">
                    <a:solidFill>
                      <a:srgbClr val="F9FAFB"/>
                    </a:solidFill>
                  </a:tcPr>
                </a:tc>
              </a:tr>
              <a:tr h="496400">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solidFill>
                            <a:srgbClr val="166534"/>
                          </a:solidFill>
                          <a:latin typeface="Verdana"/>
                          <a:ea typeface="Verdana"/>
                          <a:cs typeface="Verdana"/>
                          <a:sym typeface="Verdana"/>
                        </a:rPr>
                        <a:t>2nd Preference</a:t>
                      </a:r>
                      <a:endParaRPr sz="1400" u="none" cap="none" strike="noStrike"/>
                    </a:p>
                  </a:txBody>
                  <a:tcPr marT="45725" marB="45725" marR="91450" marL="91450">
                    <a:solidFill>
                      <a:srgbClr val="F0FDF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166534"/>
                          </a:solidFill>
                          <a:latin typeface="Verdana"/>
                          <a:ea typeface="Verdana"/>
                          <a:cs typeface="Verdana"/>
                          <a:sym typeface="Verdana"/>
                        </a:rPr>
                        <a:t>School B</a:t>
                      </a:r>
                      <a:endParaRPr sz="1400" u="none" cap="none" strike="noStrike"/>
                    </a:p>
                  </a:txBody>
                  <a:tcPr marT="45725" marB="45725" marR="91450" marL="91450">
                    <a:solidFill>
                      <a:srgbClr val="F0FDF4"/>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US" sz="1100" u="none" cap="none" strike="noStrike">
                          <a:solidFill>
                            <a:srgbClr val="166534"/>
                          </a:solidFill>
                          <a:latin typeface="Verdana"/>
                          <a:ea typeface="Verdana"/>
                          <a:cs typeface="Verdana"/>
                          <a:sym typeface="Verdana"/>
                        </a:rPr>
                        <a:t>Yes</a:t>
                      </a:r>
                      <a:endParaRPr sz="1400" u="none" cap="none" strike="noStrike"/>
                    </a:p>
                  </a:txBody>
                  <a:tcPr marT="45725" marB="45725" marR="91450" marL="91450">
                    <a:solidFill>
                      <a:srgbClr val="F0FDF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166534"/>
                          </a:solidFill>
                          <a:latin typeface="Verdana"/>
                          <a:ea typeface="Verdana"/>
                          <a:cs typeface="Verdana"/>
                          <a:sym typeface="Verdana"/>
                        </a:rPr>
                        <a:t>OFFERED</a:t>
                      </a:r>
                      <a:endParaRPr sz="1400" u="none" cap="none" strike="noStrike"/>
                    </a:p>
                  </a:txBody>
                  <a:tcPr marT="45725" marB="45725" marR="91450" marL="91450">
                    <a:solidFill>
                      <a:srgbClr val="F0FDF4"/>
                    </a:solidFill>
                  </a:tcPr>
                </a:tc>
              </a:tr>
              <a:tr h="496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3rd Preference</a:t>
                      </a:r>
                      <a:endParaRPr sz="1400" u="none" cap="none" strike="noStrike"/>
                    </a:p>
                  </a:txBody>
                  <a:tcPr marT="45725" marB="45725" marR="91450" marL="91450">
                    <a:solidFill>
                      <a:srgbClr val="F9FAFB"/>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School C</a:t>
                      </a:r>
                      <a:endParaRPr sz="1400" u="none" cap="none" strike="noStrike"/>
                    </a:p>
                  </a:txBody>
                  <a:tcPr marT="45725" marB="45725" marR="91450" marL="91450">
                    <a:solidFill>
                      <a:srgbClr val="F9FAFB"/>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Yes</a:t>
                      </a:r>
                      <a:endParaRPr sz="1400" u="none" cap="none" strike="noStrike"/>
                    </a:p>
                  </a:txBody>
                  <a:tcPr marT="45725" marB="45725" marR="91450" marL="91450">
                    <a:solidFill>
                      <a:srgbClr val="F9FAFB"/>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Discarded  (higher preference offered)</a:t>
                      </a:r>
                      <a:endParaRPr sz="1400" u="none" cap="none" strike="noStrike"/>
                    </a:p>
                  </a:txBody>
                  <a:tcPr marT="45725" marB="45725" marR="91450" marL="91450">
                    <a:solidFill>
                      <a:srgbClr val="F9FAFB"/>
                    </a:solidFill>
                  </a:tcPr>
                </a:tc>
              </a:tr>
              <a:tr h="496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4th Preference</a:t>
                      </a:r>
                      <a:endParaRPr sz="1400" u="none" cap="none" strike="noStrike"/>
                    </a:p>
                  </a:txBody>
                  <a:tcPr marT="45725" marB="45725" marR="91450" marL="91450">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School D</a:t>
                      </a:r>
                      <a:endParaRPr sz="1400" u="none" cap="none" strike="noStrike"/>
                    </a:p>
                  </a:txBody>
                  <a:tcPr marT="45725" marB="45725" marR="91450" marL="91450">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No</a:t>
                      </a:r>
                      <a:endParaRPr sz="1400" u="none" cap="none" strike="noStrike"/>
                    </a:p>
                  </a:txBody>
                  <a:tcPr marT="45725" marB="45725" marR="91450" marL="91450">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Discarded  (higher preference offered)</a:t>
                      </a:r>
                      <a:endParaRPr sz="1400" u="none" cap="none" strike="noStrike"/>
                    </a:p>
                  </a:txBody>
                  <a:tcPr marT="45725" marB="45725" marR="91450" marL="91450">
                    <a:solidFill>
                      <a:srgbClr val="FFFFFF"/>
                    </a:solidFill>
                  </a:tcPr>
                </a:tc>
              </a:tr>
              <a:tr h="496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5th Preference</a:t>
                      </a:r>
                      <a:endParaRPr sz="1400" u="none" cap="none" strike="noStrike"/>
                    </a:p>
                  </a:txBody>
                  <a:tcPr marT="45725" marB="45725" marR="91450" marL="91450">
                    <a:solidFill>
                      <a:srgbClr val="F9FAFB"/>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School E</a:t>
                      </a:r>
                      <a:endParaRPr sz="1400" u="none" cap="none" strike="noStrike"/>
                    </a:p>
                  </a:txBody>
                  <a:tcPr marT="45725" marB="45725" marR="91450" marL="91450">
                    <a:solidFill>
                      <a:srgbClr val="F9FAFB"/>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Yes</a:t>
                      </a:r>
                      <a:endParaRPr sz="1400" u="none" cap="none" strike="noStrike"/>
                    </a:p>
                  </a:txBody>
                  <a:tcPr marT="45725" marB="45725" marR="91450" marL="91450">
                    <a:solidFill>
                      <a:srgbClr val="F9FAFB"/>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Discarded  (higher preference offered)</a:t>
                      </a:r>
                      <a:endParaRPr sz="1400" u="none" cap="none" strike="noStrike"/>
                    </a:p>
                  </a:txBody>
                  <a:tcPr marT="45725" marB="45725" marR="91450" marL="91450">
                    <a:solidFill>
                      <a:srgbClr val="F9FAFB"/>
                    </a:solidFill>
                  </a:tcPr>
                </a:tc>
              </a:tr>
              <a:tr h="496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6th Preference</a:t>
                      </a:r>
                      <a:endParaRPr sz="1400" u="none" cap="none" strike="noStrike"/>
                    </a:p>
                  </a:txBody>
                  <a:tcPr marT="45725" marB="45725" marR="91450" marL="91450">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School F</a:t>
                      </a:r>
                      <a:endParaRPr sz="1400" u="none" cap="none" strike="noStrike"/>
                    </a:p>
                  </a:txBody>
                  <a:tcPr marT="45725" marB="45725" marR="91450" marL="91450">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No</a:t>
                      </a:r>
                      <a:endParaRPr sz="1400" u="none" cap="none" strike="noStrike"/>
                    </a:p>
                  </a:txBody>
                  <a:tcPr marT="45725" marB="45725" marR="91450" marL="91450">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1F2937"/>
                          </a:solidFill>
                          <a:latin typeface="Verdana"/>
                          <a:ea typeface="Verdana"/>
                          <a:cs typeface="Verdana"/>
                          <a:sym typeface="Verdana"/>
                        </a:rPr>
                        <a:t>Discarded (higher preference offered)</a:t>
                      </a:r>
                      <a:endParaRPr sz="1400" u="none" cap="none" strike="noStrike"/>
                    </a:p>
                  </a:txBody>
                  <a:tcPr marT="45725" marB="45725" marR="91450" marL="91450">
                    <a:solidFill>
                      <a:srgbClr val="FFFFFF"/>
                    </a:solidFill>
                  </a:tcPr>
                </a:tc>
              </a:tr>
            </a:tbl>
          </a:graphicData>
        </a:graphic>
      </p:graphicFrame>
      <p:sp>
        <p:nvSpPr>
          <p:cNvPr id="169" name="Google Shape;169;p8"/>
          <p:cNvSpPr/>
          <p:nvPr/>
        </p:nvSpPr>
        <p:spPr>
          <a:xfrm>
            <a:off x="731520" y="5303520"/>
            <a:ext cx="10728655" cy="914400"/>
          </a:xfrm>
          <a:prstGeom prst="roundRect">
            <a:avLst>
              <a:gd fmla="val 16667" name="adj"/>
            </a:avLst>
          </a:prstGeom>
          <a:solidFill>
            <a:srgbClr val="EFF6FF"/>
          </a:solidFill>
          <a:ln cap="flat" cmpd="sng" w="19050">
            <a:solidFill>
              <a:srgbClr val="3B82F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F2D52"/>
                </a:solidFill>
                <a:latin typeface="Verdana"/>
                <a:ea typeface="Verdana"/>
                <a:cs typeface="Verdana"/>
                <a:sym typeface="Verdana"/>
              </a:rPr>
              <a:t> Always list schools in the exact order you prefer them.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Lower preferences are automatically discarded as soon as a higher preference can be offered.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73" name="Shape 173"/>
        <p:cNvGrpSpPr/>
        <p:nvPr/>
      </p:nvGrpSpPr>
      <p:grpSpPr>
        <a:xfrm>
          <a:off x="0" y="0"/>
          <a:ext cx="0" cy="0"/>
          <a:chOff x="0" y="0"/>
          <a:chExt cx="0" cy="0"/>
        </a:xfrm>
      </p:grpSpPr>
      <p:sp>
        <p:nvSpPr>
          <p:cNvPr id="174" name="Google Shape;174;p9"/>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3: OUTCOMES</a:t>
            </a:r>
            <a:endParaRPr b="0" i="0" sz="1400" u="none" cap="none" strike="noStrike">
              <a:solidFill>
                <a:srgbClr val="000000"/>
              </a:solidFill>
              <a:latin typeface="Arial"/>
              <a:ea typeface="Arial"/>
              <a:cs typeface="Arial"/>
              <a:sym typeface="Arial"/>
            </a:endParaRPr>
          </a:p>
        </p:txBody>
      </p:sp>
      <p:sp>
        <p:nvSpPr>
          <p:cNvPr id="175" name="Google Shape;175;p9"/>
          <p:cNvSpPr txBox="1"/>
          <p:nvPr/>
        </p:nvSpPr>
        <p:spPr>
          <a:xfrm>
            <a:off x="731520" y="777240"/>
            <a:ext cx="10728655" cy="8229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National Offer Day: Monday 1 March 2027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Receiving, responding to, and managing your outcome</a:t>
            </a:r>
            <a:endParaRPr b="0" i="0" sz="1400" u="none" cap="none" strike="noStrike">
              <a:solidFill>
                <a:srgbClr val="000000"/>
              </a:solidFill>
              <a:latin typeface="Arial"/>
              <a:ea typeface="Arial"/>
              <a:cs typeface="Arial"/>
              <a:sym typeface="Arial"/>
            </a:endParaRPr>
          </a:p>
        </p:txBody>
      </p:sp>
      <p:sp>
        <p:nvSpPr>
          <p:cNvPr id="176" name="Google Shape;176;p9"/>
          <p:cNvSpPr/>
          <p:nvPr/>
        </p:nvSpPr>
        <p:spPr>
          <a:xfrm>
            <a:off x="731520" y="1645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The notification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You will receive an email with your outcome during the evening of 1 March 2027 (after 5pm). You can also log into eadmissions after this time.</a:t>
            </a:r>
            <a:endParaRPr b="0" i="0" sz="1400" u="none" cap="none" strike="noStrike">
              <a:solidFill>
                <a:srgbClr val="000000"/>
              </a:solidFill>
              <a:latin typeface="Arial"/>
              <a:ea typeface="Arial"/>
              <a:cs typeface="Arial"/>
              <a:sym typeface="Arial"/>
            </a:endParaRPr>
          </a:p>
        </p:txBody>
      </p:sp>
      <p:sp>
        <p:nvSpPr>
          <p:cNvPr id="177" name="Google Shape;177;p9"/>
          <p:cNvSpPr/>
          <p:nvPr/>
        </p:nvSpPr>
        <p:spPr>
          <a:xfrm>
            <a:off x="6248095" y="1645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The response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You must accept or decline your offered place online by the deadline of 15 March 2027 to secure your place.</a:t>
            </a:r>
            <a:endParaRPr b="0" i="0" sz="1400" u="none" cap="none" strike="noStrike">
              <a:solidFill>
                <a:srgbClr val="000000"/>
              </a:solidFill>
              <a:latin typeface="Arial"/>
              <a:ea typeface="Arial"/>
              <a:cs typeface="Arial"/>
              <a:sym typeface="Arial"/>
            </a:endParaRPr>
          </a:p>
        </p:txBody>
      </p:sp>
      <p:sp>
        <p:nvSpPr>
          <p:cNvPr id="178" name="Google Shape;178;p9"/>
          <p:cNvSpPr/>
          <p:nvPr/>
        </p:nvSpPr>
        <p:spPr>
          <a:xfrm>
            <a:off x="731520" y="3931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The strategy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Always accept the offer you are given even if it is not your first preference. This guarantees your child has a school place. Accepting a place does not affect your chances of receiving a further offer from the waiting list. You will not be given any extra priority for higher preferred schools if the offer is refused. </a:t>
            </a:r>
            <a:endParaRPr b="0" i="0" sz="1400" u="none" cap="none" strike="noStrike">
              <a:solidFill>
                <a:srgbClr val="000000"/>
              </a:solidFill>
              <a:latin typeface="Arial"/>
              <a:ea typeface="Arial"/>
              <a:cs typeface="Arial"/>
              <a:sym typeface="Arial"/>
            </a:endParaRPr>
          </a:p>
        </p:txBody>
      </p:sp>
      <p:sp>
        <p:nvSpPr>
          <p:cNvPr id="179" name="Google Shape;179;p9"/>
          <p:cNvSpPr/>
          <p:nvPr/>
        </p:nvSpPr>
        <p:spPr>
          <a:xfrm>
            <a:off x="6248095" y="3931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The reminder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National Offer Day is only the beginning. There will continue to be movement on waiting lists between March and September.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83" name="Shape 183"/>
        <p:cNvGrpSpPr/>
        <p:nvPr/>
      </p:nvGrpSpPr>
      <p:grpSpPr>
        <a:xfrm>
          <a:off x="0" y="0"/>
          <a:ext cx="0" cy="0"/>
          <a:chOff x="0" y="0"/>
          <a:chExt cx="0" cy="0"/>
        </a:xfrm>
      </p:grpSpPr>
      <p:sp>
        <p:nvSpPr>
          <p:cNvPr id="184" name="Google Shape;184;p10"/>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3: OUTCOMES</a:t>
            </a:r>
            <a:endParaRPr b="0" i="0" sz="1400" u="none" cap="none" strike="noStrike">
              <a:solidFill>
                <a:srgbClr val="000000"/>
              </a:solidFill>
              <a:latin typeface="Arial"/>
              <a:ea typeface="Arial"/>
              <a:cs typeface="Arial"/>
              <a:sym typeface="Arial"/>
            </a:endParaRPr>
          </a:p>
        </p:txBody>
      </p:sp>
      <p:sp>
        <p:nvSpPr>
          <p:cNvPr id="185" name="Google Shape;185;p10"/>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Reducing the risk of being unplaced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Strategies to minimise the risk of your child not receiving an offer</a:t>
            </a:r>
            <a:endParaRPr b="0" i="0" sz="1400" u="none" cap="none" strike="noStrike">
              <a:solidFill>
                <a:srgbClr val="000000"/>
              </a:solidFill>
              <a:latin typeface="Arial"/>
              <a:ea typeface="Arial"/>
              <a:cs typeface="Arial"/>
              <a:sym typeface="Arial"/>
            </a:endParaRPr>
          </a:p>
        </p:txBody>
      </p:sp>
      <p:sp>
        <p:nvSpPr>
          <p:cNvPr id="186" name="Google Shape;186;p10"/>
          <p:cNvSpPr/>
          <p:nvPr/>
        </p:nvSpPr>
        <p:spPr>
          <a:xfrm>
            <a:off x="731520" y="1645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  Make use of all six preferences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Naming fewer schools does NOT increase your chances of getting your first choice. It only limits your options.</a:t>
            </a:r>
            <a:endParaRPr b="0" i="0" sz="1400" u="none" cap="none" strike="noStrike">
              <a:solidFill>
                <a:srgbClr val="000000"/>
              </a:solidFill>
              <a:latin typeface="Arial"/>
              <a:ea typeface="Arial"/>
              <a:cs typeface="Arial"/>
              <a:sym typeface="Arial"/>
            </a:endParaRPr>
          </a:p>
        </p:txBody>
      </p:sp>
      <p:sp>
        <p:nvSpPr>
          <p:cNvPr id="187" name="Google Shape;187;p10"/>
          <p:cNvSpPr/>
          <p:nvPr/>
        </p:nvSpPr>
        <p:spPr>
          <a:xfrm>
            <a:off x="6248095" y="1645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  Include your nearest non-faith school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Most places are allocated on distance. Including your nearest school increases your chance of getting a place, but it is not guaranteed.</a:t>
            </a:r>
            <a:endParaRPr b="0" i="0" sz="1400" u="none" cap="none" strike="noStrike">
              <a:solidFill>
                <a:srgbClr val="000000"/>
              </a:solidFill>
              <a:latin typeface="Arial"/>
              <a:ea typeface="Arial"/>
              <a:cs typeface="Arial"/>
              <a:sym typeface="Arial"/>
            </a:endParaRPr>
          </a:p>
        </p:txBody>
      </p:sp>
      <p:sp>
        <p:nvSpPr>
          <p:cNvPr id="188" name="Google Shape;188;p10"/>
          <p:cNvSpPr/>
          <p:nvPr/>
        </p:nvSpPr>
        <p:spPr>
          <a:xfrm>
            <a:off x="731520" y="3931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  Be realistic about past furthest distances met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Check previous years' offer distances published on the AfC website to see if your distance is realistic.</a:t>
            </a:r>
            <a:endParaRPr b="0" i="0" sz="1400" u="none" cap="none" strike="noStrike">
              <a:solidFill>
                <a:srgbClr val="000000"/>
              </a:solidFill>
              <a:latin typeface="Arial"/>
              <a:ea typeface="Arial"/>
              <a:cs typeface="Arial"/>
              <a:sym typeface="Arial"/>
            </a:endParaRPr>
          </a:p>
        </p:txBody>
      </p:sp>
      <p:sp>
        <p:nvSpPr>
          <p:cNvPr id="189" name="Google Shape;189;p10"/>
          <p:cNvSpPr/>
          <p:nvPr/>
        </p:nvSpPr>
        <p:spPr>
          <a:xfrm>
            <a:off x="6248095" y="3931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  Do not make assumptions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You are not automatically entitled to a place at a particular school simply because you live in the borough or it is your closest school. There are a specific number of places available in each school.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193" name="Shape 193"/>
        <p:cNvGrpSpPr/>
        <p:nvPr/>
      </p:nvGrpSpPr>
      <p:grpSpPr>
        <a:xfrm>
          <a:off x="0" y="0"/>
          <a:ext cx="0" cy="0"/>
          <a:chOff x="0" y="0"/>
          <a:chExt cx="0" cy="0"/>
        </a:xfrm>
      </p:grpSpPr>
      <p:sp>
        <p:nvSpPr>
          <p:cNvPr id="194" name="Google Shape;194;p11"/>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3: OUTCOMES</a:t>
            </a:r>
            <a:endParaRPr b="0" i="0" sz="1400" u="none" cap="none" strike="noStrike">
              <a:solidFill>
                <a:srgbClr val="000000"/>
              </a:solidFill>
              <a:latin typeface="Arial"/>
              <a:ea typeface="Arial"/>
              <a:cs typeface="Arial"/>
              <a:sym typeface="Arial"/>
            </a:endParaRPr>
          </a:p>
        </p:txBody>
      </p:sp>
      <p:sp>
        <p:nvSpPr>
          <p:cNvPr id="195" name="Google Shape;195;p11"/>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Waiting lists and further offers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How waiting lists operate and when further offers are made</a:t>
            </a:r>
            <a:endParaRPr b="0" i="0" sz="1400" u="none" cap="none" strike="noStrike">
              <a:solidFill>
                <a:srgbClr val="000000"/>
              </a:solidFill>
              <a:latin typeface="Arial"/>
              <a:ea typeface="Arial"/>
              <a:cs typeface="Arial"/>
              <a:sym typeface="Arial"/>
            </a:endParaRPr>
          </a:p>
        </p:txBody>
      </p:sp>
      <p:sp>
        <p:nvSpPr>
          <p:cNvPr id="196" name="Google Shape;196;p11"/>
          <p:cNvSpPr/>
          <p:nvPr/>
        </p:nvSpPr>
        <p:spPr>
          <a:xfrm>
            <a:off x="731520" y="1645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Automatic entry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If you are not offered your first choice, your child is automatically added to waiting lists for all higher preferences.</a:t>
            </a:r>
            <a:endParaRPr b="0" i="0" sz="1400" u="none" cap="none" strike="noStrike">
              <a:solidFill>
                <a:srgbClr val="000000"/>
              </a:solidFill>
              <a:latin typeface="Arial"/>
              <a:ea typeface="Arial"/>
              <a:cs typeface="Arial"/>
              <a:sym typeface="Arial"/>
            </a:endParaRPr>
          </a:p>
        </p:txBody>
      </p:sp>
      <p:sp>
        <p:nvSpPr>
          <p:cNvPr id="197" name="Google Shape;197;p11"/>
          <p:cNvSpPr/>
          <p:nvPr/>
        </p:nvSpPr>
        <p:spPr>
          <a:xfrm>
            <a:off x="6248095" y="1645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Dynamic lists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Waiting lists are ordered strictly by oversubscription rules, NOT date added. A child's position may move down if higher priority applications are added.</a:t>
            </a:r>
            <a:endParaRPr b="0" i="0" sz="1400" u="none" cap="none" strike="noStrike">
              <a:solidFill>
                <a:srgbClr val="000000"/>
              </a:solidFill>
              <a:latin typeface="Arial"/>
              <a:ea typeface="Arial"/>
              <a:cs typeface="Arial"/>
              <a:sym typeface="Arial"/>
            </a:endParaRPr>
          </a:p>
        </p:txBody>
      </p:sp>
      <p:sp>
        <p:nvSpPr>
          <p:cNvPr id="198" name="Google Shape;198;p11"/>
          <p:cNvSpPr/>
          <p:nvPr/>
        </p:nvSpPr>
        <p:spPr>
          <a:xfrm>
            <a:off x="731520" y="3931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Further offers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Waiting list offers begin on Tuesday 30 March 2027. Offers continue through spring and summer as places open up.</a:t>
            </a:r>
            <a:endParaRPr b="0" i="0" sz="1400" u="none" cap="none" strike="noStrike">
              <a:solidFill>
                <a:srgbClr val="000000"/>
              </a:solidFill>
              <a:latin typeface="Arial"/>
              <a:ea typeface="Arial"/>
              <a:cs typeface="Arial"/>
              <a:sym typeface="Arial"/>
            </a:endParaRPr>
          </a:p>
        </p:txBody>
      </p:sp>
      <p:sp>
        <p:nvSpPr>
          <p:cNvPr id="199" name="Google Shape;199;p11"/>
          <p:cNvSpPr/>
          <p:nvPr/>
        </p:nvSpPr>
        <p:spPr>
          <a:xfrm>
            <a:off x="6248095" y="3931920"/>
            <a:ext cx="5212080" cy="20116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Duration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Waiting lists remain open until 30 June 2028. After that date, you must submit an in-year application to stay on the list.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203" name="Shape 203"/>
        <p:cNvGrpSpPr/>
        <p:nvPr/>
      </p:nvGrpSpPr>
      <p:grpSpPr>
        <a:xfrm>
          <a:off x="0" y="0"/>
          <a:ext cx="0" cy="0"/>
          <a:chOff x="0" y="0"/>
          <a:chExt cx="0" cy="0"/>
        </a:xfrm>
      </p:grpSpPr>
      <p:sp>
        <p:nvSpPr>
          <p:cNvPr id="204" name="Google Shape;204;p12"/>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PHASE 3: OUTCOMES</a:t>
            </a:r>
            <a:endParaRPr b="0" i="0" sz="1400" u="none" cap="none" strike="noStrike">
              <a:solidFill>
                <a:srgbClr val="000000"/>
              </a:solidFill>
              <a:latin typeface="Arial"/>
              <a:ea typeface="Arial"/>
              <a:cs typeface="Arial"/>
              <a:sym typeface="Arial"/>
            </a:endParaRPr>
          </a:p>
        </p:txBody>
      </p:sp>
      <p:sp>
        <p:nvSpPr>
          <p:cNvPr id="205" name="Google Shape;205;p12"/>
          <p:cNvSpPr txBox="1"/>
          <p:nvPr/>
        </p:nvSpPr>
        <p:spPr>
          <a:xfrm>
            <a:off x="731520" y="777240"/>
            <a:ext cx="107286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The appeals process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Understanding your legal right to an independent hearing</a:t>
            </a:r>
            <a:endParaRPr b="0" i="0" sz="1400" u="none" cap="none" strike="noStrike">
              <a:solidFill>
                <a:srgbClr val="000000"/>
              </a:solidFill>
              <a:latin typeface="Arial"/>
              <a:ea typeface="Arial"/>
              <a:cs typeface="Arial"/>
              <a:sym typeface="Arial"/>
            </a:endParaRPr>
          </a:p>
        </p:txBody>
      </p:sp>
      <p:sp>
        <p:nvSpPr>
          <p:cNvPr id="206" name="Google Shape;206;p12"/>
          <p:cNvSpPr/>
          <p:nvPr/>
        </p:nvSpPr>
        <p:spPr>
          <a:xfrm>
            <a:off x="731520" y="1645920"/>
            <a:ext cx="3383280" cy="29260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Your legal right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You have a statutory right to appeal to an independent panel for any preferred school where your child was refused a place after offers have been made.</a:t>
            </a:r>
            <a:endParaRPr b="0" i="0" sz="1400" u="none" cap="none" strike="noStrike">
              <a:solidFill>
                <a:srgbClr val="000000"/>
              </a:solidFill>
              <a:latin typeface="Arial"/>
              <a:ea typeface="Arial"/>
              <a:cs typeface="Arial"/>
              <a:sym typeface="Arial"/>
            </a:endParaRPr>
          </a:p>
        </p:txBody>
      </p:sp>
      <p:sp>
        <p:nvSpPr>
          <p:cNvPr id="207" name="Google Shape;207;p12"/>
          <p:cNvSpPr/>
          <p:nvPr/>
        </p:nvSpPr>
        <p:spPr>
          <a:xfrm>
            <a:off x="4389120" y="1645920"/>
            <a:ext cx="3383280" cy="29260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Independent panel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Appeals are heard by an independent panel completely separate from the school and local authority.</a:t>
            </a:r>
            <a:endParaRPr b="0" i="0" sz="1400" u="none" cap="none" strike="noStrike">
              <a:solidFill>
                <a:srgbClr val="000000"/>
              </a:solidFill>
              <a:latin typeface="Arial"/>
              <a:ea typeface="Arial"/>
              <a:cs typeface="Arial"/>
              <a:sym typeface="Arial"/>
            </a:endParaRPr>
          </a:p>
        </p:txBody>
      </p:sp>
      <p:sp>
        <p:nvSpPr>
          <p:cNvPr id="208" name="Google Shape;208;p12"/>
          <p:cNvSpPr/>
          <p:nvPr/>
        </p:nvSpPr>
        <p:spPr>
          <a:xfrm>
            <a:off x="8046720" y="1645920"/>
            <a:ext cx="3383280" cy="292608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F2D52"/>
                </a:solidFill>
                <a:latin typeface="Georgia"/>
                <a:ea typeface="Georgia"/>
                <a:cs typeface="Georgia"/>
                <a:sym typeface="Georgia"/>
              </a:rPr>
              <a:t>Balancing prejudice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The panel weighs the school's argument (prejudice to the efficient education and efficient use of resources for the other children on roll) against your case for why your child needs that school.</a:t>
            </a:r>
            <a:endParaRPr b="0" i="0" sz="1400" u="none" cap="none" strike="noStrike">
              <a:solidFill>
                <a:srgbClr val="000000"/>
              </a:solidFill>
              <a:latin typeface="Arial"/>
              <a:ea typeface="Arial"/>
              <a:cs typeface="Arial"/>
              <a:sym typeface="Arial"/>
            </a:endParaRPr>
          </a:p>
        </p:txBody>
      </p:sp>
      <p:sp>
        <p:nvSpPr>
          <p:cNvPr id="209" name="Google Shape;209;p12"/>
          <p:cNvSpPr/>
          <p:nvPr/>
        </p:nvSpPr>
        <p:spPr>
          <a:xfrm>
            <a:off x="731520" y="4846320"/>
            <a:ext cx="10728655" cy="1371600"/>
          </a:xfrm>
          <a:prstGeom prst="roundRect">
            <a:avLst>
              <a:gd fmla="val 16667" name="adj"/>
            </a:avLst>
          </a:prstGeom>
          <a:solidFill>
            <a:srgbClr val="EFF6FF"/>
          </a:solidFill>
          <a:ln cap="flat" cmpd="sng" w="19050">
            <a:solidFill>
              <a:srgbClr val="3B82F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F2D52"/>
                </a:solidFill>
                <a:latin typeface="Georgia"/>
                <a:ea typeface="Georgia"/>
                <a:cs typeface="Georgia"/>
                <a:sym typeface="Georgia"/>
              </a:rPr>
              <a:t>Important Note: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4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MPs, local councillors, council officers, and schools have no authority to change admission decisions. Only an appeal panel can require a school to admit a child if they are full.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213" name="Shape 213"/>
        <p:cNvGrpSpPr/>
        <p:nvPr/>
      </p:nvGrpSpPr>
      <p:grpSpPr>
        <a:xfrm>
          <a:off x="0" y="0"/>
          <a:ext cx="0" cy="0"/>
          <a:chOff x="0" y="0"/>
          <a:chExt cx="0" cy="0"/>
        </a:xfrm>
      </p:grpSpPr>
      <p:sp>
        <p:nvSpPr>
          <p:cNvPr id="214" name="Google Shape;214;p13"/>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WRAP-UP</a:t>
            </a:r>
            <a:endParaRPr b="0" i="0" sz="1400" u="none" cap="none" strike="noStrike">
              <a:solidFill>
                <a:srgbClr val="000000"/>
              </a:solidFill>
              <a:latin typeface="Arial"/>
              <a:ea typeface="Arial"/>
              <a:cs typeface="Arial"/>
              <a:sym typeface="Arial"/>
            </a:endParaRPr>
          </a:p>
        </p:txBody>
      </p:sp>
      <p:sp>
        <p:nvSpPr>
          <p:cNvPr id="215" name="Google Shape;215;p13"/>
          <p:cNvSpPr txBox="1"/>
          <p:nvPr/>
        </p:nvSpPr>
        <p:spPr>
          <a:xfrm>
            <a:off x="731520" y="777240"/>
            <a:ext cx="10728655" cy="8229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Finally... DOs and DON'Ts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Key summary points for a successful application</a:t>
            </a:r>
            <a:endParaRPr b="0" i="0" sz="1400" u="none" cap="none" strike="noStrike">
              <a:solidFill>
                <a:srgbClr val="000000"/>
              </a:solidFill>
              <a:latin typeface="Arial"/>
              <a:ea typeface="Arial"/>
              <a:cs typeface="Arial"/>
              <a:sym typeface="Arial"/>
            </a:endParaRPr>
          </a:p>
        </p:txBody>
      </p:sp>
      <p:sp>
        <p:nvSpPr>
          <p:cNvPr id="216" name="Google Shape;216;p13"/>
          <p:cNvSpPr/>
          <p:nvPr/>
        </p:nvSpPr>
        <p:spPr>
          <a:xfrm>
            <a:off x="731520" y="1645920"/>
            <a:ext cx="5212080" cy="4572000"/>
          </a:xfrm>
          <a:prstGeom prst="roundRect">
            <a:avLst>
              <a:gd fmla="val 16667" name="adj"/>
            </a:avLst>
          </a:prstGeom>
          <a:solidFill>
            <a:srgbClr val="F0FDF4"/>
          </a:solidFill>
          <a:ln cap="flat" cmpd="sng" w="19050">
            <a:solidFill>
              <a:srgbClr val="16653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166534"/>
                </a:solidFill>
                <a:latin typeface="Georgia"/>
                <a:ea typeface="Georgia"/>
                <a:cs typeface="Georgia"/>
                <a:sym typeface="Georgia"/>
              </a:rPr>
              <a:t>✓  DOs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 read the admissions brochure and visit schools on open events.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 apply on time before 31 October 2026.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 name up to six schools in your true preference order.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 check if supplementary forms (SIFs) are required.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 accept your offered place on 1 March 2027 to secure a school.</a:t>
            </a:r>
            <a:endParaRPr b="0" i="0" sz="1400" u="none" cap="none" strike="noStrike">
              <a:solidFill>
                <a:srgbClr val="000000"/>
              </a:solidFill>
              <a:latin typeface="Arial"/>
              <a:ea typeface="Arial"/>
              <a:cs typeface="Arial"/>
              <a:sym typeface="Arial"/>
            </a:endParaRPr>
          </a:p>
        </p:txBody>
      </p:sp>
      <p:sp>
        <p:nvSpPr>
          <p:cNvPr id="217" name="Google Shape;217;p13"/>
          <p:cNvSpPr/>
          <p:nvPr/>
        </p:nvSpPr>
        <p:spPr>
          <a:xfrm>
            <a:off x="6248095" y="1645920"/>
            <a:ext cx="5212080" cy="4572000"/>
          </a:xfrm>
          <a:prstGeom prst="roundRect">
            <a:avLst>
              <a:gd fmla="val 16667" name="adj"/>
            </a:avLst>
          </a:prstGeom>
          <a:solidFill>
            <a:srgbClr val="FEF2F2"/>
          </a:solidFill>
          <a:ln cap="flat" cmpd="sng" w="19050">
            <a:solidFill>
              <a:srgbClr val="991B1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991B1B"/>
                </a:solidFill>
                <a:latin typeface="Georgia"/>
                <a:ea typeface="Georgia"/>
                <a:cs typeface="Georgia"/>
                <a:sym typeface="Georgia"/>
              </a:rPr>
              <a:t>✗  DON'Ts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DON'T assume you will get a place just because you live in the borough or near a school.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DON'T list the same school multiple times — it wastes preference slots.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DON'T submit a late application — on-time applications are offered first.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0" i="0" lang="en-US" sz="1200" u="none" cap="none" strike="noStrike">
                <a:solidFill>
                  <a:srgbClr val="1F2937"/>
                </a:solidFill>
                <a:latin typeface="Verdana"/>
                <a:ea typeface="Verdana"/>
                <a:cs typeface="Verdana"/>
                <a:sym typeface="Verdana"/>
              </a:rPr>
              <a:t>•  DON'T decline an offer without having an alternative school place secured.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B"/>
        </a:solidFill>
      </p:bgPr>
    </p:bg>
    <p:spTree>
      <p:nvGrpSpPr>
        <p:cNvPr id="221" name="Shape 221"/>
        <p:cNvGrpSpPr/>
        <p:nvPr/>
      </p:nvGrpSpPr>
      <p:grpSpPr>
        <a:xfrm>
          <a:off x="0" y="0"/>
          <a:ext cx="0" cy="0"/>
          <a:chOff x="0" y="0"/>
          <a:chExt cx="0" cy="0"/>
        </a:xfrm>
      </p:grpSpPr>
      <p:sp>
        <p:nvSpPr>
          <p:cNvPr id="222" name="Google Shape;222;p14"/>
          <p:cNvSpPr/>
          <p:nvPr/>
        </p:nvSpPr>
        <p:spPr>
          <a:xfrm>
            <a:off x="731520" y="365760"/>
            <a:ext cx="2560320" cy="347472"/>
          </a:xfrm>
          <a:prstGeom prst="roundRect">
            <a:avLst>
              <a:gd fmla="val 16667" name="adj"/>
            </a:avLst>
          </a:prstGeom>
          <a:solidFill>
            <a:srgbClr val="0F2D52"/>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FFC20E"/>
                </a:solidFill>
                <a:latin typeface="Verdana"/>
                <a:ea typeface="Verdana"/>
                <a:cs typeface="Verdana"/>
                <a:sym typeface="Verdana"/>
              </a:rPr>
              <a:t>WRAP-UP</a:t>
            </a:r>
            <a:endParaRPr b="0" i="0" sz="1400" u="none" cap="none" strike="noStrike">
              <a:solidFill>
                <a:srgbClr val="000000"/>
              </a:solidFill>
              <a:latin typeface="Arial"/>
              <a:ea typeface="Arial"/>
              <a:cs typeface="Arial"/>
              <a:sym typeface="Arial"/>
            </a:endParaRPr>
          </a:p>
        </p:txBody>
      </p:sp>
      <p:sp>
        <p:nvSpPr>
          <p:cNvPr id="223" name="Google Shape;223;p14"/>
          <p:cNvSpPr txBox="1"/>
          <p:nvPr/>
        </p:nvSpPr>
        <p:spPr>
          <a:xfrm>
            <a:off x="731520" y="777240"/>
            <a:ext cx="10728655" cy="8229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F2D52"/>
                </a:solidFill>
                <a:latin typeface="Georgia"/>
                <a:ea typeface="Georgia"/>
                <a:cs typeface="Georgia"/>
                <a:sym typeface="Georgia"/>
              </a:rPr>
              <a:t>We Are Here to Help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B5563"/>
                </a:solidFill>
                <a:latin typeface="Verdana"/>
                <a:ea typeface="Verdana"/>
                <a:cs typeface="Verdana"/>
                <a:sym typeface="Verdana"/>
              </a:rPr>
              <a:t>Achieving for Children admissions contact &amp; support channels</a:t>
            </a:r>
            <a:endParaRPr b="0" i="0" sz="1400" u="none" cap="none" strike="noStrike">
              <a:solidFill>
                <a:srgbClr val="000000"/>
              </a:solidFill>
              <a:latin typeface="Arial"/>
              <a:ea typeface="Arial"/>
              <a:cs typeface="Arial"/>
              <a:sym typeface="Arial"/>
            </a:endParaRPr>
          </a:p>
        </p:txBody>
      </p:sp>
      <p:sp>
        <p:nvSpPr>
          <p:cNvPr id="224" name="Google Shape;224;p14"/>
          <p:cNvSpPr/>
          <p:nvPr/>
        </p:nvSpPr>
        <p:spPr>
          <a:xfrm>
            <a:off x="731520" y="1645920"/>
            <a:ext cx="6217920" cy="4572000"/>
          </a:xfrm>
          <a:prstGeom prst="roundRect">
            <a:avLst>
              <a:gd fmla="val 16667" name="adj"/>
            </a:avLst>
          </a:prstGeom>
          <a:solidFill>
            <a:srgbClr val="FFFFFF"/>
          </a:solidFill>
          <a:ln cap="flat" cmpd="sng" w="19050">
            <a:solidFill>
              <a:srgbClr val="E5E7E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F2D52"/>
                </a:solidFill>
                <a:latin typeface="Georgia"/>
                <a:ea typeface="Georgia"/>
                <a:cs typeface="Georgia"/>
                <a:sym typeface="Georgia"/>
              </a:rPr>
              <a:t>Achieving for Children — School Admissions Team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  Website: </a:t>
            </a:r>
            <a:r>
              <a:rPr b="1" i="0" lang="en-US" sz="1300" u="sng" cap="none" strike="noStrike">
                <a:solidFill>
                  <a:schemeClr val="hlink"/>
                </a:solidFill>
                <a:latin typeface="Verdana"/>
                <a:ea typeface="Verdana"/>
                <a:cs typeface="Verdana"/>
                <a:sym typeface="Verdana"/>
                <a:hlinkClick r:id="rId3"/>
              </a:rPr>
              <a:t>kr.afcinfo.org.uk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  Email: </a:t>
            </a:r>
            <a:r>
              <a:rPr b="1" lang="en-US" sz="1300" u="sng">
                <a:solidFill>
                  <a:schemeClr val="hlink"/>
                </a:solidFill>
                <a:latin typeface="Verdana"/>
                <a:ea typeface="Verdana"/>
                <a:cs typeface="Verdana"/>
                <a:sym typeface="Verdana"/>
                <a:hlinkClick r:id="rId4"/>
              </a:rPr>
              <a:t>richmond.admissions@achievingforchildren.org.uk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300"/>
              <a:buFont typeface="Arial"/>
              <a:buNone/>
            </a:pPr>
            <a:r>
              <a:rPr b="0" i="0" lang="en-US" sz="1300" u="none" cap="none" strike="noStrike">
                <a:solidFill>
                  <a:srgbClr val="1F2937"/>
                </a:solidFill>
                <a:latin typeface="Verdana"/>
                <a:ea typeface="Verdana"/>
                <a:cs typeface="Verdana"/>
                <a:sym typeface="Verdana"/>
              </a:rPr>
              <a:t>•  Address: Guildhall 2, High Street, </a:t>
            </a:r>
            <a:r>
              <a:rPr lang="en-US" sz="1300">
                <a:solidFill>
                  <a:srgbClr val="1F2937"/>
                </a:solidFill>
                <a:latin typeface="Verdana"/>
                <a:ea typeface="Verdana"/>
                <a:cs typeface="Verdana"/>
                <a:sym typeface="Verdana"/>
              </a:rPr>
              <a:t>Kingston</a:t>
            </a:r>
            <a:r>
              <a:rPr b="0" i="0" lang="en-US" sz="1300" u="none" cap="none" strike="noStrike">
                <a:solidFill>
                  <a:srgbClr val="1F2937"/>
                </a:solidFill>
                <a:latin typeface="Verdana"/>
                <a:ea typeface="Verdana"/>
                <a:cs typeface="Verdana"/>
                <a:sym typeface="Verdana"/>
              </a:rPr>
              <a:t> upon Thames, KT1 1EU</a:t>
            </a:r>
            <a:endParaRPr b="0" i="0" sz="1400" u="none" cap="none" strike="noStrike">
              <a:solidFill>
                <a:srgbClr val="000000"/>
              </a:solidFill>
              <a:latin typeface="Arial"/>
              <a:ea typeface="Arial"/>
              <a:cs typeface="Arial"/>
              <a:sym typeface="Arial"/>
            </a:endParaRPr>
          </a:p>
        </p:txBody>
      </p:sp>
      <p:sp>
        <p:nvSpPr>
          <p:cNvPr id="225" name="Google Shape;225;p14"/>
          <p:cNvSpPr/>
          <p:nvPr/>
        </p:nvSpPr>
        <p:spPr>
          <a:xfrm>
            <a:off x="7162495" y="1645920"/>
            <a:ext cx="4297680" cy="4572000"/>
          </a:xfrm>
          <a:prstGeom prst="roundRect">
            <a:avLst>
              <a:gd fmla="val 16667" name="adj"/>
            </a:avLst>
          </a:prstGeom>
          <a:solidFill>
            <a:srgbClr val="FFC20E"/>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F2D52"/>
                </a:solidFill>
                <a:latin typeface="Georgia"/>
                <a:ea typeface="Georgia"/>
                <a:cs typeface="Georgia"/>
                <a:sym typeface="Georgia"/>
              </a:rPr>
              <a:t>Wishing your child every success!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400"/>
              </a:spcBef>
              <a:spcAft>
                <a:spcPts val="0"/>
              </a:spcAft>
              <a:buClr>
                <a:srgbClr val="000000"/>
              </a:buClr>
              <a:buSzPts val="1300"/>
              <a:buFont typeface="Arial"/>
              <a:buNone/>
            </a:pPr>
            <a:r>
              <a:rPr b="0" i="0" lang="en-US" sz="1300" u="none" cap="none" strike="noStrike">
                <a:solidFill>
                  <a:srgbClr val="0F2D52"/>
                </a:solidFill>
                <a:latin typeface="Verdana"/>
                <a:ea typeface="Verdana"/>
                <a:cs typeface="Verdana"/>
                <a:sym typeface="Verdana"/>
              </a:rPr>
              <a:t>The transition to secondary school is an exciting milestone. Please reach out to the </a:t>
            </a:r>
            <a:r>
              <a:rPr lang="en-US" sz="1300">
                <a:solidFill>
                  <a:srgbClr val="0F2D52"/>
                </a:solidFill>
                <a:latin typeface="Verdana"/>
                <a:ea typeface="Verdana"/>
                <a:cs typeface="Verdana"/>
                <a:sym typeface="Verdana"/>
              </a:rPr>
              <a:t>Richmond</a:t>
            </a:r>
            <a:r>
              <a:rPr b="0" i="0" lang="en-US" sz="1300" u="none" cap="none" strike="noStrike">
                <a:solidFill>
                  <a:srgbClr val="0F2D52"/>
                </a:solidFill>
                <a:latin typeface="Verdana"/>
                <a:ea typeface="Verdana"/>
                <a:cs typeface="Verdana"/>
                <a:sym typeface="Verdana"/>
              </a:rPr>
              <a:t> Admissions Team whenever you need guidance or assistance throughout the application process.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