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24"/>
  </p:notesMasterIdLst>
  <p:sldIdLst>
    <p:sldId id="256" r:id="rId2"/>
    <p:sldId id="257" r:id="rId3"/>
    <p:sldId id="258" r:id="rId4"/>
    <p:sldId id="259" r:id="rId5"/>
    <p:sldId id="260" r:id="rId6"/>
    <p:sldId id="264" r:id="rId7"/>
    <p:sldId id="262" r:id="rId8"/>
    <p:sldId id="283" r:id="rId9"/>
    <p:sldId id="280" r:id="rId10"/>
    <p:sldId id="284" r:id="rId11"/>
    <p:sldId id="297" r:id="rId12"/>
    <p:sldId id="290" r:id="rId13"/>
    <p:sldId id="296" r:id="rId14"/>
    <p:sldId id="268" r:id="rId15"/>
    <p:sldId id="265" r:id="rId16"/>
    <p:sldId id="263" r:id="rId17"/>
    <p:sldId id="269" r:id="rId18"/>
    <p:sldId id="270" r:id="rId19"/>
    <p:sldId id="271" r:id="rId20"/>
    <p:sldId id="272" r:id="rId21"/>
    <p:sldId id="277" r:id="rId22"/>
    <p:sldId id="279" r:id="rId23"/>
  </p:sldIdLst>
  <p:sldSz cx="10160000" cy="10896600"/>
  <p:notesSz cx="6797675" cy="9926638"/>
  <p:embeddedFontLst>
    <p:embeddedFont>
      <p:font typeface="Calibri" panose="020F0502020204030204" pitchFamily="34" charset="0"/>
      <p:regular r:id="rId25"/>
      <p:bold r:id="rId26"/>
      <p:italic r:id="rId27"/>
      <p:boldItalic r:id="rId28"/>
    </p:embeddedFont>
    <p:embeddedFont>
      <p:font typeface="Calibri Light" panose="020F0302020204030204" pitchFamily="34" charset="0"/>
      <p:regular r:id="rId29"/>
      <p:italic r:id="rId30"/>
    </p:embeddedFont>
    <p:embeddedFont>
      <p:font typeface="Comic Sans MS" panose="030F0702030302020204" pitchFamily="66" charset="0"/>
      <p:regular r:id="rId31"/>
      <p:bold r:id="rId32"/>
      <p:italic r:id="rId33"/>
      <p:boldItalic r:id="rId34"/>
    </p:embeddedFont>
    <p:embeddedFont>
      <p:font typeface="Montserrat" panose="00000500000000000000" pitchFamily="2" charset="0"/>
      <p:regular r:id="rId35"/>
      <p:bold r:id="rId36"/>
      <p:italic r:id="rId37"/>
      <p:boldItalic r:id="rId38"/>
    </p:embeddedFont>
    <p:embeddedFont>
      <p:font typeface="Montserrat Bold" panose="00000800000000000000" pitchFamily="2" charset="0"/>
      <p:bold r:id="rId39"/>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83F6F9"/>
    <a:srgbClr val="FFFF99"/>
    <a:srgbClr val="CCF1F8"/>
    <a:srgbClr val="93E1F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68" d="100"/>
          <a:sy n="68" d="100"/>
        </p:scale>
        <p:origin x="2628"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2.fntdata"/><Relationship Id="rId39" Type="http://schemas.openxmlformats.org/officeDocument/2006/relationships/font" Target="fonts/font15.fntdata"/><Relationship Id="rId21" Type="http://schemas.openxmlformats.org/officeDocument/2006/relationships/slide" Target="slides/slide20.xml"/><Relationship Id="rId34" Type="http://schemas.openxmlformats.org/officeDocument/2006/relationships/font" Target="fonts/font10.fntdata"/><Relationship Id="rId42"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5.fntdata"/><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32" Type="http://schemas.openxmlformats.org/officeDocument/2006/relationships/font" Target="fonts/font8.fntdata"/><Relationship Id="rId37" Type="http://schemas.openxmlformats.org/officeDocument/2006/relationships/font" Target="fonts/font13.fntdata"/><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font" Target="fonts/font4.fntdata"/><Relationship Id="rId36" Type="http://schemas.openxmlformats.org/officeDocument/2006/relationships/font" Target="fonts/font12.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7.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font" Target="fonts/font3.fntdata"/><Relationship Id="rId30" Type="http://schemas.openxmlformats.org/officeDocument/2006/relationships/font" Target="fonts/font6.fntdata"/><Relationship Id="rId35" Type="http://schemas.openxmlformats.org/officeDocument/2006/relationships/font" Target="fonts/font11.fntdata"/><Relationship Id="rId43"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1.fntdata"/><Relationship Id="rId33" Type="http://schemas.openxmlformats.org/officeDocument/2006/relationships/font" Target="fonts/font9.fntdata"/><Relationship Id="rId38" Type="http://schemas.openxmlformats.org/officeDocument/2006/relationships/font" Target="fonts/font14.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50443" y="0"/>
            <a:ext cx="2945659" cy="498056"/>
          </a:xfrm>
          <a:prstGeom prst="rect">
            <a:avLst/>
          </a:prstGeom>
        </p:spPr>
        <p:txBody>
          <a:bodyPr vert="horz" lIns="91440" tIns="45720" rIns="91440" bIns="45720" rtlCol="0"/>
          <a:lstStyle>
            <a:lvl1pPr algn="r">
              <a:defRPr sz="1200"/>
            </a:lvl1pPr>
          </a:lstStyle>
          <a:p>
            <a:fld id="{0880D711-411A-4663-8DB1-F52387955A44}" type="datetimeFigureOut">
              <a:rPr lang="en-GB" smtClean="0"/>
              <a:t>19/09/2025</a:t>
            </a:fld>
            <a:endParaRPr lang="en-GB"/>
          </a:p>
        </p:txBody>
      </p:sp>
      <p:sp>
        <p:nvSpPr>
          <p:cNvPr id="4" name="Slide Image Placeholder 3"/>
          <p:cNvSpPr>
            <a:spLocks noGrp="1" noRot="1" noChangeAspect="1"/>
          </p:cNvSpPr>
          <p:nvPr>
            <p:ph type="sldImg" idx="2"/>
          </p:nvPr>
        </p:nvSpPr>
        <p:spPr>
          <a:xfrm>
            <a:off x="1838325" y="1241425"/>
            <a:ext cx="3121025" cy="3349625"/>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79768" y="4777194"/>
            <a:ext cx="5438140" cy="3908614"/>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9428584"/>
            <a:ext cx="2945659" cy="498055"/>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50443" y="9428584"/>
            <a:ext cx="2945659" cy="498055"/>
          </a:xfrm>
          <a:prstGeom prst="rect">
            <a:avLst/>
          </a:prstGeom>
        </p:spPr>
        <p:txBody>
          <a:bodyPr vert="horz" lIns="91440" tIns="45720" rIns="91440" bIns="45720" rtlCol="0" anchor="b"/>
          <a:lstStyle>
            <a:lvl1pPr algn="r">
              <a:defRPr sz="1200"/>
            </a:lvl1pPr>
          </a:lstStyle>
          <a:p>
            <a:fld id="{FFB8DDA4-EBFC-4E87-80C4-A60389304A68}" type="slidenum">
              <a:rPr lang="en-GB" smtClean="0"/>
              <a:t>‹#›</a:t>
            </a:fld>
            <a:endParaRPr lang="en-GB"/>
          </a:p>
        </p:txBody>
      </p:sp>
    </p:spTree>
    <p:extLst>
      <p:ext uri="{BB962C8B-B14F-4D97-AF65-F5344CB8AC3E}">
        <p14:creationId xmlns:p14="http://schemas.microsoft.com/office/powerpoint/2010/main" val="22849804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FB8DDA4-EBFC-4E87-80C4-A60389304A68}" type="slidenum">
              <a:rPr lang="en-GB" smtClean="0"/>
              <a:t>10</a:t>
            </a:fld>
            <a:endParaRPr lang="en-GB"/>
          </a:p>
        </p:txBody>
      </p:sp>
    </p:spTree>
    <p:extLst>
      <p:ext uri="{BB962C8B-B14F-4D97-AF65-F5344CB8AC3E}">
        <p14:creationId xmlns:p14="http://schemas.microsoft.com/office/powerpoint/2010/main" val="109312630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270000" y="1783310"/>
            <a:ext cx="7620000" cy="3793631"/>
          </a:xfrm>
        </p:spPr>
        <p:txBody>
          <a:bodyPr anchor="b"/>
          <a:lstStyle>
            <a:lvl1pPr algn="ctr">
              <a:defRPr sz="5000"/>
            </a:lvl1pPr>
          </a:lstStyle>
          <a:p>
            <a:r>
              <a:rPr lang="en-US"/>
              <a:t>Click to edit Master title style</a:t>
            </a:r>
            <a:endParaRPr lang="en-GB"/>
          </a:p>
        </p:txBody>
      </p:sp>
      <p:sp>
        <p:nvSpPr>
          <p:cNvPr id="3" name="Subtitle 2"/>
          <p:cNvSpPr>
            <a:spLocks noGrp="1"/>
          </p:cNvSpPr>
          <p:nvPr>
            <p:ph type="subTitle" idx="1"/>
          </p:nvPr>
        </p:nvSpPr>
        <p:spPr>
          <a:xfrm>
            <a:off x="1270000" y="5723238"/>
            <a:ext cx="7620000" cy="2630822"/>
          </a:xfrm>
        </p:spPr>
        <p:txBody>
          <a:bodyPr/>
          <a:lstStyle>
            <a:lvl1pPr marL="0" indent="0" algn="ctr">
              <a:buNone/>
              <a:defRPr sz="2000"/>
            </a:lvl1pPr>
            <a:lvl2pPr marL="380985" indent="0" algn="ctr">
              <a:buNone/>
              <a:defRPr sz="1667"/>
            </a:lvl2pPr>
            <a:lvl3pPr marL="761970" indent="0" algn="ctr">
              <a:buNone/>
              <a:defRPr sz="1500"/>
            </a:lvl3pPr>
            <a:lvl4pPr marL="1142954" indent="0" algn="ctr">
              <a:buNone/>
              <a:defRPr sz="1333"/>
            </a:lvl4pPr>
            <a:lvl5pPr marL="1523939" indent="0" algn="ctr">
              <a:buNone/>
              <a:defRPr sz="1333"/>
            </a:lvl5pPr>
            <a:lvl6pPr marL="1904924" indent="0" algn="ctr">
              <a:buNone/>
              <a:defRPr sz="1333"/>
            </a:lvl6pPr>
            <a:lvl7pPr marL="2285909" indent="0" algn="ctr">
              <a:buNone/>
              <a:defRPr sz="1333"/>
            </a:lvl7pPr>
            <a:lvl8pPr marL="2666893" indent="0" algn="ctr">
              <a:buNone/>
              <a:defRPr sz="1333"/>
            </a:lvl8pPr>
            <a:lvl9pPr marL="3047878" indent="0" algn="ctr">
              <a:buNone/>
              <a:defRPr sz="1333"/>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53426B7F-4CEF-4D59-8774-EAE5CB9F8D7A}" type="datetimeFigureOut">
              <a:rPr lang="en-GB" smtClean="0"/>
              <a:t>19/09/2025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86FEEBB-7B33-4D53-8415-1BA6759E9C24}" type="slidenum">
              <a:rPr lang="en-GB" smtClean="0"/>
              <a:t>‹#›</a:t>
            </a:fld>
            <a:endParaRPr lang="en-GB"/>
          </a:p>
        </p:txBody>
      </p:sp>
    </p:spTree>
    <p:extLst>
      <p:ext uri="{BB962C8B-B14F-4D97-AF65-F5344CB8AC3E}">
        <p14:creationId xmlns:p14="http://schemas.microsoft.com/office/powerpoint/2010/main" val="279198689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53426B7F-4CEF-4D59-8774-EAE5CB9F8D7A}" type="datetimeFigureOut">
              <a:rPr lang="en-GB" smtClean="0"/>
              <a:t>19/09/2025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86FEEBB-7B33-4D53-8415-1BA6759E9C24}" type="slidenum">
              <a:rPr lang="en-GB" smtClean="0"/>
              <a:t>‹#›</a:t>
            </a:fld>
            <a:endParaRPr lang="en-GB"/>
          </a:p>
        </p:txBody>
      </p:sp>
    </p:spTree>
    <p:extLst>
      <p:ext uri="{BB962C8B-B14F-4D97-AF65-F5344CB8AC3E}">
        <p14:creationId xmlns:p14="http://schemas.microsoft.com/office/powerpoint/2010/main" val="291328312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270750" y="580143"/>
            <a:ext cx="2190750" cy="923436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698500" y="580143"/>
            <a:ext cx="6445250" cy="923436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53426B7F-4CEF-4D59-8774-EAE5CB9F8D7A}" type="datetimeFigureOut">
              <a:rPr lang="en-GB" smtClean="0"/>
              <a:t>19/09/2025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86FEEBB-7B33-4D53-8415-1BA6759E9C24}" type="slidenum">
              <a:rPr lang="en-GB" smtClean="0"/>
              <a:t>‹#›</a:t>
            </a:fld>
            <a:endParaRPr lang="en-GB"/>
          </a:p>
        </p:txBody>
      </p:sp>
    </p:spTree>
    <p:extLst>
      <p:ext uri="{BB962C8B-B14F-4D97-AF65-F5344CB8AC3E}">
        <p14:creationId xmlns:p14="http://schemas.microsoft.com/office/powerpoint/2010/main" val="396648600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53426B7F-4CEF-4D59-8774-EAE5CB9F8D7A}" type="datetimeFigureOut">
              <a:rPr lang="en-GB" smtClean="0"/>
              <a:t>19/09/2025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86FEEBB-7B33-4D53-8415-1BA6759E9C24}" type="slidenum">
              <a:rPr lang="en-GB" smtClean="0"/>
              <a:t>‹#›</a:t>
            </a:fld>
            <a:endParaRPr lang="en-GB"/>
          </a:p>
        </p:txBody>
      </p:sp>
    </p:spTree>
    <p:extLst>
      <p:ext uri="{BB962C8B-B14F-4D97-AF65-F5344CB8AC3E}">
        <p14:creationId xmlns:p14="http://schemas.microsoft.com/office/powerpoint/2010/main" val="386600871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93208" y="2716586"/>
            <a:ext cx="8763000" cy="4532682"/>
          </a:xfrm>
        </p:spPr>
        <p:txBody>
          <a:bodyPr anchor="b"/>
          <a:lstStyle>
            <a:lvl1pPr>
              <a:defRPr sz="5000"/>
            </a:lvl1pPr>
          </a:lstStyle>
          <a:p>
            <a:r>
              <a:rPr lang="en-US"/>
              <a:t>Click to edit Master title style</a:t>
            </a:r>
            <a:endParaRPr lang="en-GB"/>
          </a:p>
        </p:txBody>
      </p:sp>
      <p:sp>
        <p:nvSpPr>
          <p:cNvPr id="3" name="Text Placeholder 2"/>
          <p:cNvSpPr>
            <a:spLocks noGrp="1"/>
          </p:cNvSpPr>
          <p:nvPr>
            <p:ph type="body" idx="1"/>
          </p:nvPr>
        </p:nvSpPr>
        <p:spPr>
          <a:xfrm>
            <a:off x="693208" y="7292149"/>
            <a:ext cx="8763000" cy="2383630"/>
          </a:xfrm>
        </p:spPr>
        <p:txBody>
          <a:bodyPr/>
          <a:lstStyle>
            <a:lvl1pPr marL="0" indent="0">
              <a:buNone/>
              <a:defRPr sz="2000">
                <a:solidFill>
                  <a:schemeClr val="tx1">
                    <a:tint val="75000"/>
                  </a:schemeClr>
                </a:solidFill>
              </a:defRPr>
            </a:lvl1pPr>
            <a:lvl2pPr marL="380985" indent="0">
              <a:buNone/>
              <a:defRPr sz="1667">
                <a:solidFill>
                  <a:schemeClr val="tx1">
                    <a:tint val="75000"/>
                  </a:schemeClr>
                </a:solidFill>
              </a:defRPr>
            </a:lvl2pPr>
            <a:lvl3pPr marL="761970" indent="0">
              <a:buNone/>
              <a:defRPr sz="1500">
                <a:solidFill>
                  <a:schemeClr val="tx1">
                    <a:tint val="75000"/>
                  </a:schemeClr>
                </a:solidFill>
              </a:defRPr>
            </a:lvl3pPr>
            <a:lvl4pPr marL="1142954" indent="0">
              <a:buNone/>
              <a:defRPr sz="1333">
                <a:solidFill>
                  <a:schemeClr val="tx1">
                    <a:tint val="75000"/>
                  </a:schemeClr>
                </a:solidFill>
              </a:defRPr>
            </a:lvl4pPr>
            <a:lvl5pPr marL="1523939" indent="0">
              <a:buNone/>
              <a:defRPr sz="1333">
                <a:solidFill>
                  <a:schemeClr val="tx1">
                    <a:tint val="75000"/>
                  </a:schemeClr>
                </a:solidFill>
              </a:defRPr>
            </a:lvl5pPr>
            <a:lvl6pPr marL="1904924" indent="0">
              <a:buNone/>
              <a:defRPr sz="1333">
                <a:solidFill>
                  <a:schemeClr val="tx1">
                    <a:tint val="75000"/>
                  </a:schemeClr>
                </a:solidFill>
              </a:defRPr>
            </a:lvl6pPr>
            <a:lvl7pPr marL="2285909" indent="0">
              <a:buNone/>
              <a:defRPr sz="1333">
                <a:solidFill>
                  <a:schemeClr val="tx1">
                    <a:tint val="75000"/>
                  </a:schemeClr>
                </a:solidFill>
              </a:defRPr>
            </a:lvl7pPr>
            <a:lvl8pPr marL="2666893" indent="0">
              <a:buNone/>
              <a:defRPr sz="1333">
                <a:solidFill>
                  <a:schemeClr val="tx1">
                    <a:tint val="75000"/>
                  </a:schemeClr>
                </a:solidFill>
              </a:defRPr>
            </a:lvl8pPr>
            <a:lvl9pPr marL="3047878" indent="0">
              <a:buNone/>
              <a:defRPr sz="1333">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3426B7F-4CEF-4D59-8774-EAE5CB9F8D7A}" type="datetimeFigureOut">
              <a:rPr lang="en-GB" smtClean="0"/>
              <a:t>19/09/2025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86FEEBB-7B33-4D53-8415-1BA6759E9C24}" type="slidenum">
              <a:rPr lang="en-GB" smtClean="0"/>
              <a:t>‹#›</a:t>
            </a:fld>
            <a:endParaRPr lang="en-GB"/>
          </a:p>
        </p:txBody>
      </p:sp>
    </p:spTree>
    <p:extLst>
      <p:ext uri="{BB962C8B-B14F-4D97-AF65-F5344CB8AC3E}">
        <p14:creationId xmlns:p14="http://schemas.microsoft.com/office/powerpoint/2010/main" val="351737071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698500" y="2900715"/>
            <a:ext cx="4318000" cy="691379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5143500" y="2900715"/>
            <a:ext cx="4318000" cy="691379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53426B7F-4CEF-4D59-8774-EAE5CB9F8D7A}" type="datetimeFigureOut">
              <a:rPr lang="en-GB" smtClean="0"/>
              <a:t>19/09/2025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B86FEEBB-7B33-4D53-8415-1BA6759E9C24}" type="slidenum">
              <a:rPr lang="en-GB" smtClean="0"/>
              <a:t>‹#›</a:t>
            </a:fld>
            <a:endParaRPr lang="en-GB"/>
          </a:p>
        </p:txBody>
      </p:sp>
    </p:spTree>
    <p:extLst>
      <p:ext uri="{BB962C8B-B14F-4D97-AF65-F5344CB8AC3E}">
        <p14:creationId xmlns:p14="http://schemas.microsoft.com/office/powerpoint/2010/main" val="269124563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99823" y="580146"/>
            <a:ext cx="8763000" cy="2106172"/>
          </a:xfrm>
        </p:spPr>
        <p:txBody>
          <a:bodyPr/>
          <a:lstStyle/>
          <a:p>
            <a:r>
              <a:rPr lang="en-US"/>
              <a:t>Click to edit Master title style</a:t>
            </a:r>
            <a:endParaRPr lang="en-GB"/>
          </a:p>
        </p:txBody>
      </p:sp>
      <p:sp>
        <p:nvSpPr>
          <p:cNvPr id="3" name="Text Placeholder 2"/>
          <p:cNvSpPr>
            <a:spLocks noGrp="1"/>
          </p:cNvSpPr>
          <p:nvPr>
            <p:ph type="body" idx="1"/>
          </p:nvPr>
        </p:nvSpPr>
        <p:spPr>
          <a:xfrm>
            <a:off x="699824" y="2671181"/>
            <a:ext cx="4298156" cy="1309105"/>
          </a:xfrm>
        </p:spPr>
        <p:txBody>
          <a:bodyPr anchor="b"/>
          <a:lstStyle>
            <a:lvl1pPr marL="0" indent="0">
              <a:buNone/>
              <a:defRPr sz="2000" b="1"/>
            </a:lvl1pPr>
            <a:lvl2pPr marL="380985" indent="0">
              <a:buNone/>
              <a:defRPr sz="1667" b="1"/>
            </a:lvl2pPr>
            <a:lvl3pPr marL="761970" indent="0">
              <a:buNone/>
              <a:defRPr sz="1500" b="1"/>
            </a:lvl3pPr>
            <a:lvl4pPr marL="1142954" indent="0">
              <a:buNone/>
              <a:defRPr sz="1333" b="1"/>
            </a:lvl4pPr>
            <a:lvl5pPr marL="1523939" indent="0">
              <a:buNone/>
              <a:defRPr sz="1333" b="1"/>
            </a:lvl5pPr>
            <a:lvl6pPr marL="1904924" indent="0">
              <a:buNone/>
              <a:defRPr sz="1333" b="1"/>
            </a:lvl6pPr>
            <a:lvl7pPr marL="2285909" indent="0">
              <a:buNone/>
              <a:defRPr sz="1333" b="1"/>
            </a:lvl7pPr>
            <a:lvl8pPr marL="2666893" indent="0">
              <a:buNone/>
              <a:defRPr sz="1333" b="1"/>
            </a:lvl8pPr>
            <a:lvl9pPr marL="3047878" indent="0">
              <a:buNone/>
              <a:defRPr sz="1333" b="1"/>
            </a:lvl9pPr>
          </a:lstStyle>
          <a:p>
            <a:pPr lvl="0"/>
            <a:r>
              <a:rPr lang="en-US"/>
              <a:t>Click to edit Master text styles</a:t>
            </a:r>
          </a:p>
        </p:txBody>
      </p:sp>
      <p:sp>
        <p:nvSpPr>
          <p:cNvPr id="4" name="Content Placeholder 3"/>
          <p:cNvSpPr>
            <a:spLocks noGrp="1"/>
          </p:cNvSpPr>
          <p:nvPr>
            <p:ph sz="half" idx="2"/>
          </p:nvPr>
        </p:nvSpPr>
        <p:spPr>
          <a:xfrm>
            <a:off x="699824" y="3980286"/>
            <a:ext cx="4298156" cy="585440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5143501" y="2671181"/>
            <a:ext cx="4319323" cy="1309105"/>
          </a:xfrm>
        </p:spPr>
        <p:txBody>
          <a:bodyPr anchor="b"/>
          <a:lstStyle>
            <a:lvl1pPr marL="0" indent="0">
              <a:buNone/>
              <a:defRPr sz="2000" b="1"/>
            </a:lvl1pPr>
            <a:lvl2pPr marL="380985" indent="0">
              <a:buNone/>
              <a:defRPr sz="1667" b="1"/>
            </a:lvl2pPr>
            <a:lvl3pPr marL="761970" indent="0">
              <a:buNone/>
              <a:defRPr sz="1500" b="1"/>
            </a:lvl3pPr>
            <a:lvl4pPr marL="1142954" indent="0">
              <a:buNone/>
              <a:defRPr sz="1333" b="1"/>
            </a:lvl4pPr>
            <a:lvl5pPr marL="1523939" indent="0">
              <a:buNone/>
              <a:defRPr sz="1333" b="1"/>
            </a:lvl5pPr>
            <a:lvl6pPr marL="1904924" indent="0">
              <a:buNone/>
              <a:defRPr sz="1333" b="1"/>
            </a:lvl6pPr>
            <a:lvl7pPr marL="2285909" indent="0">
              <a:buNone/>
              <a:defRPr sz="1333" b="1"/>
            </a:lvl7pPr>
            <a:lvl8pPr marL="2666893" indent="0">
              <a:buNone/>
              <a:defRPr sz="1333" b="1"/>
            </a:lvl8pPr>
            <a:lvl9pPr marL="3047878" indent="0">
              <a:buNone/>
              <a:defRPr sz="1333" b="1"/>
            </a:lvl9pPr>
          </a:lstStyle>
          <a:p>
            <a:pPr lvl="0"/>
            <a:r>
              <a:rPr lang="en-US"/>
              <a:t>Click to edit Master text styles</a:t>
            </a:r>
          </a:p>
        </p:txBody>
      </p:sp>
      <p:sp>
        <p:nvSpPr>
          <p:cNvPr id="6" name="Content Placeholder 5"/>
          <p:cNvSpPr>
            <a:spLocks noGrp="1"/>
          </p:cNvSpPr>
          <p:nvPr>
            <p:ph sz="quarter" idx="4"/>
          </p:nvPr>
        </p:nvSpPr>
        <p:spPr>
          <a:xfrm>
            <a:off x="5143501" y="3980286"/>
            <a:ext cx="4319323" cy="585440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53426B7F-4CEF-4D59-8774-EAE5CB9F8D7A}" type="datetimeFigureOut">
              <a:rPr lang="en-GB" smtClean="0"/>
              <a:t>19/09/2025</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B86FEEBB-7B33-4D53-8415-1BA6759E9C24}" type="slidenum">
              <a:rPr lang="en-GB" smtClean="0"/>
              <a:t>‹#›</a:t>
            </a:fld>
            <a:endParaRPr lang="en-GB"/>
          </a:p>
        </p:txBody>
      </p:sp>
    </p:spTree>
    <p:extLst>
      <p:ext uri="{BB962C8B-B14F-4D97-AF65-F5344CB8AC3E}">
        <p14:creationId xmlns:p14="http://schemas.microsoft.com/office/powerpoint/2010/main" val="251341642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53426B7F-4CEF-4D59-8774-EAE5CB9F8D7A}" type="datetimeFigureOut">
              <a:rPr lang="en-GB" smtClean="0"/>
              <a:t>19/09/2025</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B86FEEBB-7B33-4D53-8415-1BA6759E9C24}" type="slidenum">
              <a:rPr lang="en-GB" smtClean="0"/>
              <a:t>‹#›</a:t>
            </a:fld>
            <a:endParaRPr lang="en-GB"/>
          </a:p>
        </p:txBody>
      </p:sp>
    </p:spTree>
    <p:extLst>
      <p:ext uri="{BB962C8B-B14F-4D97-AF65-F5344CB8AC3E}">
        <p14:creationId xmlns:p14="http://schemas.microsoft.com/office/powerpoint/2010/main" val="350856811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3426B7F-4CEF-4D59-8774-EAE5CB9F8D7A}" type="datetimeFigureOut">
              <a:rPr lang="en-GB" smtClean="0"/>
              <a:t>19/09/2025</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B86FEEBB-7B33-4D53-8415-1BA6759E9C24}" type="slidenum">
              <a:rPr lang="en-GB" smtClean="0"/>
              <a:t>‹#›</a:t>
            </a:fld>
            <a:endParaRPr lang="en-GB"/>
          </a:p>
        </p:txBody>
      </p:sp>
    </p:spTree>
    <p:extLst>
      <p:ext uri="{BB962C8B-B14F-4D97-AF65-F5344CB8AC3E}">
        <p14:creationId xmlns:p14="http://schemas.microsoft.com/office/powerpoint/2010/main" val="277431867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99824" y="726440"/>
            <a:ext cx="3276864" cy="2542540"/>
          </a:xfrm>
        </p:spPr>
        <p:txBody>
          <a:bodyPr anchor="b"/>
          <a:lstStyle>
            <a:lvl1pPr>
              <a:defRPr sz="2667"/>
            </a:lvl1pPr>
          </a:lstStyle>
          <a:p>
            <a:r>
              <a:rPr lang="en-US"/>
              <a:t>Click to edit Master title style</a:t>
            </a:r>
            <a:endParaRPr lang="en-GB"/>
          </a:p>
        </p:txBody>
      </p:sp>
      <p:sp>
        <p:nvSpPr>
          <p:cNvPr id="3" name="Content Placeholder 2"/>
          <p:cNvSpPr>
            <a:spLocks noGrp="1"/>
          </p:cNvSpPr>
          <p:nvPr>
            <p:ph idx="1"/>
          </p:nvPr>
        </p:nvSpPr>
        <p:spPr>
          <a:xfrm>
            <a:off x="4319323" y="1568911"/>
            <a:ext cx="5143500" cy="7743649"/>
          </a:xfrm>
        </p:spPr>
        <p:txBody>
          <a:bodyPr/>
          <a:lstStyle>
            <a:lvl1pPr>
              <a:defRPr sz="2667"/>
            </a:lvl1pPr>
            <a:lvl2pPr>
              <a:defRPr sz="2333"/>
            </a:lvl2pPr>
            <a:lvl3pPr>
              <a:defRPr sz="2000"/>
            </a:lvl3pPr>
            <a:lvl4pPr>
              <a:defRPr sz="1667"/>
            </a:lvl4pPr>
            <a:lvl5pPr>
              <a:defRPr sz="1667"/>
            </a:lvl5pPr>
            <a:lvl6pPr>
              <a:defRPr sz="1667"/>
            </a:lvl6pPr>
            <a:lvl7pPr>
              <a:defRPr sz="1667"/>
            </a:lvl7pPr>
            <a:lvl8pPr>
              <a:defRPr sz="1667"/>
            </a:lvl8pPr>
            <a:lvl9pPr>
              <a:defRPr sz="166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699824" y="3268980"/>
            <a:ext cx="3276864" cy="6056190"/>
          </a:xfrm>
        </p:spPr>
        <p:txBody>
          <a:bodyPr/>
          <a:lstStyle>
            <a:lvl1pPr marL="0" indent="0">
              <a:buNone/>
              <a:defRPr sz="1333"/>
            </a:lvl1pPr>
            <a:lvl2pPr marL="380985" indent="0">
              <a:buNone/>
              <a:defRPr sz="1167"/>
            </a:lvl2pPr>
            <a:lvl3pPr marL="761970" indent="0">
              <a:buNone/>
              <a:defRPr sz="1000"/>
            </a:lvl3pPr>
            <a:lvl4pPr marL="1142954" indent="0">
              <a:buNone/>
              <a:defRPr sz="833"/>
            </a:lvl4pPr>
            <a:lvl5pPr marL="1523939" indent="0">
              <a:buNone/>
              <a:defRPr sz="833"/>
            </a:lvl5pPr>
            <a:lvl6pPr marL="1904924" indent="0">
              <a:buNone/>
              <a:defRPr sz="833"/>
            </a:lvl6pPr>
            <a:lvl7pPr marL="2285909" indent="0">
              <a:buNone/>
              <a:defRPr sz="833"/>
            </a:lvl7pPr>
            <a:lvl8pPr marL="2666893" indent="0">
              <a:buNone/>
              <a:defRPr sz="833"/>
            </a:lvl8pPr>
            <a:lvl9pPr marL="3047878" indent="0">
              <a:buNone/>
              <a:defRPr sz="833"/>
            </a:lvl9pPr>
          </a:lstStyle>
          <a:p>
            <a:pPr lvl="0"/>
            <a:r>
              <a:rPr lang="en-US"/>
              <a:t>Click to edit Master text styles</a:t>
            </a:r>
          </a:p>
        </p:txBody>
      </p:sp>
      <p:sp>
        <p:nvSpPr>
          <p:cNvPr id="5" name="Date Placeholder 4"/>
          <p:cNvSpPr>
            <a:spLocks noGrp="1"/>
          </p:cNvSpPr>
          <p:nvPr>
            <p:ph type="dt" sz="half" idx="10"/>
          </p:nvPr>
        </p:nvSpPr>
        <p:spPr/>
        <p:txBody>
          <a:bodyPr/>
          <a:lstStyle/>
          <a:p>
            <a:fld id="{53426B7F-4CEF-4D59-8774-EAE5CB9F8D7A}" type="datetimeFigureOut">
              <a:rPr lang="en-GB" smtClean="0"/>
              <a:t>19/09/2025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B86FEEBB-7B33-4D53-8415-1BA6759E9C24}" type="slidenum">
              <a:rPr lang="en-GB" smtClean="0"/>
              <a:t>‹#›</a:t>
            </a:fld>
            <a:endParaRPr lang="en-GB"/>
          </a:p>
        </p:txBody>
      </p:sp>
    </p:spTree>
    <p:extLst>
      <p:ext uri="{BB962C8B-B14F-4D97-AF65-F5344CB8AC3E}">
        <p14:creationId xmlns:p14="http://schemas.microsoft.com/office/powerpoint/2010/main" val="31899638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99824" y="726440"/>
            <a:ext cx="3276864" cy="2542540"/>
          </a:xfrm>
        </p:spPr>
        <p:txBody>
          <a:bodyPr anchor="b"/>
          <a:lstStyle>
            <a:lvl1pPr>
              <a:defRPr sz="2667"/>
            </a:lvl1pPr>
          </a:lstStyle>
          <a:p>
            <a:r>
              <a:rPr lang="en-US"/>
              <a:t>Click to edit Master title style</a:t>
            </a:r>
            <a:endParaRPr lang="en-GB"/>
          </a:p>
        </p:txBody>
      </p:sp>
      <p:sp>
        <p:nvSpPr>
          <p:cNvPr id="3" name="Picture Placeholder 2"/>
          <p:cNvSpPr>
            <a:spLocks noGrp="1"/>
          </p:cNvSpPr>
          <p:nvPr>
            <p:ph type="pic" idx="1"/>
          </p:nvPr>
        </p:nvSpPr>
        <p:spPr>
          <a:xfrm>
            <a:off x="4319323" y="1568911"/>
            <a:ext cx="5143500" cy="7743649"/>
          </a:xfrm>
        </p:spPr>
        <p:txBody>
          <a:bodyPr/>
          <a:lstStyle>
            <a:lvl1pPr marL="0" indent="0">
              <a:buNone/>
              <a:defRPr sz="2667"/>
            </a:lvl1pPr>
            <a:lvl2pPr marL="380985" indent="0">
              <a:buNone/>
              <a:defRPr sz="2333"/>
            </a:lvl2pPr>
            <a:lvl3pPr marL="761970" indent="0">
              <a:buNone/>
              <a:defRPr sz="2000"/>
            </a:lvl3pPr>
            <a:lvl4pPr marL="1142954" indent="0">
              <a:buNone/>
              <a:defRPr sz="1667"/>
            </a:lvl4pPr>
            <a:lvl5pPr marL="1523939" indent="0">
              <a:buNone/>
              <a:defRPr sz="1667"/>
            </a:lvl5pPr>
            <a:lvl6pPr marL="1904924" indent="0">
              <a:buNone/>
              <a:defRPr sz="1667"/>
            </a:lvl6pPr>
            <a:lvl7pPr marL="2285909" indent="0">
              <a:buNone/>
              <a:defRPr sz="1667"/>
            </a:lvl7pPr>
            <a:lvl8pPr marL="2666893" indent="0">
              <a:buNone/>
              <a:defRPr sz="1667"/>
            </a:lvl8pPr>
            <a:lvl9pPr marL="3047878" indent="0">
              <a:buNone/>
              <a:defRPr sz="1667"/>
            </a:lvl9pPr>
          </a:lstStyle>
          <a:p>
            <a:endParaRPr lang="en-GB"/>
          </a:p>
        </p:txBody>
      </p:sp>
      <p:sp>
        <p:nvSpPr>
          <p:cNvPr id="4" name="Text Placeholder 3"/>
          <p:cNvSpPr>
            <a:spLocks noGrp="1"/>
          </p:cNvSpPr>
          <p:nvPr>
            <p:ph type="body" sz="half" idx="2"/>
          </p:nvPr>
        </p:nvSpPr>
        <p:spPr>
          <a:xfrm>
            <a:off x="699824" y="3268980"/>
            <a:ext cx="3276864" cy="6056190"/>
          </a:xfrm>
        </p:spPr>
        <p:txBody>
          <a:bodyPr/>
          <a:lstStyle>
            <a:lvl1pPr marL="0" indent="0">
              <a:buNone/>
              <a:defRPr sz="1333"/>
            </a:lvl1pPr>
            <a:lvl2pPr marL="380985" indent="0">
              <a:buNone/>
              <a:defRPr sz="1167"/>
            </a:lvl2pPr>
            <a:lvl3pPr marL="761970" indent="0">
              <a:buNone/>
              <a:defRPr sz="1000"/>
            </a:lvl3pPr>
            <a:lvl4pPr marL="1142954" indent="0">
              <a:buNone/>
              <a:defRPr sz="833"/>
            </a:lvl4pPr>
            <a:lvl5pPr marL="1523939" indent="0">
              <a:buNone/>
              <a:defRPr sz="833"/>
            </a:lvl5pPr>
            <a:lvl6pPr marL="1904924" indent="0">
              <a:buNone/>
              <a:defRPr sz="833"/>
            </a:lvl6pPr>
            <a:lvl7pPr marL="2285909" indent="0">
              <a:buNone/>
              <a:defRPr sz="833"/>
            </a:lvl7pPr>
            <a:lvl8pPr marL="2666893" indent="0">
              <a:buNone/>
              <a:defRPr sz="833"/>
            </a:lvl8pPr>
            <a:lvl9pPr marL="3047878" indent="0">
              <a:buNone/>
              <a:defRPr sz="833"/>
            </a:lvl9pPr>
          </a:lstStyle>
          <a:p>
            <a:pPr lvl="0"/>
            <a:r>
              <a:rPr lang="en-US"/>
              <a:t>Click to edit Master text styles</a:t>
            </a:r>
          </a:p>
        </p:txBody>
      </p:sp>
      <p:sp>
        <p:nvSpPr>
          <p:cNvPr id="5" name="Date Placeholder 4"/>
          <p:cNvSpPr>
            <a:spLocks noGrp="1"/>
          </p:cNvSpPr>
          <p:nvPr>
            <p:ph type="dt" sz="half" idx="10"/>
          </p:nvPr>
        </p:nvSpPr>
        <p:spPr/>
        <p:txBody>
          <a:bodyPr/>
          <a:lstStyle/>
          <a:p>
            <a:fld id="{53426B7F-4CEF-4D59-8774-EAE5CB9F8D7A}" type="datetimeFigureOut">
              <a:rPr lang="en-GB" smtClean="0"/>
              <a:t>19/09/2025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B86FEEBB-7B33-4D53-8415-1BA6759E9C24}" type="slidenum">
              <a:rPr lang="en-GB" smtClean="0"/>
              <a:t>‹#›</a:t>
            </a:fld>
            <a:endParaRPr lang="en-GB"/>
          </a:p>
        </p:txBody>
      </p:sp>
    </p:spTree>
    <p:extLst>
      <p:ext uri="{BB962C8B-B14F-4D97-AF65-F5344CB8AC3E}">
        <p14:creationId xmlns:p14="http://schemas.microsoft.com/office/powerpoint/2010/main" val="262115217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98500" y="580146"/>
            <a:ext cx="8763000" cy="2106172"/>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698500" y="2900715"/>
            <a:ext cx="8763000" cy="691379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698500" y="10099536"/>
            <a:ext cx="2286000" cy="580143"/>
          </a:xfrm>
          <a:prstGeom prst="rect">
            <a:avLst/>
          </a:prstGeom>
        </p:spPr>
        <p:txBody>
          <a:bodyPr vert="horz" lIns="91440" tIns="45720" rIns="91440" bIns="45720" rtlCol="0" anchor="ctr"/>
          <a:lstStyle>
            <a:lvl1pPr algn="l">
              <a:defRPr sz="1000">
                <a:solidFill>
                  <a:schemeClr val="tx1">
                    <a:tint val="75000"/>
                  </a:schemeClr>
                </a:solidFill>
              </a:defRPr>
            </a:lvl1pPr>
          </a:lstStyle>
          <a:p>
            <a:fld id="{53426B7F-4CEF-4D59-8774-EAE5CB9F8D7A}" type="datetimeFigureOut">
              <a:rPr lang="en-GB" smtClean="0"/>
              <a:t>19/09/2025</a:t>
            </a:fld>
            <a:endParaRPr lang="en-GB"/>
          </a:p>
        </p:txBody>
      </p:sp>
      <p:sp>
        <p:nvSpPr>
          <p:cNvPr id="5" name="Footer Placeholder 4"/>
          <p:cNvSpPr>
            <a:spLocks noGrp="1"/>
          </p:cNvSpPr>
          <p:nvPr>
            <p:ph type="ftr" sz="quarter" idx="3"/>
          </p:nvPr>
        </p:nvSpPr>
        <p:spPr>
          <a:xfrm>
            <a:off x="3365500" y="10099536"/>
            <a:ext cx="3429000" cy="580143"/>
          </a:xfrm>
          <a:prstGeom prst="rect">
            <a:avLst/>
          </a:prstGeom>
        </p:spPr>
        <p:txBody>
          <a:bodyPr vert="horz" lIns="91440" tIns="45720" rIns="91440" bIns="45720" rtlCol="0" anchor="ctr"/>
          <a:lstStyle>
            <a:lvl1pPr algn="ctr">
              <a:defRPr sz="10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7175500" y="10099536"/>
            <a:ext cx="2286000" cy="580143"/>
          </a:xfrm>
          <a:prstGeom prst="rect">
            <a:avLst/>
          </a:prstGeom>
        </p:spPr>
        <p:txBody>
          <a:bodyPr vert="horz" lIns="91440" tIns="45720" rIns="91440" bIns="45720" rtlCol="0" anchor="ctr"/>
          <a:lstStyle>
            <a:lvl1pPr algn="r">
              <a:defRPr sz="1000">
                <a:solidFill>
                  <a:schemeClr val="tx1">
                    <a:tint val="75000"/>
                  </a:schemeClr>
                </a:solidFill>
              </a:defRPr>
            </a:lvl1pPr>
          </a:lstStyle>
          <a:p>
            <a:fld id="{B86FEEBB-7B33-4D53-8415-1BA6759E9C24}" type="slidenum">
              <a:rPr lang="en-GB" smtClean="0"/>
              <a:t>‹#›</a:t>
            </a:fld>
            <a:endParaRPr lang="en-GB"/>
          </a:p>
        </p:txBody>
      </p:sp>
    </p:spTree>
    <p:extLst>
      <p:ext uri="{BB962C8B-B14F-4D97-AF65-F5344CB8AC3E}">
        <p14:creationId xmlns:p14="http://schemas.microsoft.com/office/powerpoint/2010/main" val="129517333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761970" rtl="0" eaLnBrk="1" latinLnBrk="0" hangingPunct="1">
        <a:lnSpc>
          <a:spcPct val="90000"/>
        </a:lnSpc>
        <a:spcBef>
          <a:spcPct val="0"/>
        </a:spcBef>
        <a:buNone/>
        <a:defRPr sz="3667" kern="1200">
          <a:solidFill>
            <a:schemeClr val="tx1"/>
          </a:solidFill>
          <a:latin typeface="+mj-lt"/>
          <a:ea typeface="+mj-ea"/>
          <a:cs typeface="+mj-cs"/>
        </a:defRPr>
      </a:lvl1pPr>
    </p:titleStyle>
    <p:bodyStyle>
      <a:lvl1pPr marL="190492" indent="-190492" algn="l" defTabSz="761970" rtl="0" eaLnBrk="1" latinLnBrk="0" hangingPunct="1">
        <a:lnSpc>
          <a:spcPct val="90000"/>
        </a:lnSpc>
        <a:spcBef>
          <a:spcPts val="833"/>
        </a:spcBef>
        <a:buFont typeface="Arial" panose="020B0604020202020204" pitchFamily="34" charset="0"/>
        <a:buChar char="•"/>
        <a:defRPr sz="2333" kern="1200">
          <a:solidFill>
            <a:schemeClr val="tx1"/>
          </a:solidFill>
          <a:latin typeface="+mn-lt"/>
          <a:ea typeface="+mn-ea"/>
          <a:cs typeface="+mn-cs"/>
        </a:defRPr>
      </a:lvl1pPr>
      <a:lvl2pPr marL="571477" indent="-190492" algn="l" defTabSz="761970" rtl="0" eaLnBrk="1" latinLnBrk="0" hangingPunct="1">
        <a:lnSpc>
          <a:spcPct val="90000"/>
        </a:lnSpc>
        <a:spcBef>
          <a:spcPts val="417"/>
        </a:spcBef>
        <a:buFont typeface="Arial" panose="020B0604020202020204" pitchFamily="34" charset="0"/>
        <a:buChar char="•"/>
        <a:defRPr sz="2000" kern="1200">
          <a:solidFill>
            <a:schemeClr val="tx1"/>
          </a:solidFill>
          <a:latin typeface="+mn-lt"/>
          <a:ea typeface="+mn-ea"/>
          <a:cs typeface="+mn-cs"/>
        </a:defRPr>
      </a:lvl2pPr>
      <a:lvl3pPr marL="952462" indent="-190492" algn="l" defTabSz="761970" rtl="0" eaLnBrk="1" latinLnBrk="0" hangingPunct="1">
        <a:lnSpc>
          <a:spcPct val="90000"/>
        </a:lnSpc>
        <a:spcBef>
          <a:spcPts val="417"/>
        </a:spcBef>
        <a:buFont typeface="Arial" panose="020B0604020202020204" pitchFamily="34" charset="0"/>
        <a:buChar char="•"/>
        <a:defRPr sz="1667" kern="1200">
          <a:solidFill>
            <a:schemeClr val="tx1"/>
          </a:solidFill>
          <a:latin typeface="+mn-lt"/>
          <a:ea typeface="+mn-ea"/>
          <a:cs typeface="+mn-cs"/>
        </a:defRPr>
      </a:lvl3pPr>
      <a:lvl4pPr marL="1333447" indent="-190492" algn="l" defTabSz="761970" rtl="0" eaLnBrk="1" latinLnBrk="0" hangingPunct="1">
        <a:lnSpc>
          <a:spcPct val="90000"/>
        </a:lnSpc>
        <a:spcBef>
          <a:spcPts val="417"/>
        </a:spcBef>
        <a:buFont typeface="Arial" panose="020B0604020202020204" pitchFamily="34" charset="0"/>
        <a:buChar char="•"/>
        <a:defRPr sz="1500" kern="1200">
          <a:solidFill>
            <a:schemeClr val="tx1"/>
          </a:solidFill>
          <a:latin typeface="+mn-lt"/>
          <a:ea typeface="+mn-ea"/>
          <a:cs typeface="+mn-cs"/>
        </a:defRPr>
      </a:lvl4pPr>
      <a:lvl5pPr marL="1714431" indent="-190492" algn="l" defTabSz="761970" rtl="0" eaLnBrk="1" latinLnBrk="0" hangingPunct="1">
        <a:lnSpc>
          <a:spcPct val="90000"/>
        </a:lnSpc>
        <a:spcBef>
          <a:spcPts val="417"/>
        </a:spcBef>
        <a:buFont typeface="Arial" panose="020B0604020202020204" pitchFamily="34" charset="0"/>
        <a:buChar char="•"/>
        <a:defRPr sz="1500" kern="1200">
          <a:solidFill>
            <a:schemeClr val="tx1"/>
          </a:solidFill>
          <a:latin typeface="+mn-lt"/>
          <a:ea typeface="+mn-ea"/>
          <a:cs typeface="+mn-cs"/>
        </a:defRPr>
      </a:lvl5pPr>
      <a:lvl6pPr marL="2095416" indent="-190492" algn="l" defTabSz="761970" rtl="0" eaLnBrk="1" latinLnBrk="0" hangingPunct="1">
        <a:lnSpc>
          <a:spcPct val="90000"/>
        </a:lnSpc>
        <a:spcBef>
          <a:spcPts val="417"/>
        </a:spcBef>
        <a:buFont typeface="Arial" panose="020B0604020202020204" pitchFamily="34" charset="0"/>
        <a:buChar char="•"/>
        <a:defRPr sz="1500" kern="1200">
          <a:solidFill>
            <a:schemeClr val="tx1"/>
          </a:solidFill>
          <a:latin typeface="+mn-lt"/>
          <a:ea typeface="+mn-ea"/>
          <a:cs typeface="+mn-cs"/>
        </a:defRPr>
      </a:lvl6pPr>
      <a:lvl7pPr marL="2476401" indent="-190492" algn="l" defTabSz="761970" rtl="0" eaLnBrk="1" latinLnBrk="0" hangingPunct="1">
        <a:lnSpc>
          <a:spcPct val="90000"/>
        </a:lnSpc>
        <a:spcBef>
          <a:spcPts val="417"/>
        </a:spcBef>
        <a:buFont typeface="Arial" panose="020B0604020202020204" pitchFamily="34" charset="0"/>
        <a:buChar char="•"/>
        <a:defRPr sz="1500" kern="1200">
          <a:solidFill>
            <a:schemeClr val="tx1"/>
          </a:solidFill>
          <a:latin typeface="+mn-lt"/>
          <a:ea typeface="+mn-ea"/>
          <a:cs typeface="+mn-cs"/>
        </a:defRPr>
      </a:lvl7pPr>
      <a:lvl8pPr marL="2857386" indent="-190492" algn="l" defTabSz="761970" rtl="0" eaLnBrk="1" latinLnBrk="0" hangingPunct="1">
        <a:lnSpc>
          <a:spcPct val="90000"/>
        </a:lnSpc>
        <a:spcBef>
          <a:spcPts val="417"/>
        </a:spcBef>
        <a:buFont typeface="Arial" panose="020B0604020202020204" pitchFamily="34" charset="0"/>
        <a:buChar char="•"/>
        <a:defRPr sz="1500" kern="1200">
          <a:solidFill>
            <a:schemeClr val="tx1"/>
          </a:solidFill>
          <a:latin typeface="+mn-lt"/>
          <a:ea typeface="+mn-ea"/>
          <a:cs typeface="+mn-cs"/>
        </a:defRPr>
      </a:lvl8pPr>
      <a:lvl9pPr marL="3238370" indent="-190492" algn="l" defTabSz="761970" rtl="0" eaLnBrk="1" latinLnBrk="0" hangingPunct="1">
        <a:lnSpc>
          <a:spcPct val="90000"/>
        </a:lnSpc>
        <a:spcBef>
          <a:spcPts val="417"/>
        </a:spcBef>
        <a:buFont typeface="Arial" panose="020B0604020202020204" pitchFamily="34" charset="0"/>
        <a:buChar char="•"/>
        <a:defRPr sz="1500" kern="1200">
          <a:solidFill>
            <a:schemeClr val="tx1"/>
          </a:solidFill>
          <a:latin typeface="+mn-lt"/>
          <a:ea typeface="+mn-ea"/>
          <a:cs typeface="+mn-cs"/>
        </a:defRPr>
      </a:lvl9pPr>
    </p:bodyStyle>
    <p:otherStyle>
      <a:defPPr>
        <a:defRPr lang="en-US"/>
      </a:defPPr>
      <a:lvl1pPr marL="0" algn="l" defTabSz="761970" rtl="0" eaLnBrk="1" latinLnBrk="0" hangingPunct="1">
        <a:defRPr sz="1500" kern="1200">
          <a:solidFill>
            <a:schemeClr val="tx1"/>
          </a:solidFill>
          <a:latin typeface="+mn-lt"/>
          <a:ea typeface="+mn-ea"/>
          <a:cs typeface="+mn-cs"/>
        </a:defRPr>
      </a:lvl1pPr>
      <a:lvl2pPr marL="380985" algn="l" defTabSz="761970" rtl="0" eaLnBrk="1" latinLnBrk="0" hangingPunct="1">
        <a:defRPr sz="1500" kern="1200">
          <a:solidFill>
            <a:schemeClr val="tx1"/>
          </a:solidFill>
          <a:latin typeface="+mn-lt"/>
          <a:ea typeface="+mn-ea"/>
          <a:cs typeface="+mn-cs"/>
        </a:defRPr>
      </a:lvl2pPr>
      <a:lvl3pPr marL="761970" algn="l" defTabSz="761970" rtl="0" eaLnBrk="1" latinLnBrk="0" hangingPunct="1">
        <a:defRPr sz="1500" kern="1200">
          <a:solidFill>
            <a:schemeClr val="tx1"/>
          </a:solidFill>
          <a:latin typeface="+mn-lt"/>
          <a:ea typeface="+mn-ea"/>
          <a:cs typeface="+mn-cs"/>
        </a:defRPr>
      </a:lvl3pPr>
      <a:lvl4pPr marL="1142954" algn="l" defTabSz="761970" rtl="0" eaLnBrk="1" latinLnBrk="0" hangingPunct="1">
        <a:defRPr sz="1500" kern="1200">
          <a:solidFill>
            <a:schemeClr val="tx1"/>
          </a:solidFill>
          <a:latin typeface="+mn-lt"/>
          <a:ea typeface="+mn-ea"/>
          <a:cs typeface="+mn-cs"/>
        </a:defRPr>
      </a:lvl4pPr>
      <a:lvl5pPr marL="1523939" algn="l" defTabSz="761970" rtl="0" eaLnBrk="1" latinLnBrk="0" hangingPunct="1">
        <a:defRPr sz="1500" kern="1200">
          <a:solidFill>
            <a:schemeClr val="tx1"/>
          </a:solidFill>
          <a:latin typeface="+mn-lt"/>
          <a:ea typeface="+mn-ea"/>
          <a:cs typeface="+mn-cs"/>
        </a:defRPr>
      </a:lvl5pPr>
      <a:lvl6pPr marL="1904924" algn="l" defTabSz="761970" rtl="0" eaLnBrk="1" latinLnBrk="0" hangingPunct="1">
        <a:defRPr sz="1500" kern="1200">
          <a:solidFill>
            <a:schemeClr val="tx1"/>
          </a:solidFill>
          <a:latin typeface="+mn-lt"/>
          <a:ea typeface="+mn-ea"/>
          <a:cs typeface="+mn-cs"/>
        </a:defRPr>
      </a:lvl6pPr>
      <a:lvl7pPr marL="2285909" algn="l" defTabSz="761970" rtl="0" eaLnBrk="1" latinLnBrk="0" hangingPunct="1">
        <a:defRPr sz="1500" kern="1200">
          <a:solidFill>
            <a:schemeClr val="tx1"/>
          </a:solidFill>
          <a:latin typeface="+mn-lt"/>
          <a:ea typeface="+mn-ea"/>
          <a:cs typeface="+mn-cs"/>
        </a:defRPr>
      </a:lvl7pPr>
      <a:lvl8pPr marL="2666893" algn="l" defTabSz="761970" rtl="0" eaLnBrk="1" latinLnBrk="0" hangingPunct="1">
        <a:defRPr sz="1500" kern="1200">
          <a:solidFill>
            <a:schemeClr val="tx1"/>
          </a:solidFill>
          <a:latin typeface="+mn-lt"/>
          <a:ea typeface="+mn-ea"/>
          <a:cs typeface="+mn-cs"/>
        </a:defRPr>
      </a:lvl8pPr>
      <a:lvl9pPr marL="3047878" algn="l" defTabSz="761970" rtl="0" eaLnBrk="1" latinLnBrk="0" hangingPunct="1">
        <a:defRPr sz="15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7.xml"/><Relationship Id="rId5" Type="http://schemas.openxmlformats.org/officeDocument/2006/relationships/image" Target="../media/image6.png"/><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C0FFFF"/>
        </a:solidFill>
        <a:effectLst/>
      </p:bgPr>
    </p:bg>
    <p:spTree>
      <p:nvGrpSpPr>
        <p:cNvPr id="1" name=""/>
        <p:cNvGrpSpPr/>
        <p:nvPr/>
      </p:nvGrpSpPr>
      <p:grpSpPr>
        <a:xfrm>
          <a:off x="0" y="0"/>
          <a:ext cx="0" cy="0"/>
          <a:chOff x="0" y="0"/>
          <a:chExt cx="0" cy="0"/>
        </a:xfrm>
      </p:grpSpPr>
      <p:sp>
        <p:nvSpPr>
          <p:cNvPr id="2" name="TextBox 1"/>
          <p:cNvSpPr txBox="1"/>
          <p:nvPr/>
        </p:nvSpPr>
        <p:spPr>
          <a:xfrm>
            <a:off x="2058285" y="903839"/>
            <a:ext cx="6235109" cy="1477328"/>
          </a:xfrm>
          <a:prstGeom prst="rect">
            <a:avLst/>
          </a:prstGeom>
          <a:noFill/>
        </p:spPr>
        <p:txBody>
          <a:bodyPr vert="horz" wrap="square" rtlCol="0">
            <a:spAutoFit/>
          </a:bodyPr>
          <a:lstStyle/>
          <a:p>
            <a:pPr algn="ctr"/>
            <a:r>
              <a:rPr lang="en-GB" sz="3000" dirty="0">
                <a:solidFill>
                  <a:srgbClr val="FF0000"/>
                </a:solidFill>
                <a:latin typeface="Comic Sans MS - 40"/>
              </a:rPr>
              <a:t>Year 6</a:t>
            </a:r>
          </a:p>
          <a:p>
            <a:endParaRPr lang="en-GB" sz="3000" dirty="0">
              <a:solidFill>
                <a:srgbClr val="FF0000"/>
              </a:solidFill>
              <a:latin typeface="Comic Sans MS - 40"/>
            </a:endParaRPr>
          </a:p>
          <a:p>
            <a:pPr algn="ctr"/>
            <a:r>
              <a:rPr lang="en-GB" sz="3000" dirty="0">
                <a:solidFill>
                  <a:srgbClr val="FF0000"/>
                </a:solidFill>
                <a:latin typeface="Comic Sans MS - 40"/>
              </a:rPr>
              <a:t>Meet the Teachers</a:t>
            </a:r>
          </a:p>
        </p:txBody>
      </p:sp>
      <p:sp>
        <p:nvSpPr>
          <p:cNvPr id="3" name="TextBox 2"/>
          <p:cNvSpPr txBox="1"/>
          <p:nvPr/>
        </p:nvSpPr>
        <p:spPr>
          <a:xfrm>
            <a:off x="4040940" y="2576892"/>
            <a:ext cx="3556000" cy="400110"/>
          </a:xfrm>
          <a:prstGeom prst="rect">
            <a:avLst/>
          </a:prstGeom>
          <a:noFill/>
        </p:spPr>
        <p:txBody>
          <a:bodyPr vert="horz" rtlCol="0">
            <a:spAutoFit/>
          </a:bodyPr>
          <a:lstStyle/>
          <a:p>
            <a:r>
              <a:rPr lang="en-GB" sz="2000" dirty="0">
                <a:solidFill>
                  <a:srgbClr val="0000FF"/>
                </a:solidFill>
                <a:latin typeface="Comic Sans MS - 15"/>
              </a:rPr>
              <a:t> September 2025</a:t>
            </a:r>
          </a:p>
        </p:txBody>
      </p:sp>
      <p:pic>
        <p:nvPicPr>
          <p:cNvPr id="4" name="Picture 3"/>
          <p:cNvPicPr>
            <a:picLocks/>
          </p:cNvPicPr>
          <p:nvPr/>
        </p:nvPicPr>
        <p:blipFill>
          <a:blip r:embed="rId2">
            <a:extLst>
              <a:ext uri="{28A0092B-C50C-407E-A947-70E740481C1C}">
                <a14:useLocalDpi xmlns:a14="http://schemas.microsoft.com/office/drawing/2010/main" val="0"/>
              </a:ext>
            </a:extLst>
          </a:blip>
          <a:stretch>
            <a:fillRect/>
          </a:stretch>
        </p:blipFill>
        <p:spPr>
          <a:xfrm>
            <a:off x="2058286" y="3368453"/>
            <a:ext cx="6235109" cy="4499640"/>
          </a:xfrm>
          <a:prstGeom prst="rect">
            <a:avLst/>
          </a:prstGeom>
          <a:solidFill>
            <a:scrgbClr r="0" g="0" b="0">
              <a:alpha val="0"/>
            </a:scrgbClr>
          </a:solidFill>
        </p:spPr>
      </p:pic>
    </p:spTree>
    <p:extLst>
      <p:ext uri="{BB962C8B-B14F-4D97-AF65-F5344CB8AC3E}">
        <p14:creationId xmlns:p14="http://schemas.microsoft.com/office/powerpoint/2010/main" val="315549431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accent1">
            <a:lumMod val="60000"/>
            <a:lumOff val="40000"/>
          </a:schemeClr>
        </a:solidFill>
        <a:effectLst/>
      </p:bgPr>
    </p:bg>
    <p:spTree>
      <p:nvGrpSpPr>
        <p:cNvPr id="1" name=""/>
        <p:cNvGrpSpPr/>
        <p:nvPr/>
      </p:nvGrpSpPr>
      <p:grpSpPr>
        <a:xfrm>
          <a:off x="0" y="0"/>
          <a:ext cx="0" cy="0"/>
          <a:chOff x="0" y="0"/>
          <a:chExt cx="0" cy="0"/>
        </a:xfrm>
      </p:grpSpPr>
      <p:grpSp>
        <p:nvGrpSpPr>
          <p:cNvPr id="2" name="Group 2"/>
          <p:cNvGrpSpPr/>
          <p:nvPr/>
        </p:nvGrpSpPr>
        <p:grpSpPr>
          <a:xfrm>
            <a:off x="161364" y="1039906"/>
            <a:ext cx="9998635" cy="9305365"/>
            <a:chOff x="0" y="0"/>
            <a:chExt cx="5780393" cy="2711169"/>
          </a:xfrm>
        </p:grpSpPr>
        <p:sp>
          <p:nvSpPr>
            <p:cNvPr id="3" name="Freeform 3"/>
            <p:cNvSpPr/>
            <p:nvPr/>
          </p:nvSpPr>
          <p:spPr>
            <a:xfrm>
              <a:off x="0" y="0"/>
              <a:ext cx="5780394" cy="2711170"/>
            </a:xfrm>
            <a:custGeom>
              <a:avLst/>
              <a:gdLst/>
              <a:ahLst/>
              <a:cxnLst/>
              <a:rect l="l" t="t" r="r" b="b"/>
              <a:pathLst>
                <a:path w="5780394" h="2711170">
                  <a:moveTo>
                    <a:pt x="5655933" y="2711169"/>
                  </a:moveTo>
                  <a:lnTo>
                    <a:pt x="124460" y="2711169"/>
                  </a:lnTo>
                  <a:cubicBezTo>
                    <a:pt x="55880" y="2711169"/>
                    <a:pt x="0" y="2655289"/>
                    <a:pt x="0" y="2586709"/>
                  </a:cubicBezTo>
                  <a:lnTo>
                    <a:pt x="0" y="124460"/>
                  </a:lnTo>
                  <a:cubicBezTo>
                    <a:pt x="0" y="55880"/>
                    <a:pt x="55880" y="0"/>
                    <a:pt x="124460" y="0"/>
                  </a:cubicBezTo>
                  <a:lnTo>
                    <a:pt x="5655933" y="0"/>
                  </a:lnTo>
                  <a:cubicBezTo>
                    <a:pt x="5724513" y="0"/>
                    <a:pt x="5780394" y="55880"/>
                    <a:pt x="5780394" y="124460"/>
                  </a:cubicBezTo>
                  <a:lnTo>
                    <a:pt x="5780394" y="2586710"/>
                  </a:lnTo>
                  <a:cubicBezTo>
                    <a:pt x="5780394" y="2655289"/>
                    <a:pt x="5724513" y="2711170"/>
                    <a:pt x="5655933" y="2711170"/>
                  </a:cubicBezTo>
                  <a:close/>
                </a:path>
              </a:pathLst>
            </a:custGeom>
            <a:solidFill>
              <a:srgbClr val="FCF5EB"/>
            </a:solidFill>
          </p:spPr>
          <p:txBody>
            <a:bodyPr/>
            <a:lstStyle/>
            <a:p>
              <a:endParaRPr lang="en-US" sz="1000"/>
            </a:p>
          </p:txBody>
        </p:sp>
      </p:grpSp>
      <p:graphicFrame>
        <p:nvGraphicFramePr>
          <p:cNvPr id="4" name="Table 4"/>
          <p:cNvGraphicFramePr>
            <a:graphicFrameLocks noGrp="1"/>
          </p:cNvGraphicFramePr>
          <p:nvPr>
            <p:extLst>
              <p:ext uri="{D42A27DB-BD31-4B8C-83A1-F6EECF244321}">
                <p14:modId xmlns:p14="http://schemas.microsoft.com/office/powerpoint/2010/main" val="4272470423"/>
              </p:ext>
            </p:extLst>
          </p:nvPr>
        </p:nvGraphicFramePr>
        <p:xfrm>
          <a:off x="840440" y="2505200"/>
          <a:ext cx="9158196" cy="7351493"/>
        </p:xfrm>
        <a:graphic>
          <a:graphicData uri="http://schemas.openxmlformats.org/drawingml/2006/table">
            <a:tbl>
              <a:tblPr/>
              <a:tblGrid>
                <a:gridCol w="3070366">
                  <a:extLst>
                    <a:ext uri="{9D8B030D-6E8A-4147-A177-3AD203B41FA5}">
                      <a16:colId xmlns:a16="http://schemas.microsoft.com/office/drawing/2014/main" val="20000"/>
                    </a:ext>
                  </a:extLst>
                </a:gridCol>
                <a:gridCol w="2196242">
                  <a:extLst>
                    <a:ext uri="{9D8B030D-6E8A-4147-A177-3AD203B41FA5}">
                      <a16:colId xmlns:a16="http://schemas.microsoft.com/office/drawing/2014/main" val="20001"/>
                    </a:ext>
                  </a:extLst>
                </a:gridCol>
                <a:gridCol w="2130683">
                  <a:extLst>
                    <a:ext uri="{9D8B030D-6E8A-4147-A177-3AD203B41FA5}">
                      <a16:colId xmlns:a16="http://schemas.microsoft.com/office/drawing/2014/main" val="20002"/>
                    </a:ext>
                  </a:extLst>
                </a:gridCol>
                <a:gridCol w="1760905">
                  <a:extLst>
                    <a:ext uri="{9D8B030D-6E8A-4147-A177-3AD203B41FA5}">
                      <a16:colId xmlns:a16="http://schemas.microsoft.com/office/drawing/2014/main" val="20003"/>
                    </a:ext>
                  </a:extLst>
                </a:gridCol>
              </a:tblGrid>
              <a:tr h="1353091">
                <a:tc>
                  <a:txBody>
                    <a:bodyPr/>
                    <a:lstStyle/>
                    <a:p>
                      <a:pPr algn="l">
                        <a:lnSpc>
                          <a:spcPts val="3517"/>
                        </a:lnSpc>
                        <a:defRPr/>
                      </a:pPr>
                      <a:r>
                        <a:rPr lang="en-US" sz="2800" dirty="0">
                          <a:solidFill>
                            <a:schemeClr val="tx1"/>
                          </a:solidFill>
                          <a:latin typeface="Montserrat Bold"/>
                        </a:rPr>
                        <a:t>Amount of reading</a:t>
                      </a:r>
                      <a:endParaRPr lang="en-US" sz="1050" dirty="0">
                        <a:solidFill>
                          <a:schemeClr val="tx1"/>
                        </a:solidFill>
                      </a:endParaRPr>
                    </a:p>
                  </a:txBody>
                  <a:tcPr marL="105833" marR="105833" marT="105833" marB="105833" anchor="ctr">
                    <a:lnL w="38100" cap="flat" cmpd="sng" algn="ctr">
                      <a:solidFill>
                        <a:srgbClr val="F88A39"/>
                      </a:solidFill>
                      <a:prstDash val="solid"/>
                      <a:round/>
                      <a:headEnd type="none" w="med" len="med"/>
                      <a:tailEnd type="none" w="med" len="med"/>
                    </a:lnL>
                    <a:lnR w="38100" cap="flat" cmpd="sng" algn="ctr">
                      <a:solidFill>
                        <a:srgbClr val="F88A39"/>
                      </a:solidFill>
                      <a:prstDash val="solid"/>
                      <a:round/>
                      <a:headEnd type="none" w="med" len="med"/>
                      <a:tailEnd type="none" w="med" len="med"/>
                    </a:lnR>
                    <a:lnT w="38100" cap="flat" cmpd="sng" algn="ctr">
                      <a:solidFill>
                        <a:srgbClr val="F88A39"/>
                      </a:solidFill>
                      <a:prstDash val="solid"/>
                      <a:round/>
                      <a:headEnd type="none" w="med" len="med"/>
                      <a:tailEnd type="none" w="med" len="med"/>
                    </a:lnT>
                    <a:lnB w="38100" cap="flat" cmpd="sng" algn="ctr">
                      <a:solidFill>
                        <a:srgbClr val="F88A39"/>
                      </a:solidFill>
                      <a:prstDash val="solid"/>
                      <a:round/>
                      <a:headEnd type="none" w="med" len="med"/>
                      <a:tailEnd type="none" w="med" len="med"/>
                    </a:lnB>
                  </a:tcPr>
                </a:tc>
                <a:tc>
                  <a:txBody>
                    <a:bodyPr/>
                    <a:lstStyle/>
                    <a:p>
                      <a:pPr algn="l">
                        <a:lnSpc>
                          <a:spcPts val="6177"/>
                        </a:lnSpc>
                        <a:defRPr/>
                      </a:pPr>
                      <a:r>
                        <a:rPr lang="en-US" sz="2400" b="1" dirty="0">
                          <a:solidFill>
                            <a:schemeClr val="tx1"/>
                          </a:solidFill>
                          <a:latin typeface="Montserrat Bold Italics"/>
                        </a:rPr>
                        <a:t>20 mins</a:t>
                      </a:r>
                      <a:endParaRPr lang="en-US" sz="600" b="1" dirty="0">
                        <a:solidFill>
                          <a:schemeClr val="tx1"/>
                        </a:solidFill>
                      </a:endParaRPr>
                    </a:p>
                  </a:txBody>
                  <a:tcPr marL="105833" marR="105833" marT="105833" marB="105833" anchor="ctr">
                    <a:lnL w="38100" cap="flat" cmpd="sng" algn="ctr">
                      <a:solidFill>
                        <a:srgbClr val="F88A39"/>
                      </a:solidFill>
                      <a:prstDash val="solid"/>
                      <a:round/>
                      <a:headEnd type="none" w="med" len="med"/>
                      <a:tailEnd type="none" w="med" len="med"/>
                    </a:lnL>
                    <a:lnR w="38100" cap="flat" cmpd="sng" algn="ctr">
                      <a:solidFill>
                        <a:srgbClr val="F88A39"/>
                      </a:solidFill>
                      <a:prstDash val="solid"/>
                      <a:round/>
                      <a:headEnd type="none" w="med" len="med"/>
                      <a:tailEnd type="none" w="med" len="med"/>
                    </a:lnR>
                    <a:lnT w="38100" cap="flat" cmpd="sng" algn="ctr">
                      <a:solidFill>
                        <a:srgbClr val="F88A39"/>
                      </a:solidFill>
                      <a:prstDash val="solid"/>
                      <a:round/>
                      <a:headEnd type="none" w="med" len="med"/>
                      <a:tailEnd type="none" w="med" len="med"/>
                    </a:lnT>
                    <a:lnB w="38100" cap="flat" cmpd="sng" algn="ctr">
                      <a:solidFill>
                        <a:srgbClr val="F88A39"/>
                      </a:solidFill>
                      <a:prstDash val="solid"/>
                      <a:round/>
                      <a:headEnd type="none" w="med" len="med"/>
                      <a:tailEnd type="none" w="med" len="med"/>
                    </a:lnB>
                  </a:tcPr>
                </a:tc>
                <a:tc>
                  <a:txBody>
                    <a:bodyPr/>
                    <a:lstStyle/>
                    <a:p>
                      <a:pPr algn="l">
                        <a:lnSpc>
                          <a:spcPts val="6177"/>
                        </a:lnSpc>
                        <a:defRPr/>
                      </a:pPr>
                      <a:r>
                        <a:rPr lang="en-US" sz="2400" b="1">
                          <a:solidFill>
                            <a:schemeClr val="tx1"/>
                          </a:solidFill>
                          <a:latin typeface="Montserrat Bold Italics"/>
                        </a:rPr>
                        <a:t>5 mins</a:t>
                      </a:r>
                      <a:endParaRPr lang="en-US" sz="600" b="1">
                        <a:solidFill>
                          <a:schemeClr val="tx1"/>
                        </a:solidFill>
                      </a:endParaRPr>
                    </a:p>
                  </a:txBody>
                  <a:tcPr marL="105833" marR="105833" marT="105833" marB="105833" anchor="ctr">
                    <a:lnL w="38100" cap="flat" cmpd="sng" algn="ctr">
                      <a:solidFill>
                        <a:srgbClr val="F88A39"/>
                      </a:solidFill>
                      <a:prstDash val="solid"/>
                      <a:round/>
                      <a:headEnd type="none" w="med" len="med"/>
                      <a:tailEnd type="none" w="med" len="med"/>
                    </a:lnL>
                    <a:lnR w="38100" cap="flat" cmpd="sng" algn="ctr">
                      <a:solidFill>
                        <a:srgbClr val="F88A39"/>
                      </a:solidFill>
                      <a:prstDash val="solid"/>
                      <a:round/>
                      <a:headEnd type="none" w="med" len="med"/>
                      <a:tailEnd type="none" w="med" len="med"/>
                    </a:lnR>
                    <a:lnT w="38100" cap="flat" cmpd="sng" algn="ctr">
                      <a:solidFill>
                        <a:srgbClr val="F88A39"/>
                      </a:solidFill>
                      <a:prstDash val="solid"/>
                      <a:round/>
                      <a:headEnd type="none" w="med" len="med"/>
                      <a:tailEnd type="none" w="med" len="med"/>
                    </a:lnT>
                    <a:lnB w="38100" cap="flat" cmpd="sng" algn="ctr">
                      <a:solidFill>
                        <a:srgbClr val="F88A39"/>
                      </a:solidFill>
                      <a:prstDash val="solid"/>
                      <a:round/>
                      <a:headEnd type="none" w="med" len="med"/>
                      <a:tailEnd type="none" w="med" len="med"/>
                    </a:lnB>
                  </a:tcPr>
                </a:tc>
                <a:tc>
                  <a:txBody>
                    <a:bodyPr/>
                    <a:lstStyle/>
                    <a:p>
                      <a:pPr algn="l">
                        <a:lnSpc>
                          <a:spcPts val="6177"/>
                        </a:lnSpc>
                        <a:defRPr/>
                      </a:pPr>
                      <a:r>
                        <a:rPr lang="en-US" sz="2400" b="1" dirty="0">
                          <a:solidFill>
                            <a:schemeClr val="tx1"/>
                          </a:solidFill>
                          <a:latin typeface="Montserrat Bold Italics"/>
                        </a:rPr>
                        <a:t>1 min</a:t>
                      </a:r>
                      <a:endParaRPr lang="en-US" sz="600" b="1" dirty="0">
                        <a:solidFill>
                          <a:schemeClr val="tx1"/>
                        </a:solidFill>
                      </a:endParaRPr>
                    </a:p>
                  </a:txBody>
                  <a:tcPr marL="105833" marR="105833" marT="105833" marB="105833" anchor="ctr">
                    <a:lnL w="38100" cap="flat" cmpd="sng" algn="ctr">
                      <a:solidFill>
                        <a:srgbClr val="F88A39"/>
                      </a:solidFill>
                      <a:prstDash val="solid"/>
                      <a:round/>
                      <a:headEnd type="none" w="med" len="med"/>
                      <a:tailEnd type="none" w="med" len="med"/>
                    </a:lnL>
                    <a:lnR w="38100" cap="flat" cmpd="sng" algn="ctr">
                      <a:solidFill>
                        <a:srgbClr val="F88A39"/>
                      </a:solidFill>
                      <a:prstDash val="solid"/>
                      <a:round/>
                      <a:headEnd type="none" w="med" len="med"/>
                      <a:tailEnd type="none" w="med" len="med"/>
                    </a:lnR>
                    <a:lnT w="38100" cap="flat" cmpd="sng" algn="ctr">
                      <a:solidFill>
                        <a:srgbClr val="F88A39"/>
                      </a:solidFill>
                      <a:prstDash val="solid"/>
                      <a:round/>
                      <a:headEnd type="none" w="med" len="med"/>
                      <a:tailEnd type="none" w="med" len="med"/>
                    </a:lnT>
                    <a:lnB w="38100" cap="flat" cmpd="sng" algn="ctr">
                      <a:solidFill>
                        <a:srgbClr val="F88A39"/>
                      </a:solidFill>
                      <a:prstDash val="solid"/>
                      <a:round/>
                      <a:headEnd type="none" w="med" len="med"/>
                      <a:tailEnd type="none" w="med" len="med"/>
                    </a:lnB>
                  </a:tcPr>
                </a:tc>
                <a:extLst>
                  <a:ext uri="{0D108BD9-81ED-4DB2-BD59-A6C34878D82A}">
                    <a16:rowId xmlns:a16="http://schemas.microsoft.com/office/drawing/2014/main" val="10000"/>
                  </a:ext>
                </a:extLst>
              </a:tr>
              <a:tr h="1383976">
                <a:tc>
                  <a:txBody>
                    <a:bodyPr/>
                    <a:lstStyle/>
                    <a:p>
                      <a:pPr algn="l">
                        <a:lnSpc>
                          <a:spcPts val="3517"/>
                        </a:lnSpc>
                        <a:defRPr/>
                      </a:pPr>
                      <a:r>
                        <a:rPr lang="en-US" sz="2800" dirty="0">
                          <a:solidFill>
                            <a:schemeClr val="tx1"/>
                          </a:solidFill>
                          <a:latin typeface="Montserrat Bold"/>
                        </a:rPr>
                        <a:t>Number of minutes per year</a:t>
                      </a:r>
                      <a:endParaRPr lang="en-US" sz="1050" dirty="0">
                        <a:solidFill>
                          <a:schemeClr val="tx1"/>
                        </a:solidFill>
                      </a:endParaRPr>
                    </a:p>
                  </a:txBody>
                  <a:tcPr marL="105833" marR="105833" marT="105833" marB="105833" anchor="ctr">
                    <a:lnL w="38100" cap="flat" cmpd="sng" algn="ctr">
                      <a:solidFill>
                        <a:srgbClr val="F88A39"/>
                      </a:solidFill>
                      <a:prstDash val="solid"/>
                      <a:round/>
                      <a:headEnd type="none" w="med" len="med"/>
                      <a:tailEnd type="none" w="med" len="med"/>
                    </a:lnL>
                    <a:lnR w="38100" cap="flat" cmpd="sng" algn="ctr">
                      <a:solidFill>
                        <a:srgbClr val="F88A39"/>
                      </a:solidFill>
                      <a:prstDash val="solid"/>
                      <a:round/>
                      <a:headEnd type="none" w="med" len="med"/>
                      <a:tailEnd type="none" w="med" len="med"/>
                    </a:lnR>
                    <a:lnT w="38100" cap="flat" cmpd="sng" algn="ctr">
                      <a:solidFill>
                        <a:srgbClr val="F88A39"/>
                      </a:solidFill>
                      <a:prstDash val="solid"/>
                      <a:round/>
                      <a:headEnd type="none" w="med" len="med"/>
                      <a:tailEnd type="none" w="med" len="med"/>
                    </a:lnT>
                    <a:lnB w="38100" cap="flat" cmpd="sng" algn="ctr">
                      <a:solidFill>
                        <a:srgbClr val="F88A39"/>
                      </a:solidFill>
                      <a:prstDash val="solid"/>
                      <a:round/>
                      <a:headEnd type="none" w="med" len="med"/>
                      <a:tailEnd type="none" w="med" len="med"/>
                    </a:lnB>
                  </a:tcPr>
                </a:tc>
                <a:tc>
                  <a:txBody>
                    <a:bodyPr/>
                    <a:lstStyle/>
                    <a:p>
                      <a:pPr algn="l">
                        <a:lnSpc>
                          <a:spcPts val="6177"/>
                        </a:lnSpc>
                        <a:defRPr/>
                      </a:pPr>
                      <a:r>
                        <a:rPr lang="en-US" sz="2400" dirty="0">
                          <a:solidFill>
                            <a:schemeClr val="tx1"/>
                          </a:solidFill>
                          <a:latin typeface="Montserrat"/>
                        </a:rPr>
                        <a:t>3600</a:t>
                      </a:r>
                      <a:endParaRPr lang="en-US" sz="600" dirty="0">
                        <a:solidFill>
                          <a:schemeClr val="tx1"/>
                        </a:solidFill>
                      </a:endParaRPr>
                    </a:p>
                  </a:txBody>
                  <a:tcPr marL="105833" marR="105833" marT="105833" marB="105833" anchor="ctr">
                    <a:lnL w="38100" cap="flat" cmpd="sng" algn="ctr">
                      <a:solidFill>
                        <a:srgbClr val="F88A39"/>
                      </a:solidFill>
                      <a:prstDash val="solid"/>
                      <a:round/>
                      <a:headEnd type="none" w="med" len="med"/>
                      <a:tailEnd type="none" w="med" len="med"/>
                    </a:lnL>
                    <a:lnR w="38100" cap="flat" cmpd="sng" algn="ctr">
                      <a:solidFill>
                        <a:srgbClr val="F88A39"/>
                      </a:solidFill>
                      <a:prstDash val="solid"/>
                      <a:round/>
                      <a:headEnd type="none" w="med" len="med"/>
                      <a:tailEnd type="none" w="med" len="med"/>
                    </a:lnR>
                    <a:lnT w="38100" cap="flat" cmpd="sng" algn="ctr">
                      <a:solidFill>
                        <a:srgbClr val="F88A39"/>
                      </a:solidFill>
                      <a:prstDash val="solid"/>
                      <a:round/>
                      <a:headEnd type="none" w="med" len="med"/>
                      <a:tailEnd type="none" w="med" len="med"/>
                    </a:lnT>
                    <a:lnB w="38100" cap="flat" cmpd="sng" algn="ctr">
                      <a:solidFill>
                        <a:srgbClr val="F88A39"/>
                      </a:solidFill>
                      <a:prstDash val="solid"/>
                      <a:round/>
                      <a:headEnd type="none" w="med" len="med"/>
                      <a:tailEnd type="none" w="med" len="med"/>
                    </a:lnB>
                  </a:tcPr>
                </a:tc>
                <a:tc>
                  <a:txBody>
                    <a:bodyPr/>
                    <a:lstStyle/>
                    <a:p>
                      <a:pPr algn="l">
                        <a:lnSpc>
                          <a:spcPts val="6177"/>
                        </a:lnSpc>
                        <a:defRPr/>
                      </a:pPr>
                      <a:r>
                        <a:rPr lang="en-US" sz="2400">
                          <a:solidFill>
                            <a:schemeClr val="tx1"/>
                          </a:solidFill>
                          <a:latin typeface="Montserrat"/>
                        </a:rPr>
                        <a:t>900</a:t>
                      </a:r>
                      <a:endParaRPr lang="en-US" sz="600">
                        <a:solidFill>
                          <a:schemeClr val="tx1"/>
                        </a:solidFill>
                      </a:endParaRPr>
                    </a:p>
                  </a:txBody>
                  <a:tcPr marL="105833" marR="105833" marT="105833" marB="105833" anchor="ctr">
                    <a:lnL w="38100" cap="flat" cmpd="sng" algn="ctr">
                      <a:solidFill>
                        <a:srgbClr val="F88A39"/>
                      </a:solidFill>
                      <a:prstDash val="solid"/>
                      <a:round/>
                      <a:headEnd type="none" w="med" len="med"/>
                      <a:tailEnd type="none" w="med" len="med"/>
                    </a:lnL>
                    <a:lnR w="38100" cap="flat" cmpd="sng" algn="ctr">
                      <a:solidFill>
                        <a:srgbClr val="F88A39"/>
                      </a:solidFill>
                      <a:prstDash val="solid"/>
                      <a:round/>
                      <a:headEnd type="none" w="med" len="med"/>
                      <a:tailEnd type="none" w="med" len="med"/>
                    </a:lnR>
                    <a:lnT w="38100" cap="flat" cmpd="sng" algn="ctr">
                      <a:solidFill>
                        <a:srgbClr val="F88A39"/>
                      </a:solidFill>
                      <a:prstDash val="solid"/>
                      <a:round/>
                      <a:headEnd type="none" w="med" len="med"/>
                      <a:tailEnd type="none" w="med" len="med"/>
                    </a:lnT>
                    <a:lnB w="38100" cap="flat" cmpd="sng" algn="ctr">
                      <a:solidFill>
                        <a:srgbClr val="F88A39"/>
                      </a:solidFill>
                      <a:prstDash val="solid"/>
                      <a:round/>
                      <a:headEnd type="none" w="med" len="med"/>
                      <a:tailEnd type="none" w="med" len="med"/>
                    </a:lnB>
                  </a:tcPr>
                </a:tc>
                <a:tc>
                  <a:txBody>
                    <a:bodyPr/>
                    <a:lstStyle/>
                    <a:p>
                      <a:pPr algn="l">
                        <a:lnSpc>
                          <a:spcPts val="6177"/>
                        </a:lnSpc>
                        <a:defRPr/>
                      </a:pPr>
                      <a:r>
                        <a:rPr lang="en-US" sz="2400">
                          <a:solidFill>
                            <a:schemeClr val="tx1"/>
                          </a:solidFill>
                          <a:latin typeface="Montserrat"/>
                        </a:rPr>
                        <a:t>180</a:t>
                      </a:r>
                      <a:endParaRPr lang="en-US" sz="600">
                        <a:solidFill>
                          <a:schemeClr val="tx1"/>
                        </a:solidFill>
                      </a:endParaRPr>
                    </a:p>
                  </a:txBody>
                  <a:tcPr marL="105833" marR="105833" marT="105833" marB="105833" anchor="ctr">
                    <a:lnL w="38100" cap="flat" cmpd="sng" algn="ctr">
                      <a:solidFill>
                        <a:srgbClr val="F88A39"/>
                      </a:solidFill>
                      <a:prstDash val="solid"/>
                      <a:round/>
                      <a:headEnd type="none" w="med" len="med"/>
                      <a:tailEnd type="none" w="med" len="med"/>
                    </a:lnL>
                    <a:lnR w="38100" cap="flat" cmpd="sng" algn="ctr">
                      <a:solidFill>
                        <a:srgbClr val="F88A39"/>
                      </a:solidFill>
                      <a:prstDash val="solid"/>
                      <a:round/>
                      <a:headEnd type="none" w="med" len="med"/>
                      <a:tailEnd type="none" w="med" len="med"/>
                    </a:lnR>
                    <a:lnT w="38100" cap="flat" cmpd="sng" algn="ctr">
                      <a:solidFill>
                        <a:srgbClr val="F88A39"/>
                      </a:solidFill>
                      <a:prstDash val="solid"/>
                      <a:round/>
                      <a:headEnd type="none" w="med" len="med"/>
                      <a:tailEnd type="none" w="med" len="med"/>
                    </a:lnT>
                    <a:lnB w="38100" cap="flat" cmpd="sng" algn="ctr">
                      <a:solidFill>
                        <a:srgbClr val="F88A39"/>
                      </a:solidFill>
                      <a:prstDash val="solid"/>
                      <a:round/>
                      <a:headEnd type="none" w="med" len="med"/>
                      <a:tailEnd type="none" w="med" len="med"/>
                    </a:lnB>
                  </a:tcPr>
                </a:tc>
                <a:extLst>
                  <a:ext uri="{0D108BD9-81ED-4DB2-BD59-A6C34878D82A}">
                    <a16:rowId xmlns:a16="http://schemas.microsoft.com/office/drawing/2014/main" val="10001"/>
                  </a:ext>
                </a:extLst>
              </a:tr>
              <a:tr h="1353091">
                <a:tc>
                  <a:txBody>
                    <a:bodyPr/>
                    <a:lstStyle/>
                    <a:p>
                      <a:pPr algn="l">
                        <a:lnSpc>
                          <a:spcPts val="3517"/>
                        </a:lnSpc>
                        <a:defRPr/>
                      </a:pPr>
                      <a:r>
                        <a:rPr lang="en-US" sz="2800" dirty="0">
                          <a:solidFill>
                            <a:schemeClr val="tx1"/>
                          </a:solidFill>
                          <a:latin typeface="Montserrat Bold"/>
                        </a:rPr>
                        <a:t>Number of words per year</a:t>
                      </a:r>
                      <a:endParaRPr lang="en-US" sz="1050" dirty="0">
                        <a:solidFill>
                          <a:schemeClr val="tx1"/>
                        </a:solidFill>
                      </a:endParaRPr>
                    </a:p>
                  </a:txBody>
                  <a:tcPr marL="105833" marR="105833" marT="105833" marB="105833" anchor="ctr">
                    <a:lnL w="38100" cap="flat" cmpd="sng" algn="ctr">
                      <a:solidFill>
                        <a:srgbClr val="F88A39"/>
                      </a:solidFill>
                      <a:prstDash val="solid"/>
                      <a:round/>
                      <a:headEnd type="none" w="med" len="med"/>
                      <a:tailEnd type="none" w="med" len="med"/>
                    </a:lnL>
                    <a:lnR w="38100" cap="flat" cmpd="sng" algn="ctr">
                      <a:solidFill>
                        <a:srgbClr val="F88A39"/>
                      </a:solidFill>
                      <a:prstDash val="solid"/>
                      <a:round/>
                      <a:headEnd type="none" w="med" len="med"/>
                      <a:tailEnd type="none" w="med" len="med"/>
                    </a:lnR>
                    <a:lnT w="38100" cap="flat" cmpd="sng" algn="ctr">
                      <a:solidFill>
                        <a:srgbClr val="F88A39"/>
                      </a:solidFill>
                      <a:prstDash val="solid"/>
                      <a:round/>
                      <a:headEnd type="none" w="med" len="med"/>
                      <a:tailEnd type="none" w="med" len="med"/>
                    </a:lnT>
                    <a:lnB w="38100" cap="flat" cmpd="sng" algn="ctr">
                      <a:solidFill>
                        <a:srgbClr val="F88A39"/>
                      </a:solidFill>
                      <a:prstDash val="solid"/>
                      <a:round/>
                      <a:headEnd type="none" w="med" len="med"/>
                      <a:tailEnd type="none" w="med" len="med"/>
                    </a:lnB>
                  </a:tcPr>
                </a:tc>
                <a:tc>
                  <a:txBody>
                    <a:bodyPr/>
                    <a:lstStyle/>
                    <a:p>
                      <a:pPr algn="l">
                        <a:lnSpc>
                          <a:spcPts val="6177"/>
                        </a:lnSpc>
                        <a:defRPr/>
                      </a:pPr>
                      <a:r>
                        <a:rPr lang="en-US" sz="2400" dirty="0">
                          <a:solidFill>
                            <a:schemeClr val="tx1"/>
                          </a:solidFill>
                          <a:latin typeface="Montserrat"/>
                        </a:rPr>
                        <a:t>1.8 Million</a:t>
                      </a:r>
                      <a:endParaRPr lang="en-US" sz="600" dirty="0">
                        <a:solidFill>
                          <a:schemeClr val="tx1"/>
                        </a:solidFill>
                      </a:endParaRPr>
                    </a:p>
                  </a:txBody>
                  <a:tcPr marL="105833" marR="105833" marT="105833" marB="105833" anchor="ctr">
                    <a:lnL w="38100" cap="flat" cmpd="sng" algn="ctr">
                      <a:solidFill>
                        <a:srgbClr val="F88A39"/>
                      </a:solidFill>
                      <a:prstDash val="solid"/>
                      <a:round/>
                      <a:headEnd type="none" w="med" len="med"/>
                      <a:tailEnd type="none" w="med" len="med"/>
                    </a:lnL>
                    <a:lnR w="38100" cap="flat" cmpd="sng" algn="ctr">
                      <a:solidFill>
                        <a:srgbClr val="F88A39"/>
                      </a:solidFill>
                      <a:prstDash val="solid"/>
                      <a:round/>
                      <a:headEnd type="none" w="med" len="med"/>
                      <a:tailEnd type="none" w="med" len="med"/>
                    </a:lnR>
                    <a:lnT w="38100" cap="flat" cmpd="sng" algn="ctr">
                      <a:solidFill>
                        <a:srgbClr val="F88A39"/>
                      </a:solidFill>
                      <a:prstDash val="solid"/>
                      <a:round/>
                      <a:headEnd type="none" w="med" len="med"/>
                      <a:tailEnd type="none" w="med" len="med"/>
                    </a:lnT>
                    <a:lnB w="38100" cap="flat" cmpd="sng" algn="ctr">
                      <a:solidFill>
                        <a:srgbClr val="F88A39"/>
                      </a:solidFill>
                      <a:prstDash val="solid"/>
                      <a:round/>
                      <a:headEnd type="none" w="med" len="med"/>
                      <a:tailEnd type="none" w="med" len="med"/>
                    </a:lnB>
                  </a:tcPr>
                </a:tc>
                <a:tc>
                  <a:txBody>
                    <a:bodyPr/>
                    <a:lstStyle/>
                    <a:p>
                      <a:pPr algn="l">
                        <a:lnSpc>
                          <a:spcPts val="6177"/>
                        </a:lnSpc>
                        <a:defRPr/>
                      </a:pPr>
                      <a:r>
                        <a:rPr lang="en-US" sz="2400" dirty="0">
                          <a:solidFill>
                            <a:schemeClr val="tx1"/>
                          </a:solidFill>
                          <a:latin typeface="Montserrat"/>
                        </a:rPr>
                        <a:t>282,000</a:t>
                      </a:r>
                      <a:endParaRPr lang="en-US" sz="600" dirty="0">
                        <a:solidFill>
                          <a:schemeClr val="tx1"/>
                        </a:solidFill>
                      </a:endParaRPr>
                    </a:p>
                  </a:txBody>
                  <a:tcPr marL="105833" marR="105833" marT="105833" marB="105833" anchor="ctr">
                    <a:lnL w="38100" cap="flat" cmpd="sng" algn="ctr">
                      <a:solidFill>
                        <a:srgbClr val="F88A39"/>
                      </a:solidFill>
                      <a:prstDash val="solid"/>
                      <a:round/>
                      <a:headEnd type="none" w="med" len="med"/>
                      <a:tailEnd type="none" w="med" len="med"/>
                    </a:lnL>
                    <a:lnR w="38100" cap="flat" cmpd="sng" algn="ctr">
                      <a:solidFill>
                        <a:srgbClr val="F88A39"/>
                      </a:solidFill>
                      <a:prstDash val="solid"/>
                      <a:round/>
                      <a:headEnd type="none" w="med" len="med"/>
                      <a:tailEnd type="none" w="med" len="med"/>
                    </a:lnR>
                    <a:lnT w="38100" cap="flat" cmpd="sng" algn="ctr">
                      <a:solidFill>
                        <a:srgbClr val="F88A39"/>
                      </a:solidFill>
                      <a:prstDash val="solid"/>
                      <a:round/>
                      <a:headEnd type="none" w="med" len="med"/>
                      <a:tailEnd type="none" w="med" len="med"/>
                    </a:lnT>
                    <a:lnB w="38100" cap="flat" cmpd="sng" algn="ctr">
                      <a:solidFill>
                        <a:srgbClr val="F88A39"/>
                      </a:solidFill>
                      <a:prstDash val="solid"/>
                      <a:round/>
                      <a:headEnd type="none" w="med" len="med"/>
                      <a:tailEnd type="none" w="med" len="med"/>
                    </a:lnB>
                  </a:tcPr>
                </a:tc>
                <a:tc>
                  <a:txBody>
                    <a:bodyPr/>
                    <a:lstStyle/>
                    <a:p>
                      <a:pPr algn="l">
                        <a:lnSpc>
                          <a:spcPts val="6177"/>
                        </a:lnSpc>
                        <a:defRPr/>
                      </a:pPr>
                      <a:r>
                        <a:rPr lang="en-US" sz="2400" dirty="0">
                          <a:solidFill>
                            <a:schemeClr val="tx1"/>
                          </a:solidFill>
                          <a:latin typeface="Montserrat"/>
                        </a:rPr>
                        <a:t>8000</a:t>
                      </a:r>
                      <a:endParaRPr lang="en-US" sz="600" dirty="0">
                        <a:solidFill>
                          <a:schemeClr val="tx1"/>
                        </a:solidFill>
                      </a:endParaRPr>
                    </a:p>
                  </a:txBody>
                  <a:tcPr marL="105833" marR="105833" marT="105833" marB="105833" anchor="ctr">
                    <a:lnL w="38100" cap="flat" cmpd="sng" algn="ctr">
                      <a:solidFill>
                        <a:srgbClr val="F88A39"/>
                      </a:solidFill>
                      <a:prstDash val="solid"/>
                      <a:round/>
                      <a:headEnd type="none" w="med" len="med"/>
                      <a:tailEnd type="none" w="med" len="med"/>
                    </a:lnL>
                    <a:lnR w="38100" cap="flat" cmpd="sng" algn="ctr">
                      <a:solidFill>
                        <a:srgbClr val="F88A39"/>
                      </a:solidFill>
                      <a:prstDash val="solid"/>
                      <a:round/>
                      <a:headEnd type="none" w="med" len="med"/>
                      <a:tailEnd type="none" w="med" len="med"/>
                    </a:lnR>
                    <a:lnT w="38100" cap="flat" cmpd="sng" algn="ctr">
                      <a:solidFill>
                        <a:srgbClr val="F88A39"/>
                      </a:solidFill>
                      <a:prstDash val="solid"/>
                      <a:round/>
                      <a:headEnd type="none" w="med" len="med"/>
                      <a:tailEnd type="none" w="med" len="med"/>
                    </a:lnT>
                    <a:lnB w="38100" cap="flat" cmpd="sng" algn="ctr">
                      <a:solidFill>
                        <a:srgbClr val="F88A39"/>
                      </a:solidFill>
                      <a:prstDash val="solid"/>
                      <a:round/>
                      <a:headEnd type="none" w="med" len="med"/>
                      <a:tailEnd type="none" w="med" len="med"/>
                    </a:lnB>
                  </a:tcPr>
                </a:tc>
                <a:extLst>
                  <a:ext uri="{0D108BD9-81ED-4DB2-BD59-A6C34878D82A}">
                    <a16:rowId xmlns:a16="http://schemas.microsoft.com/office/drawing/2014/main" val="10002"/>
                  </a:ext>
                </a:extLst>
              </a:tr>
              <a:tr h="1908244">
                <a:tc>
                  <a:txBody>
                    <a:bodyPr/>
                    <a:lstStyle/>
                    <a:p>
                      <a:pPr algn="l">
                        <a:lnSpc>
                          <a:spcPts val="3517"/>
                        </a:lnSpc>
                        <a:defRPr/>
                      </a:pPr>
                      <a:r>
                        <a:rPr lang="en-US" sz="2800" dirty="0">
                          <a:solidFill>
                            <a:schemeClr val="tx1"/>
                          </a:solidFill>
                          <a:latin typeface="Montserrat Bold"/>
                        </a:rPr>
                        <a:t>Hours read by the end of primary school</a:t>
                      </a:r>
                      <a:endParaRPr lang="en-US" sz="1050" dirty="0">
                        <a:solidFill>
                          <a:schemeClr val="tx1"/>
                        </a:solidFill>
                      </a:endParaRPr>
                    </a:p>
                  </a:txBody>
                  <a:tcPr marL="105833" marR="105833" marT="105833" marB="105833" anchor="ctr">
                    <a:lnL w="38100" cap="flat" cmpd="sng" algn="ctr">
                      <a:solidFill>
                        <a:srgbClr val="F88A39"/>
                      </a:solidFill>
                      <a:prstDash val="solid"/>
                      <a:round/>
                      <a:headEnd type="none" w="med" len="med"/>
                      <a:tailEnd type="none" w="med" len="med"/>
                    </a:lnL>
                    <a:lnR w="38100" cap="flat" cmpd="sng" algn="ctr">
                      <a:solidFill>
                        <a:srgbClr val="F88A39"/>
                      </a:solidFill>
                      <a:prstDash val="solid"/>
                      <a:round/>
                      <a:headEnd type="none" w="med" len="med"/>
                      <a:tailEnd type="none" w="med" len="med"/>
                    </a:lnR>
                    <a:lnT w="38100" cap="flat" cmpd="sng" algn="ctr">
                      <a:solidFill>
                        <a:srgbClr val="F88A39"/>
                      </a:solidFill>
                      <a:prstDash val="solid"/>
                      <a:round/>
                      <a:headEnd type="none" w="med" len="med"/>
                      <a:tailEnd type="none" w="med" len="med"/>
                    </a:lnT>
                    <a:lnB w="38100" cap="flat" cmpd="sng" algn="ctr">
                      <a:solidFill>
                        <a:srgbClr val="F88A39"/>
                      </a:solidFill>
                      <a:prstDash val="solid"/>
                      <a:round/>
                      <a:headEnd type="none" w="med" len="med"/>
                      <a:tailEnd type="none" w="med" len="med"/>
                    </a:lnB>
                  </a:tcPr>
                </a:tc>
                <a:tc>
                  <a:txBody>
                    <a:bodyPr/>
                    <a:lstStyle/>
                    <a:p>
                      <a:pPr algn="l">
                        <a:lnSpc>
                          <a:spcPts val="6177"/>
                        </a:lnSpc>
                        <a:defRPr/>
                      </a:pPr>
                      <a:r>
                        <a:rPr lang="en-US" sz="2400">
                          <a:solidFill>
                            <a:schemeClr val="tx1"/>
                          </a:solidFill>
                          <a:latin typeface="Montserrat"/>
                        </a:rPr>
                        <a:t>851</a:t>
                      </a:r>
                      <a:endParaRPr lang="en-US" sz="600">
                        <a:solidFill>
                          <a:schemeClr val="tx1"/>
                        </a:solidFill>
                      </a:endParaRPr>
                    </a:p>
                  </a:txBody>
                  <a:tcPr marL="105833" marR="105833" marT="105833" marB="105833" anchor="ctr">
                    <a:lnL w="38100" cap="flat" cmpd="sng" algn="ctr">
                      <a:solidFill>
                        <a:srgbClr val="F88A39"/>
                      </a:solidFill>
                      <a:prstDash val="solid"/>
                      <a:round/>
                      <a:headEnd type="none" w="med" len="med"/>
                      <a:tailEnd type="none" w="med" len="med"/>
                    </a:lnL>
                    <a:lnR w="38100" cap="flat" cmpd="sng" algn="ctr">
                      <a:solidFill>
                        <a:srgbClr val="F88A39"/>
                      </a:solidFill>
                      <a:prstDash val="solid"/>
                      <a:round/>
                      <a:headEnd type="none" w="med" len="med"/>
                      <a:tailEnd type="none" w="med" len="med"/>
                    </a:lnR>
                    <a:lnT w="38100" cap="flat" cmpd="sng" algn="ctr">
                      <a:solidFill>
                        <a:srgbClr val="F88A39"/>
                      </a:solidFill>
                      <a:prstDash val="solid"/>
                      <a:round/>
                      <a:headEnd type="none" w="med" len="med"/>
                      <a:tailEnd type="none" w="med" len="med"/>
                    </a:lnT>
                    <a:lnB w="38100" cap="flat" cmpd="sng" algn="ctr">
                      <a:solidFill>
                        <a:srgbClr val="F88A39"/>
                      </a:solidFill>
                      <a:prstDash val="solid"/>
                      <a:round/>
                      <a:headEnd type="none" w="med" len="med"/>
                      <a:tailEnd type="none" w="med" len="med"/>
                    </a:lnB>
                  </a:tcPr>
                </a:tc>
                <a:tc>
                  <a:txBody>
                    <a:bodyPr/>
                    <a:lstStyle/>
                    <a:p>
                      <a:pPr algn="l">
                        <a:lnSpc>
                          <a:spcPts val="6177"/>
                        </a:lnSpc>
                        <a:defRPr/>
                      </a:pPr>
                      <a:r>
                        <a:rPr lang="en-US" sz="2400">
                          <a:solidFill>
                            <a:schemeClr val="tx1"/>
                          </a:solidFill>
                          <a:latin typeface="Montserrat"/>
                        </a:rPr>
                        <a:t>212</a:t>
                      </a:r>
                      <a:endParaRPr lang="en-US" sz="600">
                        <a:solidFill>
                          <a:schemeClr val="tx1"/>
                        </a:solidFill>
                      </a:endParaRPr>
                    </a:p>
                  </a:txBody>
                  <a:tcPr marL="105833" marR="105833" marT="105833" marB="105833" anchor="ctr">
                    <a:lnL w="38100" cap="flat" cmpd="sng" algn="ctr">
                      <a:solidFill>
                        <a:srgbClr val="F88A39"/>
                      </a:solidFill>
                      <a:prstDash val="solid"/>
                      <a:round/>
                      <a:headEnd type="none" w="med" len="med"/>
                      <a:tailEnd type="none" w="med" len="med"/>
                    </a:lnL>
                    <a:lnR w="38100" cap="flat" cmpd="sng" algn="ctr">
                      <a:solidFill>
                        <a:srgbClr val="F88A39"/>
                      </a:solidFill>
                      <a:prstDash val="solid"/>
                      <a:round/>
                      <a:headEnd type="none" w="med" len="med"/>
                      <a:tailEnd type="none" w="med" len="med"/>
                    </a:lnR>
                    <a:lnT w="38100" cap="flat" cmpd="sng" algn="ctr">
                      <a:solidFill>
                        <a:srgbClr val="F88A39"/>
                      </a:solidFill>
                      <a:prstDash val="solid"/>
                      <a:round/>
                      <a:headEnd type="none" w="med" len="med"/>
                      <a:tailEnd type="none" w="med" len="med"/>
                    </a:lnT>
                    <a:lnB w="38100" cap="flat" cmpd="sng" algn="ctr">
                      <a:solidFill>
                        <a:srgbClr val="F88A39"/>
                      </a:solidFill>
                      <a:prstDash val="solid"/>
                      <a:round/>
                      <a:headEnd type="none" w="med" len="med"/>
                      <a:tailEnd type="none" w="med" len="med"/>
                    </a:lnB>
                  </a:tcPr>
                </a:tc>
                <a:tc>
                  <a:txBody>
                    <a:bodyPr/>
                    <a:lstStyle/>
                    <a:p>
                      <a:pPr algn="l">
                        <a:lnSpc>
                          <a:spcPts val="6177"/>
                        </a:lnSpc>
                        <a:defRPr/>
                      </a:pPr>
                      <a:r>
                        <a:rPr lang="en-US" sz="2400" dirty="0">
                          <a:solidFill>
                            <a:schemeClr val="tx1"/>
                          </a:solidFill>
                          <a:latin typeface="Montserrat"/>
                        </a:rPr>
                        <a:t>42</a:t>
                      </a:r>
                      <a:endParaRPr lang="en-US" sz="600" dirty="0">
                        <a:solidFill>
                          <a:schemeClr val="tx1"/>
                        </a:solidFill>
                      </a:endParaRPr>
                    </a:p>
                  </a:txBody>
                  <a:tcPr marL="105833" marR="105833" marT="105833" marB="105833" anchor="ctr">
                    <a:lnL w="38100" cap="flat" cmpd="sng" algn="ctr">
                      <a:solidFill>
                        <a:srgbClr val="F88A39"/>
                      </a:solidFill>
                      <a:prstDash val="solid"/>
                      <a:round/>
                      <a:headEnd type="none" w="med" len="med"/>
                      <a:tailEnd type="none" w="med" len="med"/>
                    </a:lnL>
                    <a:lnR w="38100" cap="flat" cmpd="sng" algn="ctr">
                      <a:solidFill>
                        <a:srgbClr val="F88A39"/>
                      </a:solidFill>
                      <a:prstDash val="solid"/>
                      <a:round/>
                      <a:headEnd type="none" w="med" len="med"/>
                      <a:tailEnd type="none" w="med" len="med"/>
                    </a:lnR>
                    <a:lnT w="38100" cap="flat" cmpd="sng" algn="ctr">
                      <a:solidFill>
                        <a:srgbClr val="F88A39"/>
                      </a:solidFill>
                      <a:prstDash val="solid"/>
                      <a:round/>
                      <a:headEnd type="none" w="med" len="med"/>
                      <a:tailEnd type="none" w="med" len="med"/>
                    </a:lnT>
                    <a:lnB w="38100" cap="flat" cmpd="sng" algn="ctr">
                      <a:solidFill>
                        <a:srgbClr val="F88A39"/>
                      </a:solidFill>
                      <a:prstDash val="solid"/>
                      <a:round/>
                      <a:headEnd type="none" w="med" len="med"/>
                      <a:tailEnd type="none" w="med" len="med"/>
                    </a:lnB>
                  </a:tcPr>
                </a:tc>
                <a:extLst>
                  <a:ext uri="{0D108BD9-81ED-4DB2-BD59-A6C34878D82A}">
                    <a16:rowId xmlns:a16="http://schemas.microsoft.com/office/drawing/2014/main" val="10003"/>
                  </a:ext>
                </a:extLst>
              </a:tr>
              <a:tr h="1353091">
                <a:tc>
                  <a:txBody>
                    <a:bodyPr/>
                    <a:lstStyle/>
                    <a:p>
                      <a:pPr algn="l">
                        <a:lnSpc>
                          <a:spcPts val="3517"/>
                        </a:lnSpc>
                        <a:defRPr/>
                      </a:pPr>
                      <a:r>
                        <a:rPr lang="en-US" sz="2800" dirty="0">
                          <a:solidFill>
                            <a:schemeClr val="tx1"/>
                          </a:solidFill>
                          <a:latin typeface="Montserrat Bold"/>
                        </a:rPr>
                        <a:t>Performance on tests</a:t>
                      </a:r>
                      <a:endParaRPr lang="en-US" sz="1050" dirty="0">
                        <a:solidFill>
                          <a:schemeClr val="tx1"/>
                        </a:solidFill>
                      </a:endParaRPr>
                    </a:p>
                  </a:txBody>
                  <a:tcPr marL="105833" marR="105833" marT="105833" marB="105833" anchor="ctr">
                    <a:lnL w="38100" cap="flat" cmpd="sng" algn="ctr">
                      <a:solidFill>
                        <a:srgbClr val="F88A39"/>
                      </a:solidFill>
                      <a:prstDash val="solid"/>
                      <a:round/>
                      <a:headEnd type="none" w="med" len="med"/>
                      <a:tailEnd type="none" w="med" len="med"/>
                    </a:lnL>
                    <a:lnR w="38100" cap="flat" cmpd="sng" algn="ctr">
                      <a:solidFill>
                        <a:srgbClr val="F88A39"/>
                      </a:solidFill>
                      <a:prstDash val="solid"/>
                      <a:round/>
                      <a:headEnd type="none" w="med" len="med"/>
                      <a:tailEnd type="none" w="med" len="med"/>
                    </a:lnR>
                    <a:lnT w="38100" cap="flat" cmpd="sng" algn="ctr">
                      <a:solidFill>
                        <a:srgbClr val="F88A39"/>
                      </a:solidFill>
                      <a:prstDash val="solid"/>
                      <a:round/>
                      <a:headEnd type="none" w="med" len="med"/>
                      <a:tailEnd type="none" w="med" len="med"/>
                    </a:lnT>
                    <a:lnB w="38100" cap="flat" cmpd="sng" algn="ctr">
                      <a:solidFill>
                        <a:srgbClr val="F88A39"/>
                      </a:solidFill>
                      <a:prstDash val="solid"/>
                      <a:round/>
                      <a:headEnd type="none" w="med" len="med"/>
                      <a:tailEnd type="none" w="med" len="med"/>
                    </a:lnB>
                  </a:tcPr>
                </a:tc>
                <a:tc>
                  <a:txBody>
                    <a:bodyPr/>
                    <a:lstStyle/>
                    <a:p>
                      <a:pPr algn="l">
                        <a:lnSpc>
                          <a:spcPts val="6177"/>
                        </a:lnSpc>
                        <a:defRPr/>
                      </a:pPr>
                      <a:r>
                        <a:rPr lang="en-US" sz="2400">
                          <a:solidFill>
                            <a:schemeClr val="tx1"/>
                          </a:solidFill>
                          <a:latin typeface="Montserrat"/>
                        </a:rPr>
                        <a:t>90%</a:t>
                      </a:r>
                      <a:endParaRPr lang="en-US" sz="600">
                        <a:solidFill>
                          <a:schemeClr val="tx1"/>
                        </a:solidFill>
                      </a:endParaRPr>
                    </a:p>
                  </a:txBody>
                  <a:tcPr marL="105833" marR="105833" marT="105833" marB="105833" anchor="ctr">
                    <a:lnL w="38100" cap="flat" cmpd="sng" algn="ctr">
                      <a:solidFill>
                        <a:srgbClr val="F88A39"/>
                      </a:solidFill>
                      <a:prstDash val="solid"/>
                      <a:round/>
                      <a:headEnd type="none" w="med" len="med"/>
                      <a:tailEnd type="none" w="med" len="med"/>
                    </a:lnL>
                    <a:lnR w="38100" cap="flat" cmpd="sng" algn="ctr">
                      <a:solidFill>
                        <a:srgbClr val="F88A39"/>
                      </a:solidFill>
                      <a:prstDash val="solid"/>
                      <a:round/>
                      <a:headEnd type="none" w="med" len="med"/>
                      <a:tailEnd type="none" w="med" len="med"/>
                    </a:lnR>
                    <a:lnT w="38100" cap="flat" cmpd="sng" algn="ctr">
                      <a:solidFill>
                        <a:srgbClr val="F88A39"/>
                      </a:solidFill>
                      <a:prstDash val="solid"/>
                      <a:round/>
                      <a:headEnd type="none" w="med" len="med"/>
                      <a:tailEnd type="none" w="med" len="med"/>
                    </a:lnT>
                    <a:lnB w="38100" cap="flat" cmpd="sng" algn="ctr">
                      <a:solidFill>
                        <a:srgbClr val="F88A39"/>
                      </a:solidFill>
                      <a:prstDash val="solid"/>
                      <a:round/>
                      <a:headEnd type="none" w="med" len="med"/>
                      <a:tailEnd type="none" w="med" len="med"/>
                    </a:lnB>
                  </a:tcPr>
                </a:tc>
                <a:tc>
                  <a:txBody>
                    <a:bodyPr/>
                    <a:lstStyle/>
                    <a:p>
                      <a:pPr algn="l">
                        <a:lnSpc>
                          <a:spcPts val="6177"/>
                        </a:lnSpc>
                        <a:defRPr/>
                      </a:pPr>
                      <a:r>
                        <a:rPr lang="en-US" sz="2400">
                          <a:solidFill>
                            <a:schemeClr val="tx1"/>
                          </a:solidFill>
                          <a:latin typeface="Montserrat"/>
                        </a:rPr>
                        <a:t>50%</a:t>
                      </a:r>
                      <a:endParaRPr lang="en-US" sz="600">
                        <a:solidFill>
                          <a:schemeClr val="tx1"/>
                        </a:solidFill>
                      </a:endParaRPr>
                    </a:p>
                  </a:txBody>
                  <a:tcPr marL="105833" marR="105833" marT="105833" marB="105833" anchor="ctr">
                    <a:lnL w="38100" cap="flat" cmpd="sng" algn="ctr">
                      <a:solidFill>
                        <a:srgbClr val="F88A39"/>
                      </a:solidFill>
                      <a:prstDash val="solid"/>
                      <a:round/>
                      <a:headEnd type="none" w="med" len="med"/>
                      <a:tailEnd type="none" w="med" len="med"/>
                    </a:lnL>
                    <a:lnR w="38100" cap="flat" cmpd="sng" algn="ctr">
                      <a:solidFill>
                        <a:srgbClr val="F88A39"/>
                      </a:solidFill>
                      <a:prstDash val="solid"/>
                      <a:round/>
                      <a:headEnd type="none" w="med" len="med"/>
                      <a:tailEnd type="none" w="med" len="med"/>
                    </a:lnR>
                    <a:lnT w="38100" cap="flat" cmpd="sng" algn="ctr">
                      <a:solidFill>
                        <a:srgbClr val="F88A39"/>
                      </a:solidFill>
                      <a:prstDash val="solid"/>
                      <a:round/>
                      <a:headEnd type="none" w="med" len="med"/>
                      <a:tailEnd type="none" w="med" len="med"/>
                    </a:lnT>
                    <a:lnB w="38100" cap="flat" cmpd="sng" algn="ctr">
                      <a:solidFill>
                        <a:srgbClr val="F88A39"/>
                      </a:solidFill>
                      <a:prstDash val="solid"/>
                      <a:round/>
                      <a:headEnd type="none" w="med" len="med"/>
                      <a:tailEnd type="none" w="med" len="med"/>
                    </a:lnB>
                  </a:tcPr>
                </a:tc>
                <a:tc>
                  <a:txBody>
                    <a:bodyPr/>
                    <a:lstStyle/>
                    <a:p>
                      <a:pPr algn="l">
                        <a:lnSpc>
                          <a:spcPts val="6177"/>
                        </a:lnSpc>
                        <a:defRPr/>
                      </a:pPr>
                      <a:r>
                        <a:rPr lang="en-US" sz="2400" dirty="0">
                          <a:solidFill>
                            <a:schemeClr val="tx1"/>
                          </a:solidFill>
                          <a:latin typeface="Montserrat"/>
                        </a:rPr>
                        <a:t>10%</a:t>
                      </a:r>
                      <a:endParaRPr lang="en-US" sz="600" dirty="0">
                        <a:solidFill>
                          <a:schemeClr val="tx1"/>
                        </a:solidFill>
                      </a:endParaRPr>
                    </a:p>
                  </a:txBody>
                  <a:tcPr marL="105833" marR="105833" marT="105833" marB="105833" anchor="ctr">
                    <a:lnL w="38100" cap="flat" cmpd="sng" algn="ctr">
                      <a:solidFill>
                        <a:srgbClr val="F88A39"/>
                      </a:solidFill>
                      <a:prstDash val="solid"/>
                      <a:round/>
                      <a:headEnd type="none" w="med" len="med"/>
                      <a:tailEnd type="none" w="med" len="med"/>
                    </a:lnL>
                    <a:lnR w="38100" cap="flat" cmpd="sng" algn="ctr">
                      <a:solidFill>
                        <a:srgbClr val="F88A39"/>
                      </a:solidFill>
                      <a:prstDash val="solid"/>
                      <a:round/>
                      <a:headEnd type="none" w="med" len="med"/>
                      <a:tailEnd type="none" w="med" len="med"/>
                    </a:lnR>
                    <a:lnT w="38100" cap="flat" cmpd="sng" algn="ctr">
                      <a:solidFill>
                        <a:srgbClr val="F88A39"/>
                      </a:solidFill>
                      <a:prstDash val="solid"/>
                      <a:round/>
                      <a:headEnd type="none" w="med" len="med"/>
                      <a:tailEnd type="none" w="med" len="med"/>
                    </a:lnT>
                    <a:lnB w="38100" cap="flat" cmpd="sng" algn="ctr">
                      <a:solidFill>
                        <a:srgbClr val="F88A39"/>
                      </a:solidFill>
                      <a:prstDash val="solid"/>
                      <a:round/>
                      <a:headEnd type="none" w="med" len="med"/>
                      <a:tailEnd type="none" w="med" len="med"/>
                    </a:lnB>
                  </a:tcPr>
                </a:tc>
                <a:extLst>
                  <a:ext uri="{0D108BD9-81ED-4DB2-BD59-A6C34878D82A}">
                    <a16:rowId xmlns:a16="http://schemas.microsoft.com/office/drawing/2014/main" val="10004"/>
                  </a:ext>
                </a:extLst>
              </a:tr>
            </a:tbl>
          </a:graphicData>
        </a:graphic>
      </p:graphicFrame>
      <p:sp>
        <p:nvSpPr>
          <p:cNvPr id="5" name="TextBox 5"/>
          <p:cNvSpPr txBox="1"/>
          <p:nvPr/>
        </p:nvSpPr>
        <p:spPr>
          <a:xfrm>
            <a:off x="652182" y="1221120"/>
            <a:ext cx="9017000" cy="551433"/>
          </a:xfrm>
          <a:prstGeom prst="rect">
            <a:avLst/>
          </a:prstGeom>
        </p:spPr>
        <p:txBody>
          <a:bodyPr lIns="0" tIns="0" rIns="0" bIns="0" rtlCol="0" anchor="t">
            <a:spAutoFit/>
          </a:bodyPr>
          <a:lstStyle/>
          <a:p>
            <a:pPr>
              <a:lnSpc>
                <a:spcPts val="4333"/>
              </a:lnSpc>
            </a:pPr>
            <a:r>
              <a:rPr lang="en-US" sz="3612" dirty="0">
                <a:latin typeface="League Spartan"/>
              </a:rPr>
              <a:t>Impact of reading</a:t>
            </a: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9C0F3FDD-6777-4886-934C-3DD9C26D4C71}"/>
              </a:ext>
            </a:extLst>
          </p:cNvPr>
          <p:cNvSpPr>
            <a:spLocks noChangeArrowheads="1"/>
          </p:cNvSpPr>
          <p:nvPr/>
        </p:nvSpPr>
        <p:spPr bwMode="auto">
          <a:xfrm>
            <a:off x="308428" y="2341840"/>
            <a:ext cx="9543143" cy="469359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3300" b="0" i="0" u="none" strike="noStrike" cap="none" normalizeH="0" baseline="0" dirty="0">
                <a:ln>
                  <a:noFill/>
                </a:ln>
                <a:solidFill>
                  <a:srgbClr val="D50032"/>
                </a:solidFill>
                <a:effectLst/>
                <a:latin typeface="Helvetica Neue"/>
              </a:rPr>
              <a:t>Reading improves teenagers’ vocab, </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3300" b="0" i="0" u="none" strike="noStrike" cap="none" normalizeH="0" baseline="0" dirty="0">
                <a:ln>
                  <a:noFill/>
                </a:ln>
                <a:solidFill>
                  <a:srgbClr val="D50032"/>
                </a:solidFill>
                <a:effectLst/>
                <a:latin typeface="Helvetica Neue"/>
              </a:rPr>
              <a:t>whatever their background, say researchers</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dirty="0">
                <a:ln>
                  <a:noFill/>
                </a:ln>
                <a:solidFill>
                  <a:srgbClr val="D50032"/>
                </a:solidFill>
                <a:effectLst/>
                <a:latin typeface="Helvetica Neue"/>
              </a:rPr>
              <a:t>NEWS</a:t>
            </a:r>
            <a:endParaRPr kumimoji="0" lang="en-US" altLang="en-US" sz="8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a:ln>
                  <a:noFill/>
                </a:ln>
                <a:solidFill>
                  <a:srgbClr val="929292"/>
                </a:solidFill>
                <a:effectLst/>
                <a:latin typeface="Helvetica Neue"/>
              </a:rPr>
              <a:t>22 November 2017</a:t>
            </a:r>
            <a:endParaRPr kumimoji="0" lang="en-US" altLang="en-US" sz="8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dirty="0">
                <a:ln>
                  <a:noFill/>
                </a:ln>
                <a:solidFill>
                  <a:schemeClr val="tx1"/>
                </a:solidFill>
                <a:effectLst/>
                <a:latin typeface="Arial" panose="020B0604020202020204" pitchFamily="34" charset="0"/>
              </a:rPr>
              <a:t>  </a:t>
            </a:r>
            <a:r>
              <a:rPr kumimoji="0" lang="en-US" altLang="en-US" sz="4400" b="0" i="0" u="none" strike="noStrike" cap="none" normalizeH="0" baseline="0" dirty="0">
                <a:ln>
                  <a:noFill/>
                </a:ln>
                <a:solidFill>
                  <a:schemeClr val="tx1"/>
                </a:solidFill>
                <a:effectLst/>
                <a:latin typeface="Arial" panose="020B0604020202020204" pitchFamily="34" charset="0"/>
              </a:rPr>
              <a:t>                                                                          </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4400" b="0" i="0" u="none" strike="noStrike" cap="none" normalizeH="0" baseline="0" dirty="0">
                <a:ln>
                  <a:noFill/>
                </a:ln>
                <a:solidFill>
                  <a:srgbClr val="2E2E2E"/>
                </a:solidFill>
                <a:effectLst/>
                <a:latin typeface="Helvetica Neue"/>
              </a:rPr>
              <a:t>Teenagers who read in their spare time know 30% more words than those who don’t read much </a:t>
            </a:r>
            <a:r>
              <a:rPr kumimoji="0" lang="en-US" altLang="en-US" sz="4400" b="0" i="0" u="none" strike="noStrike" cap="none" normalizeH="0" baseline="0">
                <a:ln>
                  <a:noFill/>
                </a:ln>
                <a:solidFill>
                  <a:srgbClr val="2E2E2E"/>
                </a:solidFill>
                <a:effectLst/>
                <a:latin typeface="Helvetica Neue"/>
              </a:rPr>
              <a:t>nor ever.</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pic>
        <p:nvPicPr>
          <p:cNvPr id="1026" name="Picture 2" descr="https://cls.ucl.ac.uk/wp-content/uploads/nf_image/teenager-reading-800x500px-s0l0ms2764izdjuozb77s690.jpg">
            <a:extLst>
              <a:ext uri="{FF2B5EF4-FFF2-40B4-BE49-F238E27FC236}">
                <a16:creationId xmlns:a16="http://schemas.microsoft.com/office/drawing/2014/main" id="{BAC6BF57-0368-4D16-9C5E-ADA7530C042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25402" y="8048107"/>
            <a:ext cx="4762500" cy="27146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5441528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83F6F9"/>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B6BFF9-82E1-CDDA-72B1-633D8D1AAC91}"/>
              </a:ext>
            </a:extLst>
          </p:cNvPr>
          <p:cNvSpPr>
            <a:spLocks noGrp="1"/>
          </p:cNvSpPr>
          <p:nvPr>
            <p:ph type="title"/>
          </p:nvPr>
        </p:nvSpPr>
        <p:spPr>
          <a:xfrm>
            <a:off x="27781" y="945639"/>
            <a:ext cx="5052219" cy="807342"/>
          </a:xfrm>
        </p:spPr>
        <p:txBody>
          <a:bodyPr>
            <a:normAutofit fontScale="90000"/>
          </a:bodyPr>
          <a:lstStyle/>
          <a:p>
            <a:r>
              <a:rPr lang="en-GB" b="1" u="sng" dirty="0"/>
              <a:t>What you can do to help develop comprehension…</a:t>
            </a:r>
          </a:p>
        </p:txBody>
      </p:sp>
      <p:sp>
        <p:nvSpPr>
          <p:cNvPr id="5" name="TextBox 4">
            <a:extLst>
              <a:ext uri="{FF2B5EF4-FFF2-40B4-BE49-F238E27FC236}">
                <a16:creationId xmlns:a16="http://schemas.microsoft.com/office/drawing/2014/main" id="{96C9DAB7-4E37-E39F-4F5F-D37432DC0B7C}"/>
              </a:ext>
            </a:extLst>
          </p:cNvPr>
          <p:cNvSpPr txBox="1"/>
          <p:nvPr/>
        </p:nvSpPr>
        <p:spPr>
          <a:xfrm>
            <a:off x="293687" y="3074411"/>
            <a:ext cx="9572626" cy="6186309"/>
          </a:xfrm>
          <a:prstGeom prst="rect">
            <a:avLst/>
          </a:prstGeom>
          <a:noFill/>
        </p:spPr>
        <p:txBody>
          <a:bodyPr wrap="square">
            <a:spAutoFit/>
          </a:bodyPr>
          <a:lstStyle/>
          <a:p>
            <a:pPr marL="476231" indent="-476231">
              <a:buFont typeface="Arial" panose="020B0604020202020204" pitchFamily="34" charset="0"/>
              <a:buChar char="•"/>
            </a:pPr>
            <a:r>
              <a:rPr lang="en-GB" sz="3600" dirty="0"/>
              <a:t>Comprehension of the world will develop comprehension in reading… </a:t>
            </a:r>
          </a:p>
          <a:p>
            <a:pPr marL="476231" indent="-476231">
              <a:buFont typeface="Arial" panose="020B0604020202020204" pitchFamily="34" charset="0"/>
              <a:buChar char="•"/>
            </a:pPr>
            <a:r>
              <a:rPr lang="en-GB" sz="3600" dirty="0"/>
              <a:t>Ways you can develop comprehension – </a:t>
            </a:r>
          </a:p>
          <a:p>
            <a:pPr marL="857216" lvl="1" indent="-476231">
              <a:buFont typeface="Arial" panose="020B0604020202020204" pitchFamily="34" charset="0"/>
              <a:buChar char="•"/>
            </a:pPr>
            <a:r>
              <a:rPr lang="en-GB" sz="3600" dirty="0"/>
              <a:t>Talking a lot at home… about everything</a:t>
            </a:r>
          </a:p>
          <a:p>
            <a:pPr marL="857216" lvl="1" indent="-476231">
              <a:buFont typeface="Arial" panose="020B0604020202020204" pitchFamily="34" charset="0"/>
              <a:buChar char="•"/>
            </a:pPr>
            <a:r>
              <a:rPr lang="en-GB" sz="3600" dirty="0"/>
              <a:t>Develop cultural capital by going out (this does not have to cost money) </a:t>
            </a:r>
          </a:p>
          <a:p>
            <a:pPr marL="857216" lvl="1" indent="-476231">
              <a:buFont typeface="Arial" panose="020B0604020202020204" pitchFamily="34" charset="0"/>
              <a:buChar char="•"/>
            </a:pPr>
            <a:r>
              <a:rPr lang="en-GB" sz="3600" dirty="0"/>
              <a:t>Reading together and discussing books together</a:t>
            </a:r>
          </a:p>
          <a:p>
            <a:pPr marL="1238200" lvl="2" indent="-476231">
              <a:buFont typeface="Arial" panose="020B0604020202020204" pitchFamily="34" charset="0"/>
              <a:buChar char="•"/>
            </a:pPr>
            <a:r>
              <a:rPr lang="en-GB" sz="3600" dirty="0"/>
              <a:t>Why do you like this book? </a:t>
            </a:r>
          </a:p>
          <a:p>
            <a:pPr marL="1238200" lvl="2" indent="-476231">
              <a:buFont typeface="Arial" panose="020B0604020202020204" pitchFamily="34" charset="0"/>
              <a:buChar char="•"/>
            </a:pPr>
            <a:r>
              <a:rPr lang="en-GB" sz="3600" dirty="0"/>
              <a:t>What do you think will happen next?</a:t>
            </a:r>
          </a:p>
          <a:p>
            <a:pPr marL="1238200" lvl="2" indent="-476231">
              <a:buFont typeface="Arial" panose="020B0604020202020204" pitchFamily="34" charset="0"/>
              <a:buChar char="•"/>
            </a:pPr>
            <a:r>
              <a:rPr lang="en-GB" sz="3600" dirty="0"/>
              <a:t>What do you think about this character?  </a:t>
            </a:r>
          </a:p>
        </p:txBody>
      </p:sp>
      <p:pic>
        <p:nvPicPr>
          <p:cNvPr id="11266" name="Picture 2" descr="Ryan Kwanten Quote: “That's something lacking in a lot of modern-day  families – just talking. It's">
            <a:extLst>
              <a:ext uri="{FF2B5EF4-FFF2-40B4-BE49-F238E27FC236}">
                <a16:creationId xmlns:a16="http://schemas.microsoft.com/office/drawing/2014/main" id="{57D3D6E5-6025-ED2F-4FD7-C218F4F6C03C}"/>
              </a:ext>
            </a:extLst>
          </p:cNvPr>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16093" t="29306" r="15390" b="28750"/>
          <a:stretch/>
        </p:blipFill>
        <p:spPr bwMode="auto">
          <a:xfrm>
            <a:off x="5080000" y="1022012"/>
            <a:ext cx="4459868" cy="14619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7736666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83F6F9"/>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2DA9C1-31A8-BE62-5A5D-A46708EB7BCB}"/>
              </a:ext>
            </a:extLst>
          </p:cNvPr>
          <p:cNvSpPr>
            <a:spLocks noGrp="1"/>
          </p:cNvSpPr>
          <p:nvPr>
            <p:ph type="title"/>
          </p:nvPr>
        </p:nvSpPr>
        <p:spPr/>
        <p:txBody>
          <a:bodyPr/>
          <a:lstStyle/>
          <a:p>
            <a:r>
              <a:rPr lang="en-GB" b="1" u="sng" dirty="0"/>
              <a:t>Three ways you can help build fluency at home…</a:t>
            </a:r>
          </a:p>
        </p:txBody>
      </p:sp>
      <p:sp>
        <p:nvSpPr>
          <p:cNvPr id="3" name="Content Placeholder 2">
            <a:extLst>
              <a:ext uri="{FF2B5EF4-FFF2-40B4-BE49-F238E27FC236}">
                <a16:creationId xmlns:a16="http://schemas.microsoft.com/office/drawing/2014/main" id="{55F4BC41-9E0E-7037-9FBF-58E329C681BF}"/>
              </a:ext>
            </a:extLst>
          </p:cNvPr>
          <p:cNvSpPr>
            <a:spLocks noGrp="1"/>
          </p:cNvSpPr>
          <p:nvPr>
            <p:ph idx="1"/>
          </p:nvPr>
        </p:nvSpPr>
        <p:spPr>
          <a:xfrm>
            <a:off x="698500" y="4239154"/>
            <a:ext cx="8763000" cy="5532375"/>
          </a:xfrm>
        </p:spPr>
        <p:txBody>
          <a:bodyPr>
            <a:normAutofit fontScale="92500" lnSpcReduction="20000"/>
          </a:bodyPr>
          <a:lstStyle/>
          <a:p>
            <a:pPr marL="428608" indent="-428608">
              <a:buAutoNum type="arabicPeriod"/>
            </a:pPr>
            <a:r>
              <a:rPr lang="en-GB" sz="3600" b="1" dirty="0"/>
              <a:t>Read and follow </a:t>
            </a:r>
            <a:r>
              <a:rPr lang="en-GB" sz="3600" dirty="0"/>
              <a:t>– the adult reads the text and the child follows along with their finger. This helps the child with word recognition and models to them how they should read with fluency.</a:t>
            </a:r>
          </a:p>
          <a:p>
            <a:pPr marL="428608" indent="-428608">
              <a:buAutoNum type="arabicPeriod"/>
            </a:pPr>
            <a:r>
              <a:rPr lang="en-GB" sz="3600" b="1" dirty="0"/>
              <a:t>My turn, your turn </a:t>
            </a:r>
            <a:r>
              <a:rPr lang="en-GB" sz="3600" dirty="0"/>
              <a:t>– take turns reading a page or a paragraph. Here you are modelling how to read with fluency, flow and expression. </a:t>
            </a:r>
          </a:p>
          <a:p>
            <a:pPr marL="428608" indent="-428608">
              <a:buAutoNum type="arabicPeriod"/>
            </a:pPr>
            <a:r>
              <a:rPr lang="en-GB" sz="3600" b="1" dirty="0"/>
              <a:t>Echo Reading </a:t>
            </a:r>
            <a:r>
              <a:rPr lang="en-GB" sz="3600" dirty="0"/>
              <a:t>– as you read, the child copies. It is important here to pace yourself and read at a rate that your child can keep up with. </a:t>
            </a:r>
          </a:p>
          <a:p>
            <a:pPr marL="428608" indent="-428608">
              <a:buAutoNum type="arabicPeriod"/>
            </a:pPr>
            <a:endParaRPr lang="en-GB" sz="3600" dirty="0"/>
          </a:p>
          <a:p>
            <a:pPr marL="0" indent="0">
              <a:buNone/>
            </a:pPr>
            <a:r>
              <a:rPr lang="en-GB" sz="3600" dirty="0"/>
              <a:t>Let’s have a go!</a:t>
            </a:r>
          </a:p>
          <a:p>
            <a:endParaRPr lang="en-GB" dirty="0"/>
          </a:p>
        </p:txBody>
      </p:sp>
    </p:spTree>
    <p:extLst>
      <p:ext uri="{BB962C8B-B14F-4D97-AF65-F5344CB8AC3E}">
        <p14:creationId xmlns:p14="http://schemas.microsoft.com/office/powerpoint/2010/main" val="240976402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C0FFFF"/>
        </a:solidFill>
        <a:effectLst/>
      </p:bgPr>
    </p:bg>
    <p:spTree>
      <p:nvGrpSpPr>
        <p:cNvPr id="1" name=""/>
        <p:cNvGrpSpPr/>
        <p:nvPr/>
      </p:nvGrpSpPr>
      <p:grpSpPr>
        <a:xfrm>
          <a:off x="0" y="0"/>
          <a:ext cx="0" cy="0"/>
          <a:chOff x="0" y="0"/>
          <a:chExt cx="0" cy="0"/>
        </a:xfrm>
      </p:grpSpPr>
      <p:sp>
        <p:nvSpPr>
          <p:cNvPr id="2" name="TextBox 1"/>
          <p:cNvSpPr txBox="1"/>
          <p:nvPr/>
        </p:nvSpPr>
        <p:spPr>
          <a:xfrm>
            <a:off x="1651000" y="215900"/>
            <a:ext cx="6604000" cy="538609"/>
          </a:xfrm>
          <a:prstGeom prst="rect">
            <a:avLst/>
          </a:prstGeom>
          <a:noFill/>
        </p:spPr>
        <p:txBody>
          <a:bodyPr vert="horz" rtlCol="0">
            <a:spAutoFit/>
          </a:bodyPr>
          <a:lstStyle/>
          <a:p>
            <a:r>
              <a:rPr lang="en-GB" sz="2900" u="sng" dirty="0">
                <a:solidFill>
                  <a:srgbClr val="FF0000"/>
                </a:solidFill>
                <a:latin typeface="Comic Sans MS - 39"/>
              </a:rPr>
              <a:t>Typical year 5 / 6 spellings</a:t>
            </a:r>
          </a:p>
        </p:txBody>
      </p:sp>
      <p:sp>
        <p:nvSpPr>
          <p:cNvPr id="3" name="TextBox 2"/>
          <p:cNvSpPr txBox="1"/>
          <p:nvPr/>
        </p:nvSpPr>
        <p:spPr>
          <a:xfrm>
            <a:off x="1003300" y="1574800"/>
            <a:ext cx="2998572" cy="1338828"/>
          </a:xfrm>
          <a:prstGeom prst="rect">
            <a:avLst/>
          </a:prstGeom>
          <a:noFill/>
        </p:spPr>
        <p:txBody>
          <a:bodyPr vert="horz" rtlCol="0">
            <a:spAutoFit/>
          </a:bodyPr>
          <a:lstStyle/>
          <a:p>
            <a:r>
              <a:rPr lang="en-GB" sz="2700" dirty="0">
                <a:solidFill>
                  <a:srgbClr val="000000"/>
                </a:solidFill>
                <a:latin typeface="Arial - 36"/>
              </a:rPr>
              <a:t>parliament</a:t>
            </a:r>
          </a:p>
          <a:p>
            <a:endParaRPr lang="en-GB" sz="2700" dirty="0">
              <a:solidFill>
                <a:srgbClr val="000000"/>
              </a:solidFill>
              <a:latin typeface="Arial - 36"/>
            </a:endParaRPr>
          </a:p>
          <a:p>
            <a:r>
              <a:rPr lang="en-GB" sz="2700" dirty="0">
                <a:solidFill>
                  <a:srgbClr val="000000"/>
                </a:solidFill>
                <a:latin typeface="Arial - 36"/>
              </a:rPr>
              <a:t>accommodate</a:t>
            </a:r>
          </a:p>
        </p:txBody>
      </p:sp>
      <p:sp>
        <p:nvSpPr>
          <p:cNvPr id="4" name="TextBox 3"/>
          <p:cNvSpPr txBox="1"/>
          <p:nvPr/>
        </p:nvSpPr>
        <p:spPr>
          <a:xfrm>
            <a:off x="5626100" y="1562100"/>
            <a:ext cx="2414346" cy="507831"/>
          </a:xfrm>
          <a:prstGeom prst="rect">
            <a:avLst/>
          </a:prstGeom>
          <a:noFill/>
        </p:spPr>
        <p:txBody>
          <a:bodyPr vert="horz" rtlCol="0">
            <a:spAutoFit/>
          </a:bodyPr>
          <a:lstStyle/>
          <a:p>
            <a:r>
              <a:rPr lang="en-GB" sz="2700">
                <a:solidFill>
                  <a:srgbClr val="000000"/>
                </a:solidFill>
                <a:latin typeface="Arial - 36"/>
              </a:rPr>
              <a:t>conscience</a:t>
            </a:r>
          </a:p>
        </p:txBody>
      </p:sp>
      <p:sp>
        <p:nvSpPr>
          <p:cNvPr id="5" name="TextBox 4"/>
          <p:cNvSpPr txBox="1"/>
          <p:nvPr/>
        </p:nvSpPr>
        <p:spPr>
          <a:xfrm>
            <a:off x="990600" y="1498600"/>
            <a:ext cx="2286635" cy="2585323"/>
          </a:xfrm>
          <a:prstGeom prst="rect">
            <a:avLst/>
          </a:prstGeom>
          <a:noFill/>
        </p:spPr>
        <p:txBody>
          <a:bodyPr vert="horz" rtlCol="0">
            <a:spAutoFit/>
          </a:bodyPr>
          <a:lstStyle/>
          <a:p>
            <a:endParaRPr lang="en-GB" dirty="0"/>
          </a:p>
          <a:p>
            <a:endParaRPr lang="en-GB" dirty="0"/>
          </a:p>
          <a:p>
            <a:endParaRPr lang="en-GB" dirty="0"/>
          </a:p>
          <a:p>
            <a:endParaRPr lang="en-GB" sz="2700" dirty="0">
              <a:solidFill>
                <a:srgbClr val="000000"/>
              </a:solidFill>
              <a:latin typeface="Arial - 36"/>
            </a:endParaRPr>
          </a:p>
          <a:p>
            <a:endParaRPr lang="en-GB" sz="2700" dirty="0">
              <a:solidFill>
                <a:srgbClr val="000000"/>
              </a:solidFill>
              <a:latin typeface="Arial - 36"/>
            </a:endParaRPr>
          </a:p>
          <a:p>
            <a:r>
              <a:rPr lang="en-GB" sz="2700" dirty="0">
                <a:solidFill>
                  <a:srgbClr val="000000"/>
                </a:solidFill>
                <a:latin typeface="Arial - 36"/>
              </a:rPr>
              <a:t>embarrass</a:t>
            </a:r>
          </a:p>
          <a:p>
            <a:endParaRPr lang="en-GB" sz="2700" dirty="0">
              <a:solidFill>
                <a:srgbClr val="000000"/>
              </a:solidFill>
              <a:latin typeface="Arial - 36"/>
            </a:endParaRPr>
          </a:p>
        </p:txBody>
      </p:sp>
      <p:sp>
        <p:nvSpPr>
          <p:cNvPr id="6" name="TextBox 5"/>
          <p:cNvSpPr txBox="1"/>
          <p:nvPr/>
        </p:nvSpPr>
        <p:spPr>
          <a:xfrm>
            <a:off x="5588000" y="2260600"/>
            <a:ext cx="2210739" cy="2169825"/>
          </a:xfrm>
          <a:prstGeom prst="rect">
            <a:avLst/>
          </a:prstGeom>
          <a:noFill/>
        </p:spPr>
        <p:txBody>
          <a:bodyPr vert="horz" rtlCol="0">
            <a:spAutoFit/>
          </a:bodyPr>
          <a:lstStyle/>
          <a:p>
            <a:r>
              <a:rPr lang="en-GB" sz="2700" dirty="0">
                <a:solidFill>
                  <a:srgbClr val="000000"/>
                </a:solidFill>
                <a:latin typeface="Arial - 36"/>
              </a:rPr>
              <a:t>guarantee</a:t>
            </a:r>
          </a:p>
          <a:p>
            <a:endParaRPr lang="en-GB" sz="2700" dirty="0">
              <a:solidFill>
                <a:srgbClr val="000000"/>
              </a:solidFill>
              <a:latin typeface="Arial - 36"/>
            </a:endParaRPr>
          </a:p>
          <a:p>
            <a:r>
              <a:rPr lang="en-GB" sz="2700" dirty="0">
                <a:solidFill>
                  <a:srgbClr val="000000"/>
                </a:solidFill>
                <a:latin typeface="Arial - 36"/>
              </a:rPr>
              <a:t>privilege</a:t>
            </a:r>
          </a:p>
          <a:p>
            <a:endParaRPr lang="en-GB" sz="2700" dirty="0">
              <a:solidFill>
                <a:srgbClr val="000000"/>
              </a:solidFill>
              <a:latin typeface="Arial - 36"/>
            </a:endParaRPr>
          </a:p>
          <a:p>
            <a:r>
              <a:rPr lang="en-GB" sz="2700" dirty="0">
                <a:solidFill>
                  <a:srgbClr val="000000"/>
                </a:solidFill>
                <a:latin typeface="Arial - 36"/>
              </a:rPr>
              <a:t>necessary</a:t>
            </a:r>
          </a:p>
        </p:txBody>
      </p:sp>
      <p:sp>
        <p:nvSpPr>
          <p:cNvPr id="7" name="TextBox 6"/>
          <p:cNvSpPr txBox="1"/>
          <p:nvPr/>
        </p:nvSpPr>
        <p:spPr>
          <a:xfrm>
            <a:off x="876300" y="4000500"/>
            <a:ext cx="2872207" cy="507831"/>
          </a:xfrm>
          <a:prstGeom prst="rect">
            <a:avLst/>
          </a:prstGeom>
          <a:noFill/>
        </p:spPr>
        <p:txBody>
          <a:bodyPr vert="horz" rtlCol="0">
            <a:spAutoFit/>
          </a:bodyPr>
          <a:lstStyle/>
          <a:p>
            <a:r>
              <a:rPr lang="en-GB" sz="2700" dirty="0">
                <a:solidFill>
                  <a:srgbClr val="000000"/>
                </a:solidFill>
                <a:latin typeface="Arial - 36"/>
              </a:rPr>
              <a:t>pronunciation</a:t>
            </a:r>
          </a:p>
        </p:txBody>
      </p:sp>
      <p:sp>
        <p:nvSpPr>
          <p:cNvPr id="8" name="TextBox 7"/>
          <p:cNvSpPr txBox="1"/>
          <p:nvPr/>
        </p:nvSpPr>
        <p:spPr>
          <a:xfrm>
            <a:off x="720435" y="5444836"/>
            <a:ext cx="9047019" cy="3200876"/>
          </a:xfrm>
          <a:prstGeom prst="rect">
            <a:avLst/>
          </a:prstGeom>
          <a:noFill/>
        </p:spPr>
        <p:txBody>
          <a:bodyPr wrap="square" rtlCol="0">
            <a:spAutoFit/>
          </a:bodyPr>
          <a:lstStyle/>
          <a:p>
            <a:pPr algn="ctr"/>
            <a:r>
              <a:rPr lang="en-GB" sz="2800" u="sng" dirty="0">
                <a:solidFill>
                  <a:srgbClr val="FF0000"/>
                </a:solidFill>
                <a:latin typeface="Comic Sans MS - 28"/>
              </a:rPr>
              <a:t>Times Tables</a:t>
            </a:r>
          </a:p>
          <a:p>
            <a:endParaRPr lang="en-GB" dirty="0"/>
          </a:p>
          <a:p>
            <a:r>
              <a:rPr lang="en-GB" sz="2600" dirty="0">
                <a:latin typeface="Arial - 36"/>
              </a:rPr>
              <a:t>By year 4, all pupils are required to know their times tables up to and including 12x12. These should be able to be recalled quickly and out of their order.  The corresponding divisions should also be known. Please work with your child to help them achieve this level of fluency which will make all of their understanding in maths easier for them. </a:t>
            </a:r>
          </a:p>
        </p:txBody>
      </p:sp>
    </p:spTree>
    <p:extLst>
      <p:ext uri="{BB962C8B-B14F-4D97-AF65-F5344CB8AC3E}">
        <p14:creationId xmlns:p14="http://schemas.microsoft.com/office/powerpoint/2010/main" val="299748489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CCF1F8"/>
        </a:solidFill>
        <a:effectLst/>
      </p:bgPr>
    </p:bg>
    <p:spTree>
      <p:nvGrpSpPr>
        <p:cNvPr id="1" name=""/>
        <p:cNvGrpSpPr/>
        <p:nvPr/>
      </p:nvGrpSpPr>
      <p:grpSpPr>
        <a:xfrm>
          <a:off x="0" y="0"/>
          <a:ext cx="0" cy="0"/>
          <a:chOff x="0" y="0"/>
          <a:chExt cx="0" cy="0"/>
        </a:xfrm>
      </p:grpSpPr>
      <p:sp>
        <p:nvSpPr>
          <p:cNvPr id="3" name="TextBox 2"/>
          <p:cNvSpPr txBox="1"/>
          <p:nvPr/>
        </p:nvSpPr>
        <p:spPr>
          <a:xfrm>
            <a:off x="2997200" y="368300"/>
            <a:ext cx="4192676" cy="507831"/>
          </a:xfrm>
          <a:prstGeom prst="rect">
            <a:avLst/>
          </a:prstGeom>
          <a:noFill/>
        </p:spPr>
        <p:txBody>
          <a:bodyPr vert="horz" rtlCol="0">
            <a:spAutoFit/>
          </a:bodyPr>
          <a:lstStyle/>
          <a:p>
            <a:r>
              <a:rPr lang="en-GB" sz="2700" dirty="0">
                <a:solidFill>
                  <a:srgbClr val="FF0000"/>
                </a:solidFill>
                <a:latin typeface="Arial - 36"/>
              </a:rPr>
              <a:t>Behaviour Systems </a:t>
            </a:r>
          </a:p>
        </p:txBody>
      </p:sp>
      <p:sp>
        <p:nvSpPr>
          <p:cNvPr id="4" name="TextBox 3"/>
          <p:cNvSpPr txBox="1"/>
          <p:nvPr/>
        </p:nvSpPr>
        <p:spPr>
          <a:xfrm>
            <a:off x="787400" y="2133600"/>
            <a:ext cx="9232900" cy="5986254"/>
          </a:xfrm>
          <a:prstGeom prst="rect">
            <a:avLst/>
          </a:prstGeom>
          <a:noFill/>
        </p:spPr>
        <p:txBody>
          <a:bodyPr vert="horz" rtlCol="0">
            <a:spAutoFit/>
          </a:bodyPr>
          <a:lstStyle/>
          <a:p>
            <a:r>
              <a:rPr lang="en-GB" sz="2700" dirty="0">
                <a:solidFill>
                  <a:srgbClr val="000000"/>
                </a:solidFill>
                <a:latin typeface="Arial - 36"/>
              </a:rPr>
              <a:t>Every child </a:t>
            </a:r>
            <a:r>
              <a:rPr lang="en-GB" sz="2700" u="sng" dirty="0">
                <a:solidFill>
                  <a:srgbClr val="000000"/>
                </a:solidFill>
                <a:latin typeface="Arial - 36"/>
              </a:rPr>
              <a:t>should</a:t>
            </a:r>
            <a:r>
              <a:rPr lang="en-GB" sz="2700" dirty="0">
                <a:solidFill>
                  <a:srgbClr val="000000"/>
                </a:solidFill>
                <a:latin typeface="Arial - 36"/>
              </a:rPr>
              <a:t> aim to get team points and raffle tickets during the week. The class teacher will set the 'focus' for that week. </a:t>
            </a:r>
          </a:p>
          <a:p>
            <a:r>
              <a:rPr lang="en-GB" sz="2700" dirty="0" err="1">
                <a:solidFill>
                  <a:srgbClr val="000000"/>
                </a:solidFill>
                <a:latin typeface="Arial - 36"/>
              </a:rPr>
              <a:t>eg</a:t>
            </a:r>
            <a:r>
              <a:rPr lang="en-GB" sz="2700" dirty="0">
                <a:solidFill>
                  <a:srgbClr val="000000"/>
                </a:solidFill>
                <a:latin typeface="Arial - 36"/>
              </a:rPr>
              <a:t>: kindness, focus, quality of work, starting</a:t>
            </a:r>
          </a:p>
          <a:p>
            <a:r>
              <a:rPr lang="en-GB" sz="2700" dirty="0">
                <a:solidFill>
                  <a:srgbClr val="000000"/>
                </a:solidFill>
                <a:latin typeface="Arial - 36"/>
              </a:rPr>
              <a:t>promptly. </a:t>
            </a:r>
          </a:p>
          <a:p>
            <a:endParaRPr lang="en-GB" sz="2700" dirty="0">
              <a:solidFill>
                <a:srgbClr val="000000"/>
              </a:solidFill>
              <a:latin typeface="Arial - 36"/>
            </a:endParaRPr>
          </a:p>
          <a:p>
            <a:r>
              <a:rPr lang="en-GB" altLang="en-US" sz="2800" u="sng" dirty="0"/>
              <a:t>Focus on the positive!</a:t>
            </a:r>
          </a:p>
          <a:p>
            <a:endParaRPr lang="en-GB" sz="2700" u="sng" dirty="0">
              <a:solidFill>
                <a:srgbClr val="000000"/>
              </a:solidFill>
              <a:latin typeface="Arial - 36"/>
            </a:endParaRPr>
          </a:p>
          <a:p>
            <a:r>
              <a:rPr lang="en-GB" altLang="en-US" sz="2800" dirty="0"/>
              <a:t>Team points from staff for good behaviour around the school</a:t>
            </a:r>
          </a:p>
          <a:p>
            <a:r>
              <a:rPr lang="en-GB" altLang="en-US" sz="2800" dirty="0"/>
              <a:t>Recognition in class to highlight good behaviour.</a:t>
            </a:r>
          </a:p>
          <a:p>
            <a:r>
              <a:rPr lang="en-GB" altLang="en-US" sz="2800" dirty="0"/>
              <a:t>Range of rewards for behaviour both for individuals and groups/classes.</a:t>
            </a:r>
          </a:p>
          <a:p>
            <a:endParaRPr lang="en-GB" sz="2700" dirty="0">
              <a:solidFill>
                <a:srgbClr val="000000"/>
              </a:solidFill>
              <a:latin typeface="Arial - 36"/>
            </a:endParaRPr>
          </a:p>
          <a:p>
            <a:endParaRPr lang="en-GB" sz="2700" dirty="0">
              <a:solidFill>
                <a:srgbClr val="000000"/>
              </a:solidFill>
              <a:latin typeface="Arial - 36"/>
            </a:endParaRPr>
          </a:p>
        </p:txBody>
      </p:sp>
    </p:spTree>
    <p:extLst>
      <p:ext uri="{BB962C8B-B14F-4D97-AF65-F5344CB8AC3E}">
        <p14:creationId xmlns:p14="http://schemas.microsoft.com/office/powerpoint/2010/main" val="426988381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83F6F9"/>
        </a:solidFill>
        <a:effectLst/>
      </p:bgPr>
    </p:bg>
    <p:spTree>
      <p:nvGrpSpPr>
        <p:cNvPr id="1" name=""/>
        <p:cNvGrpSpPr/>
        <p:nvPr/>
      </p:nvGrpSpPr>
      <p:grpSpPr>
        <a:xfrm>
          <a:off x="0" y="0"/>
          <a:ext cx="0" cy="0"/>
          <a:chOff x="0" y="0"/>
          <a:chExt cx="0" cy="0"/>
        </a:xfrm>
      </p:grpSpPr>
      <p:sp>
        <p:nvSpPr>
          <p:cNvPr id="2" name="TextBox 1"/>
          <p:cNvSpPr txBox="1"/>
          <p:nvPr/>
        </p:nvSpPr>
        <p:spPr>
          <a:xfrm>
            <a:off x="546100" y="368300"/>
            <a:ext cx="9474200" cy="5232202"/>
          </a:xfrm>
          <a:prstGeom prst="rect">
            <a:avLst/>
          </a:prstGeom>
          <a:noFill/>
        </p:spPr>
        <p:txBody>
          <a:bodyPr vert="horz" rtlCol="0">
            <a:spAutoFit/>
          </a:bodyPr>
          <a:lstStyle/>
          <a:p>
            <a:r>
              <a:rPr lang="en-GB" sz="2700" u="sng" dirty="0">
                <a:solidFill>
                  <a:srgbClr val="FF0000"/>
                </a:solidFill>
                <a:latin typeface="Arial - 36"/>
              </a:rPr>
              <a:t>Polite reminder:</a:t>
            </a:r>
          </a:p>
          <a:p>
            <a:endParaRPr lang="en-GB" sz="2700" dirty="0">
              <a:solidFill>
                <a:srgbClr val="000000"/>
              </a:solidFill>
              <a:latin typeface="Arial - 36"/>
            </a:endParaRPr>
          </a:p>
          <a:p>
            <a:endParaRPr lang="en-GB" sz="2700" dirty="0">
              <a:solidFill>
                <a:srgbClr val="000000"/>
              </a:solidFill>
              <a:latin typeface="Arial - 36"/>
            </a:endParaRPr>
          </a:p>
          <a:p>
            <a:r>
              <a:rPr lang="en-GB" sz="2800" dirty="0">
                <a:solidFill>
                  <a:srgbClr val="000000"/>
                </a:solidFill>
                <a:latin typeface="Arial - 36"/>
              </a:rPr>
              <a:t>Y</a:t>
            </a:r>
            <a:r>
              <a:rPr lang="en-GB" sz="2800" dirty="0">
                <a:solidFill>
                  <a:srgbClr val="000000"/>
                </a:solidFill>
                <a:latin typeface="Arial - 26"/>
              </a:rPr>
              <a:t>ou are responsible for your child's mobile phone and the messages they send and what they are able to read. </a:t>
            </a:r>
          </a:p>
          <a:p>
            <a:endParaRPr lang="en-GB" sz="2800" dirty="0">
              <a:solidFill>
                <a:srgbClr val="000000"/>
              </a:solidFill>
              <a:latin typeface="Arial - 26"/>
            </a:endParaRPr>
          </a:p>
          <a:p>
            <a:r>
              <a:rPr lang="en-GB" sz="2800" dirty="0">
                <a:solidFill>
                  <a:srgbClr val="000000"/>
                </a:solidFill>
                <a:latin typeface="Arial - 26"/>
              </a:rPr>
              <a:t>Please help us to protect your child and others from inappropriate use of the mobile and messages.</a:t>
            </a:r>
          </a:p>
          <a:p>
            <a:endParaRPr lang="en-GB" sz="2800" dirty="0">
              <a:solidFill>
                <a:srgbClr val="000000"/>
              </a:solidFill>
              <a:latin typeface="Arial - 26"/>
            </a:endParaRPr>
          </a:p>
          <a:p>
            <a:r>
              <a:rPr lang="en-GB" sz="2800" dirty="0" err="1">
                <a:solidFill>
                  <a:srgbClr val="000000"/>
                </a:solidFill>
                <a:latin typeface="Arial - 26"/>
              </a:rPr>
              <a:t>Whatsapp</a:t>
            </a:r>
            <a:r>
              <a:rPr lang="en-GB" sz="2800" dirty="0">
                <a:solidFill>
                  <a:srgbClr val="000000"/>
                </a:solidFill>
                <a:latin typeface="Arial - 26"/>
              </a:rPr>
              <a:t> – for aged 13 and over</a:t>
            </a:r>
          </a:p>
          <a:p>
            <a:endParaRPr lang="en-GB" sz="1900" dirty="0">
              <a:solidFill>
                <a:srgbClr val="000000"/>
              </a:solidFill>
              <a:latin typeface="Arial - 26"/>
            </a:endParaRPr>
          </a:p>
          <a:p>
            <a:endParaRPr lang="en-GB" sz="1900" dirty="0">
              <a:solidFill>
                <a:srgbClr val="000000"/>
              </a:solidFill>
              <a:latin typeface="Arial - 26"/>
            </a:endParaRPr>
          </a:p>
          <a:p>
            <a:endParaRPr lang="en-GB" sz="1900" dirty="0">
              <a:solidFill>
                <a:srgbClr val="000000"/>
              </a:solidFill>
              <a:latin typeface="Arial - 26"/>
            </a:endParaRPr>
          </a:p>
        </p:txBody>
      </p:sp>
      <p:pic>
        <p:nvPicPr>
          <p:cNvPr id="5" name="Picture 4"/>
          <p:cNvPicPr>
            <a:picLocks noChangeAspect="1"/>
          </p:cNvPicPr>
          <p:nvPr/>
        </p:nvPicPr>
        <p:blipFill>
          <a:blip r:embed="rId2"/>
          <a:stretch>
            <a:fillRect/>
          </a:stretch>
        </p:blipFill>
        <p:spPr>
          <a:xfrm>
            <a:off x="3442153" y="5426755"/>
            <a:ext cx="3734729" cy="3818845"/>
          </a:xfrm>
          <a:prstGeom prst="rect">
            <a:avLst/>
          </a:prstGeom>
        </p:spPr>
      </p:pic>
      <p:sp>
        <p:nvSpPr>
          <p:cNvPr id="3" name="TextBox 2">
            <a:extLst>
              <a:ext uri="{FF2B5EF4-FFF2-40B4-BE49-F238E27FC236}">
                <a16:creationId xmlns:a16="http://schemas.microsoft.com/office/drawing/2014/main" id="{60FA206B-1AC3-4065-86E7-3D13AF54DF7C}"/>
              </a:ext>
            </a:extLst>
          </p:cNvPr>
          <p:cNvSpPr txBox="1"/>
          <p:nvPr/>
        </p:nvSpPr>
        <p:spPr>
          <a:xfrm>
            <a:off x="1290918" y="9646024"/>
            <a:ext cx="6992470" cy="830997"/>
          </a:xfrm>
          <a:prstGeom prst="rect">
            <a:avLst/>
          </a:prstGeom>
          <a:noFill/>
        </p:spPr>
        <p:txBody>
          <a:bodyPr wrap="square" rtlCol="0">
            <a:spAutoFit/>
          </a:bodyPr>
          <a:lstStyle/>
          <a:p>
            <a:r>
              <a:rPr lang="en-GB" sz="2400" dirty="0"/>
              <a:t>Smart Phone free school so please fill in the new permission form sent out via Arbor</a:t>
            </a:r>
          </a:p>
        </p:txBody>
      </p:sp>
    </p:spTree>
    <p:extLst>
      <p:ext uri="{BB962C8B-B14F-4D97-AF65-F5344CB8AC3E}">
        <p14:creationId xmlns:p14="http://schemas.microsoft.com/office/powerpoint/2010/main" val="265106921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C0FFFF"/>
        </a:solidFill>
        <a:effectLst/>
      </p:bgPr>
    </p:bg>
    <p:spTree>
      <p:nvGrpSpPr>
        <p:cNvPr id="1" name=""/>
        <p:cNvGrpSpPr/>
        <p:nvPr/>
      </p:nvGrpSpPr>
      <p:grpSpPr>
        <a:xfrm>
          <a:off x="0" y="0"/>
          <a:ext cx="0" cy="0"/>
          <a:chOff x="0" y="0"/>
          <a:chExt cx="0" cy="0"/>
        </a:xfrm>
      </p:grpSpPr>
      <p:sp>
        <p:nvSpPr>
          <p:cNvPr id="2" name="TextBox 1"/>
          <p:cNvSpPr txBox="1"/>
          <p:nvPr/>
        </p:nvSpPr>
        <p:spPr>
          <a:xfrm>
            <a:off x="1473200" y="381000"/>
            <a:ext cx="5981700" cy="646331"/>
          </a:xfrm>
          <a:prstGeom prst="rect">
            <a:avLst/>
          </a:prstGeom>
          <a:noFill/>
        </p:spPr>
        <p:txBody>
          <a:bodyPr vert="horz" rtlCol="0">
            <a:spAutoFit/>
          </a:bodyPr>
          <a:lstStyle/>
          <a:p>
            <a:r>
              <a:rPr lang="en-GB" sz="3600" u="sng" dirty="0">
                <a:solidFill>
                  <a:srgbClr val="FF0000"/>
                </a:solidFill>
                <a:latin typeface="Comic Sans MS - 33"/>
              </a:rPr>
              <a:t>Dates for the Diary so far</a:t>
            </a:r>
          </a:p>
        </p:txBody>
      </p:sp>
      <p:sp>
        <p:nvSpPr>
          <p:cNvPr id="3" name="TextBox 2"/>
          <p:cNvSpPr txBox="1"/>
          <p:nvPr/>
        </p:nvSpPr>
        <p:spPr>
          <a:xfrm>
            <a:off x="736600" y="1219200"/>
            <a:ext cx="9131300" cy="10172015"/>
          </a:xfrm>
          <a:prstGeom prst="rect">
            <a:avLst/>
          </a:prstGeom>
          <a:noFill/>
        </p:spPr>
        <p:txBody>
          <a:bodyPr vert="horz" rtlCol="0">
            <a:spAutoFit/>
          </a:bodyPr>
          <a:lstStyle/>
          <a:p>
            <a:endParaRPr lang="en-GB" dirty="0"/>
          </a:p>
          <a:p>
            <a:endParaRPr lang="en-GB" sz="2200" dirty="0">
              <a:latin typeface="Comic Sans MS" panose="030F0702030302020204" pitchFamily="66" charset="0"/>
            </a:endParaRPr>
          </a:p>
          <a:p>
            <a:r>
              <a:rPr lang="en-GB" sz="2200" dirty="0">
                <a:latin typeface="Comic Sans MS" panose="030F0702030302020204" pitchFamily="66" charset="0"/>
              </a:rPr>
              <a:t>Swimming – starts 18</a:t>
            </a:r>
            <a:r>
              <a:rPr lang="en-GB" sz="2200" baseline="30000" dirty="0">
                <a:latin typeface="Comic Sans MS" panose="030F0702030302020204" pitchFamily="66" charset="0"/>
              </a:rPr>
              <a:t>th</a:t>
            </a:r>
            <a:r>
              <a:rPr lang="en-GB" sz="2200" dirty="0">
                <a:latin typeface="Comic Sans MS" panose="030F0702030302020204" pitchFamily="66" charset="0"/>
              </a:rPr>
              <a:t> September</a:t>
            </a:r>
          </a:p>
          <a:p>
            <a:endParaRPr lang="en-GB" sz="2400" dirty="0">
              <a:latin typeface="Comic Sans MS - 22"/>
            </a:endParaRPr>
          </a:p>
          <a:p>
            <a:r>
              <a:rPr lang="en-GB" sz="2400" dirty="0">
                <a:latin typeface="Comic Sans MS - 23"/>
              </a:rPr>
              <a:t>Junior Citizenship- (Twickenham) – 2</a:t>
            </a:r>
            <a:r>
              <a:rPr lang="en-GB" sz="2400" baseline="30000" dirty="0">
                <a:latin typeface="Comic Sans MS - 23"/>
              </a:rPr>
              <a:t>nd</a:t>
            </a:r>
            <a:r>
              <a:rPr lang="en-GB" sz="2400" dirty="0">
                <a:latin typeface="Comic Sans MS - 23"/>
              </a:rPr>
              <a:t> October (pm-we might be a bit late back- 3.45pm </a:t>
            </a:r>
            <a:r>
              <a:rPr lang="en-GB" sz="2400" dirty="0" err="1">
                <a:latin typeface="Comic Sans MS - 23"/>
              </a:rPr>
              <a:t>approx</a:t>
            </a:r>
            <a:r>
              <a:rPr lang="en-GB" sz="2400" dirty="0">
                <a:latin typeface="Comic Sans MS - 23"/>
              </a:rPr>
              <a:t>)</a:t>
            </a:r>
          </a:p>
          <a:p>
            <a:endParaRPr lang="en-GB" sz="2400" dirty="0">
              <a:latin typeface="Comic Sans MS - 22"/>
            </a:endParaRPr>
          </a:p>
          <a:p>
            <a:r>
              <a:rPr lang="en-GB" sz="2800" dirty="0">
                <a:latin typeface="Comic Sans MS" panose="030F0702030302020204" pitchFamily="66" charset="0"/>
              </a:rPr>
              <a:t>Individual</a:t>
            </a:r>
            <a:r>
              <a:rPr lang="en-GB" sz="2400" dirty="0">
                <a:latin typeface="Comic Sans MS" panose="030F0702030302020204" pitchFamily="66" charset="0"/>
              </a:rPr>
              <a:t> and sibling photos – 9</a:t>
            </a:r>
            <a:r>
              <a:rPr lang="en-GB" sz="2400" baseline="30000" dirty="0">
                <a:latin typeface="Comic Sans MS" panose="030F0702030302020204" pitchFamily="66" charset="0"/>
              </a:rPr>
              <a:t>th</a:t>
            </a:r>
            <a:r>
              <a:rPr lang="en-GB" sz="2400" dirty="0">
                <a:latin typeface="Comic Sans MS" panose="030F0702030302020204" pitchFamily="66" charset="0"/>
              </a:rPr>
              <a:t> October </a:t>
            </a:r>
          </a:p>
          <a:p>
            <a:endParaRPr lang="en-GB" sz="2400" dirty="0">
              <a:latin typeface="Comic Sans MS - 22"/>
            </a:endParaRPr>
          </a:p>
          <a:p>
            <a:r>
              <a:rPr lang="en-GB" sz="2400" dirty="0">
                <a:latin typeface="Comic Sans MS - 22"/>
              </a:rPr>
              <a:t>Parents eves – week of 13</a:t>
            </a:r>
            <a:r>
              <a:rPr lang="en-GB" sz="2400" baseline="30000" dirty="0">
                <a:latin typeface="Comic Sans MS - 22"/>
              </a:rPr>
              <a:t>th</a:t>
            </a:r>
            <a:r>
              <a:rPr lang="en-GB" sz="2400" dirty="0">
                <a:latin typeface="Comic Sans MS - 22"/>
              </a:rPr>
              <a:t> October – Monday (6OC) and 16</a:t>
            </a:r>
            <a:r>
              <a:rPr lang="en-GB" sz="2400" baseline="30000" dirty="0">
                <a:latin typeface="Comic Sans MS - 22"/>
              </a:rPr>
              <a:t>th</a:t>
            </a:r>
            <a:r>
              <a:rPr lang="en-GB" sz="2400" dirty="0">
                <a:latin typeface="Comic Sans MS - 22"/>
              </a:rPr>
              <a:t> October (Thursday) tbc</a:t>
            </a:r>
          </a:p>
          <a:p>
            <a:endParaRPr lang="en-GB" sz="2400" dirty="0">
              <a:latin typeface="Comic Sans MS - 22"/>
            </a:endParaRPr>
          </a:p>
          <a:p>
            <a:r>
              <a:rPr lang="en-GB" sz="2400" dirty="0">
                <a:latin typeface="Comic Sans MS - 22"/>
              </a:rPr>
              <a:t>Hampton Court Trip – 23</a:t>
            </a:r>
            <a:r>
              <a:rPr lang="en-GB" sz="2400" baseline="30000" dirty="0">
                <a:latin typeface="Comic Sans MS - 22"/>
              </a:rPr>
              <a:t>rd</a:t>
            </a:r>
            <a:r>
              <a:rPr lang="en-GB" sz="2400" dirty="0">
                <a:latin typeface="Comic Sans MS - 22"/>
              </a:rPr>
              <a:t> October</a:t>
            </a:r>
          </a:p>
          <a:p>
            <a:endParaRPr lang="en-GB" sz="2400" dirty="0">
              <a:latin typeface="Comic Sans MS - 22"/>
            </a:endParaRPr>
          </a:p>
          <a:p>
            <a:r>
              <a:rPr lang="en-GB" sz="2400" dirty="0">
                <a:latin typeface="Comic Sans MS - 22"/>
              </a:rPr>
              <a:t>Sc</a:t>
            </a:r>
            <a:r>
              <a:rPr lang="en-GB" sz="2400" dirty="0">
                <a:latin typeface="Comic Sans MS - 23"/>
              </a:rPr>
              <a:t>hool Journey (Swanage )      - 29</a:t>
            </a:r>
            <a:r>
              <a:rPr lang="en-GB" sz="2400" baseline="30000" dirty="0">
                <a:latin typeface="Comic Sans MS - 23"/>
              </a:rPr>
              <a:t>th</a:t>
            </a:r>
            <a:r>
              <a:rPr lang="en-GB" sz="2400" dirty="0">
                <a:latin typeface="Comic Sans MS - 23"/>
              </a:rPr>
              <a:t> June – 3</a:t>
            </a:r>
            <a:r>
              <a:rPr lang="en-GB" sz="2400" baseline="30000" dirty="0">
                <a:latin typeface="Comic Sans MS - 23"/>
              </a:rPr>
              <a:t>rd</a:t>
            </a:r>
            <a:r>
              <a:rPr lang="en-GB" sz="2400" dirty="0">
                <a:latin typeface="Comic Sans MS - 23"/>
              </a:rPr>
              <a:t> July. </a:t>
            </a:r>
          </a:p>
          <a:p>
            <a:endParaRPr lang="en-GB" sz="2400" dirty="0">
              <a:latin typeface="Comic Sans MS - 23"/>
            </a:endParaRPr>
          </a:p>
          <a:p>
            <a:r>
              <a:rPr lang="en-GB" sz="3200" dirty="0"/>
              <a:t>Cy</a:t>
            </a:r>
            <a:r>
              <a:rPr lang="en-GB" sz="3200" dirty="0">
                <a:latin typeface="Comic Sans MS - 23"/>
              </a:rPr>
              <a:t>cling Proficiency   </a:t>
            </a:r>
            <a:r>
              <a:rPr lang="en-GB" sz="2400" dirty="0">
                <a:latin typeface="Comic Sans MS - 23"/>
              </a:rPr>
              <a:t>- Spring term   (starts Feb 2</a:t>
            </a:r>
            <a:r>
              <a:rPr lang="en-GB" sz="2400" baseline="30000" dirty="0">
                <a:latin typeface="Comic Sans MS - 23"/>
              </a:rPr>
              <a:t>nd</a:t>
            </a:r>
            <a:r>
              <a:rPr lang="en-GB" sz="2400" dirty="0">
                <a:latin typeface="Comic Sans MS - 23"/>
              </a:rPr>
              <a:t>) </a:t>
            </a:r>
          </a:p>
          <a:p>
            <a:r>
              <a:rPr lang="en-GB" sz="2400" dirty="0">
                <a:latin typeface="Comic Sans MS - 22"/>
              </a:rPr>
              <a:t>Classes will be split into 15 pupils per session and letters will be sent beforehand. </a:t>
            </a:r>
          </a:p>
          <a:p>
            <a:r>
              <a:rPr lang="en-GB" sz="2400" b="1" dirty="0">
                <a:latin typeface="Comic Sans MS - 22"/>
              </a:rPr>
              <a:t>A working and correctly sized bike/helmet </a:t>
            </a:r>
            <a:r>
              <a:rPr lang="en-GB" sz="2400" dirty="0">
                <a:latin typeface="Comic Sans MS - 22"/>
              </a:rPr>
              <a:t>needed all of the relevant week.</a:t>
            </a:r>
          </a:p>
          <a:p>
            <a:endParaRPr lang="en-GB" sz="2400" dirty="0">
              <a:latin typeface="Comic Sans MS - 22"/>
            </a:endParaRPr>
          </a:p>
          <a:p>
            <a:endParaRPr lang="en-GB" sz="2400" dirty="0">
              <a:latin typeface="Comic Sans MS - 23"/>
            </a:endParaRPr>
          </a:p>
          <a:p>
            <a:endParaRPr lang="en-GB" sz="2400" dirty="0">
              <a:latin typeface="Comic Sans MS - 23"/>
            </a:endParaRPr>
          </a:p>
          <a:p>
            <a:endParaRPr lang="en-GB" sz="2000" dirty="0">
              <a:latin typeface="Comic Sans MS - 23"/>
            </a:endParaRPr>
          </a:p>
          <a:p>
            <a:r>
              <a:rPr lang="en-GB" sz="2000" dirty="0">
                <a:latin typeface="Comic Sans MS - 23"/>
              </a:rPr>
              <a:t>											</a:t>
            </a:r>
            <a:endParaRPr lang="en-GB" sz="1700" dirty="0">
              <a:solidFill>
                <a:srgbClr val="0000FF"/>
              </a:solidFill>
              <a:latin typeface="Comic Sans MS - 23"/>
            </a:endParaRPr>
          </a:p>
          <a:p>
            <a:r>
              <a:rPr lang="en-GB" sz="1700" dirty="0">
                <a:solidFill>
                  <a:srgbClr val="0000FF"/>
                </a:solidFill>
                <a:latin typeface="Comic Sans MS - 23"/>
              </a:rPr>
              <a:t> </a:t>
            </a:r>
          </a:p>
        </p:txBody>
      </p:sp>
      <p:pic>
        <p:nvPicPr>
          <p:cNvPr id="4" name="Picture 3"/>
          <p:cNvPicPr>
            <a:picLocks/>
          </p:cNvPicPr>
          <p:nvPr/>
        </p:nvPicPr>
        <p:blipFill>
          <a:blip r:embed="rId2">
            <a:extLst>
              <a:ext uri="{28A0092B-C50C-407E-A947-70E740481C1C}">
                <a14:useLocalDpi xmlns:a14="http://schemas.microsoft.com/office/drawing/2010/main" val="0"/>
              </a:ext>
            </a:extLst>
          </a:blip>
          <a:stretch>
            <a:fillRect/>
          </a:stretch>
        </p:blipFill>
        <p:spPr>
          <a:xfrm>
            <a:off x="8276082" y="285242"/>
            <a:ext cx="1591818" cy="1867916"/>
          </a:xfrm>
          <a:prstGeom prst="rect">
            <a:avLst/>
          </a:prstGeom>
          <a:solidFill>
            <a:scrgbClr r="0" g="0" b="0">
              <a:alpha val="0"/>
            </a:scrgbClr>
          </a:solidFill>
        </p:spPr>
      </p:pic>
    </p:spTree>
    <p:extLst>
      <p:ext uri="{BB962C8B-B14F-4D97-AF65-F5344CB8AC3E}">
        <p14:creationId xmlns:p14="http://schemas.microsoft.com/office/powerpoint/2010/main" val="90408975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C0FFFF"/>
        </a:solidFill>
        <a:effectLst/>
      </p:bgPr>
    </p:bg>
    <p:spTree>
      <p:nvGrpSpPr>
        <p:cNvPr id="1" name=""/>
        <p:cNvGrpSpPr/>
        <p:nvPr/>
      </p:nvGrpSpPr>
      <p:grpSpPr>
        <a:xfrm>
          <a:off x="0" y="0"/>
          <a:ext cx="0" cy="0"/>
          <a:chOff x="0" y="0"/>
          <a:chExt cx="0" cy="0"/>
        </a:xfrm>
      </p:grpSpPr>
      <p:sp>
        <p:nvSpPr>
          <p:cNvPr id="2" name="TextBox 1"/>
          <p:cNvSpPr txBox="1"/>
          <p:nvPr/>
        </p:nvSpPr>
        <p:spPr>
          <a:xfrm>
            <a:off x="3090049" y="260617"/>
            <a:ext cx="4635500" cy="584775"/>
          </a:xfrm>
          <a:prstGeom prst="rect">
            <a:avLst/>
          </a:prstGeom>
          <a:noFill/>
        </p:spPr>
        <p:txBody>
          <a:bodyPr vert="horz" rtlCol="0">
            <a:spAutoFit/>
          </a:bodyPr>
          <a:lstStyle/>
          <a:p>
            <a:r>
              <a:rPr lang="en-GB" sz="3200" u="sng" dirty="0">
                <a:solidFill>
                  <a:srgbClr val="FF0000"/>
                </a:solidFill>
                <a:latin typeface="Comic Sans MS - 33"/>
              </a:rPr>
              <a:t>Year 6 </a:t>
            </a:r>
            <a:r>
              <a:rPr lang="en-GB" sz="3200" u="sng" dirty="0" err="1">
                <a:solidFill>
                  <a:srgbClr val="FF0000"/>
                </a:solidFill>
                <a:latin typeface="Comic Sans MS - 33"/>
              </a:rPr>
              <a:t>Sats</a:t>
            </a:r>
            <a:r>
              <a:rPr lang="en-GB" sz="3200" u="sng" dirty="0">
                <a:solidFill>
                  <a:srgbClr val="FF0000"/>
                </a:solidFill>
                <a:latin typeface="Comic Sans MS - 33"/>
              </a:rPr>
              <a:t> 2026</a:t>
            </a:r>
          </a:p>
        </p:txBody>
      </p:sp>
      <p:sp>
        <p:nvSpPr>
          <p:cNvPr id="3" name="TextBox 2"/>
          <p:cNvSpPr txBox="1"/>
          <p:nvPr/>
        </p:nvSpPr>
        <p:spPr>
          <a:xfrm>
            <a:off x="520700" y="1333500"/>
            <a:ext cx="9067800" cy="4939814"/>
          </a:xfrm>
          <a:prstGeom prst="rect">
            <a:avLst/>
          </a:prstGeom>
          <a:noFill/>
        </p:spPr>
        <p:txBody>
          <a:bodyPr vert="horz" rtlCol="0">
            <a:spAutoFit/>
          </a:bodyPr>
          <a:lstStyle/>
          <a:p>
            <a:r>
              <a:rPr lang="en-GB" sz="2700" dirty="0">
                <a:solidFill>
                  <a:srgbClr val="000000"/>
                </a:solidFill>
                <a:latin typeface="Arial - 36"/>
              </a:rPr>
              <a:t>Week beginning Monday 11</a:t>
            </a:r>
            <a:r>
              <a:rPr lang="en-GB" sz="2700" baseline="30000" dirty="0">
                <a:solidFill>
                  <a:srgbClr val="000000"/>
                </a:solidFill>
                <a:latin typeface="Arial - 36"/>
              </a:rPr>
              <a:t>th</a:t>
            </a:r>
            <a:r>
              <a:rPr lang="en-GB" sz="2700" dirty="0">
                <a:solidFill>
                  <a:srgbClr val="000000"/>
                </a:solidFill>
                <a:latin typeface="Arial - 36"/>
              </a:rPr>
              <a:t> May until Thursday 14</a:t>
            </a:r>
            <a:r>
              <a:rPr lang="en-GB" sz="2700" baseline="30000" dirty="0">
                <a:solidFill>
                  <a:srgbClr val="000000"/>
                </a:solidFill>
                <a:latin typeface="Arial - 36"/>
              </a:rPr>
              <a:t>th</a:t>
            </a:r>
            <a:r>
              <a:rPr lang="en-GB" sz="2700" dirty="0">
                <a:solidFill>
                  <a:srgbClr val="000000"/>
                </a:solidFill>
                <a:latin typeface="Arial - 36"/>
              </a:rPr>
              <a:t> May 2026</a:t>
            </a:r>
          </a:p>
          <a:p>
            <a:endParaRPr lang="en-GB" sz="2400" dirty="0">
              <a:solidFill>
                <a:srgbClr val="000000"/>
              </a:solidFill>
              <a:latin typeface="Arial - 36"/>
            </a:endParaRPr>
          </a:p>
          <a:p>
            <a:endParaRPr lang="en-GB" sz="2400" dirty="0">
              <a:solidFill>
                <a:srgbClr val="000000"/>
              </a:solidFill>
              <a:latin typeface="Arial - 36"/>
            </a:endParaRPr>
          </a:p>
          <a:p>
            <a:r>
              <a:rPr lang="en-GB" sz="2400" dirty="0">
                <a:solidFill>
                  <a:srgbClr val="000000"/>
                </a:solidFill>
                <a:latin typeface="Arial - 36"/>
              </a:rPr>
              <a:t>An </a:t>
            </a:r>
            <a:r>
              <a:rPr lang="en-GB" sz="2400" dirty="0">
                <a:solidFill>
                  <a:srgbClr val="000000"/>
                </a:solidFill>
                <a:latin typeface="Arial - 26"/>
              </a:rPr>
              <a:t>information evening will be held in early Spring term</a:t>
            </a:r>
            <a:r>
              <a:rPr lang="en-GB" sz="2400" dirty="0">
                <a:solidFill>
                  <a:srgbClr val="000000"/>
                </a:solidFill>
                <a:latin typeface="Arial - 36"/>
              </a:rPr>
              <a:t>. </a:t>
            </a:r>
          </a:p>
          <a:p>
            <a:r>
              <a:rPr lang="en-GB" sz="2700" dirty="0">
                <a:solidFill>
                  <a:srgbClr val="000000"/>
                </a:solidFill>
                <a:latin typeface="Arial - 36"/>
              </a:rPr>
              <a:t> </a:t>
            </a:r>
          </a:p>
          <a:p>
            <a:endParaRPr lang="en-GB" sz="2700" dirty="0">
              <a:solidFill>
                <a:srgbClr val="000000"/>
              </a:solidFill>
              <a:latin typeface="Arial - 36"/>
            </a:endParaRPr>
          </a:p>
          <a:p>
            <a:endParaRPr lang="en-GB" sz="2700" dirty="0">
              <a:solidFill>
                <a:srgbClr val="000000"/>
              </a:solidFill>
              <a:latin typeface="Arial - 36"/>
            </a:endParaRPr>
          </a:p>
          <a:p>
            <a:r>
              <a:rPr lang="en-GB" sz="2700" dirty="0">
                <a:solidFill>
                  <a:srgbClr val="0000FF"/>
                </a:solidFill>
                <a:latin typeface="Arial - 36"/>
              </a:rPr>
              <a:t>Tests will be in SPAG, Reading, Maths.</a:t>
            </a:r>
          </a:p>
          <a:p>
            <a:endParaRPr lang="en-GB" sz="2700" dirty="0">
              <a:solidFill>
                <a:srgbClr val="0000FF"/>
              </a:solidFill>
              <a:latin typeface="Arial - 36"/>
            </a:endParaRPr>
          </a:p>
          <a:p>
            <a:r>
              <a:rPr lang="en-GB" sz="2700" dirty="0">
                <a:solidFill>
                  <a:srgbClr val="0000FF"/>
                </a:solidFill>
                <a:latin typeface="Arial - 36"/>
              </a:rPr>
              <a:t>Writing is teacher assessed and moderated by the LEA Moderators.</a:t>
            </a:r>
            <a:r>
              <a:rPr lang="en-GB" sz="2700" dirty="0">
                <a:solidFill>
                  <a:srgbClr val="000000"/>
                </a:solidFill>
                <a:latin typeface="Arial - 36"/>
              </a:rPr>
              <a:t> </a:t>
            </a:r>
          </a:p>
        </p:txBody>
      </p:sp>
    </p:spTree>
    <p:extLst>
      <p:ext uri="{BB962C8B-B14F-4D97-AF65-F5344CB8AC3E}">
        <p14:creationId xmlns:p14="http://schemas.microsoft.com/office/powerpoint/2010/main" val="82834004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C0FFFF"/>
        </a:solidFill>
        <a:effectLst/>
      </p:bgPr>
    </p:bg>
    <p:spTree>
      <p:nvGrpSpPr>
        <p:cNvPr id="1" name=""/>
        <p:cNvGrpSpPr/>
        <p:nvPr/>
      </p:nvGrpSpPr>
      <p:grpSpPr>
        <a:xfrm>
          <a:off x="0" y="0"/>
          <a:ext cx="0" cy="0"/>
          <a:chOff x="0" y="0"/>
          <a:chExt cx="0" cy="0"/>
        </a:xfrm>
      </p:grpSpPr>
      <p:sp>
        <p:nvSpPr>
          <p:cNvPr id="2" name="TextBox 1"/>
          <p:cNvSpPr txBox="1"/>
          <p:nvPr/>
        </p:nvSpPr>
        <p:spPr>
          <a:xfrm>
            <a:off x="1016000" y="381000"/>
            <a:ext cx="9004300" cy="461665"/>
          </a:xfrm>
          <a:prstGeom prst="rect">
            <a:avLst/>
          </a:prstGeom>
          <a:noFill/>
        </p:spPr>
        <p:txBody>
          <a:bodyPr vert="horz" rtlCol="0">
            <a:spAutoFit/>
          </a:bodyPr>
          <a:lstStyle/>
          <a:p>
            <a:r>
              <a:rPr lang="en-GB" sz="2400" u="sng">
                <a:solidFill>
                  <a:srgbClr val="FF0000"/>
                </a:solidFill>
                <a:latin typeface="Comic Sans MS - 33"/>
              </a:rPr>
              <a:t>Secondary school applications deadline</a:t>
            </a:r>
          </a:p>
        </p:txBody>
      </p:sp>
      <p:sp>
        <p:nvSpPr>
          <p:cNvPr id="3" name="TextBox 2"/>
          <p:cNvSpPr txBox="1"/>
          <p:nvPr/>
        </p:nvSpPr>
        <p:spPr>
          <a:xfrm>
            <a:off x="504160" y="2072498"/>
            <a:ext cx="9144000" cy="1200329"/>
          </a:xfrm>
          <a:prstGeom prst="rect">
            <a:avLst/>
          </a:prstGeom>
          <a:noFill/>
        </p:spPr>
        <p:txBody>
          <a:bodyPr vert="horz" rtlCol="0">
            <a:spAutoFit/>
          </a:bodyPr>
          <a:lstStyle/>
          <a:p>
            <a:endParaRPr lang="en-GB" dirty="0"/>
          </a:p>
          <a:p>
            <a:r>
              <a:rPr lang="en-GB" dirty="0"/>
              <a:t> </a:t>
            </a:r>
            <a:r>
              <a:rPr lang="en-GB" sz="2700" dirty="0">
                <a:solidFill>
                  <a:srgbClr val="000000"/>
                </a:solidFill>
                <a:latin typeface="Arial - 36"/>
              </a:rPr>
              <a:t>Contact the relevant schools for their open days/evenings/ procedures for this.</a:t>
            </a:r>
          </a:p>
        </p:txBody>
      </p:sp>
      <p:sp>
        <p:nvSpPr>
          <p:cNvPr id="4" name="TextBox 3"/>
          <p:cNvSpPr txBox="1"/>
          <p:nvPr/>
        </p:nvSpPr>
        <p:spPr>
          <a:xfrm>
            <a:off x="2552700" y="1485900"/>
            <a:ext cx="4015613" cy="923330"/>
          </a:xfrm>
          <a:prstGeom prst="rect">
            <a:avLst/>
          </a:prstGeom>
          <a:noFill/>
        </p:spPr>
        <p:txBody>
          <a:bodyPr vert="horz" rtlCol="0">
            <a:spAutoFit/>
          </a:bodyPr>
          <a:lstStyle/>
          <a:p>
            <a:r>
              <a:rPr lang="en-GB" sz="2700" u="sng" dirty="0">
                <a:solidFill>
                  <a:srgbClr val="000000"/>
                </a:solidFill>
                <a:latin typeface="Arial - 36"/>
              </a:rPr>
              <a:t>October 31st 2025</a:t>
            </a:r>
          </a:p>
          <a:p>
            <a:r>
              <a:rPr lang="en-GB" sz="2700" u="sng" dirty="0">
                <a:solidFill>
                  <a:srgbClr val="000000"/>
                </a:solidFill>
                <a:latin typeface="Arial - 36"/>
              </a:rPr>
              <a:t> </a:t>
            </a:r>
          </a:p>
        </p:txBody>
      </p:sp>
    </p:spTree>
    <p:extLst>
      <p:ext uri="{BB962C8B-B14F-4D97-AF65-F5344CB8AC3E}">
        <p14:creationId xmlns:p14="http://schemas.microsoft.com/office/powerpoint/2010/main" val="216715688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C0FFFF"/>
        </a:solidFill>
        <a:effectLst/>
      </p:bgPr>
    </p:bg>
    <p:spTree>
      <p:nvGrpSpPr>
        <p:cNvPr id="1" name=""/>
        <p:cNvGrpSpPr/>
        <p:nvPr/>
      </p:nvGrpSpPr>
      <p:grpSpPr>
        <a:xfrm>
          <a:off x="0" y="0"/>
          <a:ext cx="0" cy="0"/>
          <a:chOff x="0" y="0"/>
          <a:chExt cx="0" cy="0"/>
        </a:xfrm>
      </p:grpSpPr>
      <p:sp>
        <p:nvSpPr>
          <p:cNvPr id="2" name="TextBox 1"/>
          <p:cNvSpPr txBox="1"/>
          <p:nvPr/>
        </p:nvSpPr>
        <p:spPr>
          <a:xfrm>
            <a:off x="152399" y="76199"/>
            <a:ext cx="7439247" cy="6309420"/>
          </a:xfrm>
          <a:prstGeom prst="rect">
            <a:avLst/>
          </a:prstGeom>
          <a:noFill/>
        </p:spPr>
        <p:txBody>
          <a:bodyPr vert="horz" wrap="square" rtlCol="0">
            <a:spAutoFit/>
          </a:bodyPr>
          <a:lstStyle/>
          <a:p>
            <a:endParaRPr lang="en-GB" dirty="0"/>
          </a:p>
          <a:p>
            <a:endParaRPr lang="en-GB" dirty="0"/>
          </a:p>
          <a:p>
            <a:endParaRPr lang="en-GB" sz="2800" dirty="0">
              <a:solidFill>
                <a:srgbClr val="0000FF"/>
              </a:solidFill>
              <a:latin typeface="Comic Sans MS - 26"/>
            </a:endParaRPr>
          </a:p>
          <a:p>
            <a:r>
              <a:rPr lang="en-GB" sz="2800" dirty="0">
                <a:solidFill>
                  <a:srgbClr val="0000FF"/>
                </a:solidFill>
                <a:latin typeface="Comic Sans MS - 26"/>
              </a:rPr>
              <a:t>Miss O'Connor </a:t>
            </a:r>
          </a:p>
          <a:p>
            <a:r>
              <a:rPr lang="en-GB" sz="2800" dirty="0">
                <a:solidFill>
                  <a:srgbClr val="0000FF"/>
                </a:solidFill>
                <a:latin typeface="Comic Sans MS - 26"/>
              </a:rPr>
              <a:t>(year group leader)</a:t>
            </a:r>
            <a:r>
              <a:rPr lang="en-GB" sz="3200" dirty="0">
                <a:solidFill>
                  <a:srgbClr val="0000FF"/>
                </a:solidFill>
                <a:latin typeface="Comic Sans MS - 28"/>
              </a:rPr>
              <a:t> 	</a:t>
            </a:r>
            <a:r>
              <a:rPr lang="en-GB" sz="2800" dirty="0">
                <a:solidFill>
                  <a:srgbClr val="0000FF"/>
                </a:solidFill>
                <a:latin typeface="Comic Sans MS - 26"/>
              </a:rPr>
              <a:t>6OC</a:t>
            </a:r>
          </a:p>
          <a:p>
            <a:r>
              <a:rPr lang="en-GB" sz="2800" dirty="0">
                <a:solidFill>
                  <a:srgbClr val="0000FF"/>
                </a:solidFill>
                <a:latin typeface="Comic Sans MS - 26"/>
              </a:rPr>
              <a:t>Mrs </a:t>
            </a:r>
            <a:r>
              <a:rPr lang="en-GB" sz="2800" dirty="0" err="1">
                <a:solidFill>
                  <a:srgbClr val="0000FF"/>
                </a:solidFill>
                <a:latin typeface="Comic Sans MS - 26"/>
              </a:rPr>
              <a:t>Crinnion</a:t>
            </a:r>
            <a:r>
              <a:rPr lang="en-GB" sz="2800" dirty="0">
                <a:solidFill>
                  <a:srgbClr val="0000FF"/>
                </a:solidFill>
                <a:latin typeface="Comic Sans MS - 26"/>
              </a:rPr>
              <a:t> </a:t>
            </a:r>
          </a:p>
          <a:p>
            <a:r>
              <a:rPr lang="en-GB" sz="2800" dirty="0">
                <a:solidFill>
                  <a:srgbClr val="0000FF"/>
                </a:solidFill>
                <a:latin typeface="Comic Sans MS - 26"/>
              </a:rPr>
              <a:t>(Tuesdays)</a:t>
            </a:r>
          </a:p>
          <a:p>
            <a:endParaRPr lang="en-GB" sz="2800" dirty="0">
              <a:solidFill>
                <a:srgbClr val="0000FF"/>
              </a:solidFill>
              <a:latin typeface="Comic Sans MS - 26"/>
            </a:endParaRPr>
          </a:p>
          <a:p>
            <a:endParaRPr lang="en-GB" sz="2800" dirty="0">
              <a:solidFill>
                <a:srgbClr val="0000FF"/>
              </a:solidFill>
              <a:latin typeface="Comic Sans MS - 26"/>
            </a:endParaRPr>
          </a:p>
          <a:p>
            <a:r>
              <a:rPr lang="en-GB" sz="2800" dirty="0">
                <a:solidFill>
                  <a:srgbClr val="0000FF"/>
                </a:solidFill>
                <a:latin typeface="Comic Sans MS - 26"/>
              </a:rPr>
              <a:t>Miss</a:t>
            </a:r>
            <a:r>
              <a:rPr lang="en-GB" sz="2800" b="1" dirty="0">
                <a:solidFill>
                  <a:srgbClr val="0070C0"/>
                </a:solidFill>
                <a:latin typeface="Comic Sans MS - 26"/>
              </a:rPr>
              <a:t> </a:t>
            </a:r>
            <a:r>
              <a:rPr lang="en-GB" sz="2800" dirty="0">
                <a:solidFill>
                  <a:srgbClr val="0000FF"/>
                </a:solidFill>
                <a:latin typeface="Comic Sans MS - 26"/>
              </a:rPr>
              <a:t>Delaney 		6D  													</a:t>
            </a:r>
          </a:p>
          <a:p>
            <a:endParaRPr lang="en-GB" sz="2800" dirty="0">
              <a:solidFill>
                <a:srgbClr val="0000FF"/>
              </a:solidFill>
              <a:latin typeface="Comic Sans MS - 26"/>
            </a:endParaRPr>
          </a:p>
          <a:p>
            <a:r>
              <a:rPr lang="en-GB" sz="2800" dirty="0">
                <a:solidFill>
                  <a:srgbClr val="0000FF"/>
                </a:solidFill>
                <a:latin typeface="Comic Sans MS - 26"/>
              </a:rPr>
              <a:t>Miss Manning 		6M</a:t>
            </a:r>
          </a:p>
          <a:p>
            <a:endParaRPr lang="en-GB" sz="2800" dirty="0">
              <a:solidFill>
                <a:srgbClr val="0000FF"/>
              </a:solidFill>
              <a:latin typeface="Comic Sans MS - 26"/>
            </a:endParaRPr>
          </a:p>
        </p:txBody>
      </p:sp>
      <p:sp>
        <p:nvSpPr>
          <p:cNvPr id="3" name="TextBox 2"/>
          <p:cNvSpPr txBox="1"/>
          <p:nvPr/>
        </p:nvSpPr>
        <p:spPr>
          <a:xfrm>
            <a:off x="3175000" y="63500"/>
            <a:ext cx="3911600" cy="507831"/>
          </a:xfrm>
          <a:prstGeom prst="rect">
            <a:avLst/>
          </a:prstGeom>
          <a:noFill/>
        </p:spPr>
        <p:txBody>
          <a:bodyPr vert="horz" rtlCol="0">
            <a:spAutoFit/>
          </a:bodyPr>
          <a:lstStyle/>
          <a:p>
            <a:r>
              <a:rPr lang="en-GB" sz="2700">
                <a:solidFill>
                  <a:srgbClr val="FF0000"/>
                </a:solidFill>
                <a:latin typeface="Comic Sans MS - 36"/>
              </a:rPr>
              <a:t>Meet the team:</a:t>
            </a:r>
          </a:p>
        </p:txBody>
      </p:sp>
      <p:sp>
        <p:nvSpPr>
          <p:cNvPr id="4" name="TextBox 3"/>
          <p:cNvSpPr txBox="1"/>
          <p:nvPr/>
        </p:nvSpPr>
        <p:spPr>
          <a:xfrm>
            <a:off x="304800" y="7268882"/>
            <a:ext cx="9652000" cy="1200329"/>
          </a:xfrm>
          <a:prstGeom prst="rect">
            <a:avLst/>
          </a:prstGeom>
          <a:noFill/>
        </p:spPr>
        <p:txBody>
          <a:bodyPr vert="horz" rtlCol="0">
            <a:spAutoFit/>
          </a:bodyPr>
          <a:lstStyle/>
          <a:p>
            <a:r>
              <a:rPr lang="en-GB" sz="2400" dirty="0">
                <a:latin typeface="Comic Sans MS - 33"/>
              </a:rPr>
              <a:t>We do not have a general class LSAs but we do have a small number of LSAs in the year group who are allocated to support particular children as guided by the SENCO.</a:t>
            </a:r>
          </a:p>
        </p:txBody>
      </p:sp>
      <p:sp>
        <p:nvSpPr>
          <p:cNvPr id="5" name="TextBox 4"/>
          <p:cNvSpPr txBox="1"/>
          <p:nvPr/>
        </p:nvSpPr>
        <p:spPr>
          <a:xfrm>
            <a:off x="7602144" y="850147"/>
            <a:ext cx="2557856" cy="2031325"/>
          </a:xfrm>
          <a:prstGeom prst="rect">
            <a:avLst/>
          </a:prstGeom>
          <a:noFill/>
        </p:spPr>
        <p:txBody>
          <a:bodyPr vert="horz" rtlCol="0">
            <a:spAutoFit/>
          </a:bodyPr>
          <a:lstStyle/>
          <a:p>
            <a:endParaRPr lang="en-GB" sz="2100" dirty="0">
              <a:solidFill>
                <a:srgbClr val="000000"/>
              </a:solidFill>
              <a:latin typeface="Arial - 28"/>
            </a:endParaRPr>
          </a:p>
          <a:p>
            <a:endParaRPr lang="en-GB" sz="2100" dirty="0">
              <a:solidFill>
                <a:srgbClr val="000000"/>
              </a:solidFill>
              <a:latin typeface="Arial - 28"/>
            </a:endParaRPr>
          </a:p>
          <a:p>
            <a:endParaRPr lang="en-GB" sz="2100" dirty="0">
              <a:solidFill>
                <a:srgbClr val="000000"/>
              </a:solidFill>
              <a:latin typeface="Arial - 28"/>
            </a:endParaRPr>
          </a:p>
          <a:p>
            <a:endParaRPr lang="en-GB" sz="2100" dirty="0">
              <a:solidFill>
                <a:srgbClr val="000000"/>
              </a:solidFill>
              <a:latin typeface="Arial - 28"/>
            </a:endParaRPr>
          </a:p>
          <a:p>
            <a:endParaRPr lang="en-GB" sz="2100" dirty="0">
              <a:solidFill>
                <a:srgbClr val="000000"/>
              </a:solidFill>
              <a:latin typeface="Arial - 28"/>
            </a:endParaRPr>
          </a:p>
          <a:p>
            <a:endParaRPr lang="en-GB" sz="2100" dirty="0">
              <a:solidFill>
                <a:srgbClr val="000000"/>
              </a:solidFill>
              <a:latin typeface="Arial - 28"/>
            </a:endParaRPr>
          </a:p>
        </p:txBody>
      </p:sp>
    </p:spTree>
    <p:extLst>
      <p:ext uri="{BB962C8B-B14F-4D97-AF65-F5344CB8AC3E}">
        <p14:creationId xmlns:p14="http://schemas.microsoft.com/office/powerpoint/2010/main" val="271605095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2" name="Picture 1"/>
          <p:cNvPicPr>
            <a:picLocks/>
          </p:cNvPicPr>
          <p:nvPr/>
        </p:nvPicPr>
        <p:blipFill>
          <a:blip r:embed="rId2">
            <a:extLst>
              <a:ext uri="{28A0092B-C50C-407E-A947-70E740481C1C}">
                <a14:useLocalDpi xmlns:a14="http://schemas.microsoft.com/office/drawing/2010/main" val="0"/>
              </a:ext>
            </a:extLst>
          </a:blip>
          <a:stretch>
            <a:fillRect/>
          </a:stretch>
        </p:blipFill>
        <p:spPr>
          <a:xfrm>
            <a:off x="0" y="726853"/>
            <a:ext cx="10160000" cy="10421112"/>
          </a:xfrm>
          <a:prstGeom prst="rect">
            <a:avLst/>
          </a:prstGeom>
          <a:solidFill>
            <a:scrgbClr r="0" g="0" b="0">
              <a:alpha val="0"/>
            </a:scrgbClr>
          </a:solidFill>
        </p:spPr>
      </p:pic>
      <p:sp>
        <p:nvSpPr>
          <p:cNvPr id="3" name="TextBox 2"/>
          <p:cNvSpPr txBox="1"/>
          <p:nvPr/>
        </p:nvSpPr>
        <p:spPr>
          <a:xfrm>
            <a:off x="1212112" y="212651"/>
            <a:ext cx="7719237" cy="523220"/>
          </a:xfrm>
          <a:prstGeom prst="rect">
            <a:avLst/>
          </a:prstGeom>
          <a:noFill/>
        </p:spPr>
        <p:txBody>
          <a:bodyPr wrap="square" rtlCol="0">
            <a:spAutoFit/>
          </a:bodyPr>
          <a:lstStyle/>
          <a:p>
            <a:r>
              <a:rPr lang="en-GB" sz="2800" dirty="0"/>
              <a:t>Fundraising – please help our school raise funds</a:t>
            </a:r>
          </a:p>
        </p:txBody>
      </p:sp>
    </p:spTree>
    <p:extLst>
      <p:ext uri="{BB962C8B-B14F-4D97-AF65-F5344CB8AC3E}">
        <p14:creationId xmlns:p14="http://schemas.microsoft.com/office/powerpoint/2010/main" val="127982894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CCF1F8"/>
        </a:solidFill>
        <a:effectLst/>
      </p:bgPr>
    </p:bg>
    <p:spTree>
      <p:nvGrpSpPr>
        <p:cNvPr id="1" name=""/>
        <p:cNvGrpSpPr/>
        <p:nvPr/>
      </p:nvGrpSpPr>
      <p:grpSpPr>
        <a:xfrm>
          <a:off x="0" y="0"/>
          <a:ext cx="0" cy="0"/>
          <a:chOff x="0" y="0"/>
          <a:chExt cx="0" cy="0"/>
        </a:xfrm>
      </p:grpSpPr>
      <p:sp>
        <p:nvSpPr>
          <p:cNvPr id="2" name="TextBox 1"/>
          <p:cNvSpPr txBox="1"/>
          <p:nvPr/>
        </p:nvSpPr>
        <p:spPr>
          <a:xfrm>
            <a:off x="2057400" y="317500"/>
            <a:ext cx="5919242" cy="507831"/>
          </a:xfrm>
          <a:prstGeom prst="rect">
            <a:avLst/>
          </a:prstGeom>
          <a:noFill/>
        </p:spPr>
        <p:txBody>
          <a:bodyPr vert="horz" rtlCol="0">
            <a:spAutoFit/>
          </a:bodyPr>
          <a:lstStyle/>
          <a:p>
            <a:r>
              <a:rPr lang="en-GB" sz="2700" b="1" u="sng">
                <a:solidFill>
                  <a:srgbClr val="000000"/>
                </a:solidFill>
                <a:latin typeface="Arial - 36"/>
              </a:rPr>
              <a:t>PPG- Pupil Premium Grant</a:t>
            </a:r>
          </a:p>
        </p:txBody>
      </p:sp>
      <p:sp>
        <p:nvSpPr>
          <p:cNvPr id="3" name="TextBox 2"/>
          <p:cNvSpPr txBox="1"/>
          <p:nvPr/>
        </p:nvSpPr>
        <p:spPr>
          <a:xfrm>
            <a:off x="393700" y="1282700"/>
            <a:ext cx="9301505" cy="2585323"/>
          </a:xfrm>
          <a:prstGeom prst="rect">
            <a:avLst/>
          </a:prstGeom>
          <a:noFill/>
        </p:spPr>
        <p:txBody>
          <a:bodyPr vert="horz" rtlCol="0">
            <a:spAutoFit/>
          </a:bodyPr>
          <a:lstStyle/>
          <a:p>
            <a:endParaRPr lang="en-GB" dirty="0"/>
          </a:p>
          <a:p>
            <a:r>
              <a:rPr lang="en-GB" sz="2400" dirty="0"/>
              <a:t>P</a:t>
            </a:r>
            <a:r>
              <a:rPr lang="en-GB" sz="2400" dirty="0">
                <a:solidFill>
                  <a:srgbClr val="000000"/>
                </a:solidFill>
                <a:latin typeface="Times New Roman - 24"/>
              </a:rPr>
              <a:t>arents/carers are eligible for it if:</a:t>
            </a:r>
          </a:p>
          <a:p>
            <a:r>
              <a:rPr lang="en-GB" sz="2400" dirty="0">
                <a:solidFill>
                  <a:srgbClr val="000000"/>
                </a:solidFill>
                <a:latin typeface="Times New Roman - 24"/>
              </a:rPr>
              <a:t>1. pupils are registered for free school meals</a:t>
            </a:r>
          </a:p>
          <a:p>
            <a:r>
              <a:rPr lang="en-GB" sz="2400" dirty="0">
                <a:solidFill>
                  <a:srgbClr val="000000"/>
                </a:solidFill>
                <a:latin typeface="Times New Roman - 24"/>
              </a:rPr>
              <a:t>2. have been registered for free school meals at any point in the last 6 years</a:t>
            </a:r>
          </a:p>
          <a:p>
            <a:r>
              <a:rPr lang="en-GB" sz="2400" dirty="0">
                <a:solidFill>
                  <a:srgbClr val="000000"/>
                </a:solidFill>
                <a:latin typeface="Times New Roman - 24"/>
              </a:rPr>
              <a:t>3. are or have been in care</a:t>
            </a:r>
          </a:p>
          <a:p>
            <a:r>
              <a:rPr lang="en-GB" sz="2400" dirty="0">
                <a:solidFill>
                  <a:srgbClr val="000000"/>
                </a:solidFill>
                <a:latin typeface="Times New Roman - 24"/>
              </a:rPr>
              <a:t>4. parents are in the armed forces</a:t>
            </a:r>
          </a:p>
        </p:txBody>
      </p:sp>
      <p:sp>
        <p:nvSpPr>
          <p:cNvPr id="4" name="TextBox 3"/>
          <p:cNvSpPr txBox="1"/>
          <p:nvPr/>
        </p:nvSpPr>
        <p:spPr>
          <a:xfrm>
            <a:off x="520700" y="4660900"/>
            <a:ext cx="9271000" cy="3108543"/>
          </a:xfrm>
          <a:prstGeom prst="rect">
            <a:avLst/>
          </a:prstGeom>
          <a:noFill/>
        </p:spPr>
        <p:txBody>
          <a:bodyPr vert="horz" rtlCol="0">
            <a:spAutoFit/>
          </a:bodyPr>
          <a:lstStyle/>
          <a:p>
            <a:r>
              <a:rPr lang="en-GB" sz="2800" dirty="0">
                <a:solidFill>
                  <a:srgbClr val="000000"/>
                </a:solidFill>
                <a:latin typeface="Times New Roman - 24"/>
              </a:rPr>
              <a:t>Benefits of the funding-it helps provide any extra support for the children so they can fulfil their full potential. We can also help fund school trips, residential trips, after school clubs and music lessons for those children.</a:t>
            </a:r>
          </a:p>
          <a:p>
            <a:endParaRPr lang="en-GB" sz="2800" dirty="0">
              <a:solidFill>
                <a:srgbClr val="000000"/>
              </a:solidFill>
              <a:latin typeface="Times New Roman - 24"/>
            </a:endParaRPr>
          </a:p>
          <a:p>
            <a:r>
              <a:rPr lang="en-GB" sz="2800" dirty="0">
                <a:solidFill>
                  <a:srgbClr val="000000"/>
                </a:solidFill>
                <a:latin typeface="Times New Roman - 24"/>
              </a:rPr>
              <a:t>Children will not know they receive the grant- it’s confidential amongst the adults who need to know.  </a:t>
            </a:r>
          </a:p>
        </p:txBody>
      </p:sp>
    </p:spTree>
    <p:extLst>
      <p:ext uri="{BB962C8B-B14F-4D97-AF65-F5344CB8AC3E}">
        <p14:creationId xmlns:p14="http://schemas.microsoft.com/office/powerpoint/2010/main" val="226506939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grpSp>
        <p:nvGrpSpPr>
          <p:cNvPr id="4" name="Group 3"/>
          <p:cNvGrpSpPr/>
          <p:nvPr/>
        </p:nvGrpSpPr>
        <p:grpSpPr>
          <a:xfrm>
            <a:off x="1840917" y="251503"/>
            <a:ext cx="6016711" cy="1243766"/>
            <a:chOff x="1840917" y="251503"/>
            <a:chExt cx="6016711" cy="1243766"/>
          </a:xfrm>
        </p:grpSpPr>
        <p:sp>
          <p:nvSpPr>
            <p:cNvPr id="2" name="Freeform 1"/>
            <p:cNvSpPr/>
            <p:nvPr/>
          </p:nvSpPr>
          <p:spPr>
            <a:xfrm>
              <a:off x="1840917" y="251503"/>
              <a:ext cx="6016711" cy="1243766"/>
            </a:xfrm>
            <a:custGeom>
              <a:avLst/>
              <a:gdLst/>
              <a:ahLst/>
              <a:cxnLst/>
              <a:rect l="0" t="0" r="0" b="0"/>
              <a:pathLst>
                <a:path w="6016711" h="1243766">
                  <a:moveTo>
                    <a:pt x="0" y="0"/>
                  </a:moveTo>
                  <a:lnTo>
                    <a:pt x="6016710" y="0"/>
                  </a:lnTo>
                  <a:lnTo>
                    <a:pt x="6016710" y="1243765"/>
                  </a:lnTo>
                  <a:lnTo>
                    <a:pt x="0" y="1243765"/>
                  </a:lnTo>
                  <a:close/>
                </a:path>
              </a:pathLst>
            </a:custGeom>
            <a:solidFill>
              <a:srgbClr val="7FFFD4"/>
            </a:solidFill>
            <a:ln w="38100" cap="flat" cmpd="sng" algn="ctr">
              <a:solidFill>
                <a:srgbClr val="000000"/>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TextBox 2"/>
            <p:cNvSpPr txBox="1"/>
            <p:nvPr/>
          </p:nvSpPr>
          <p:spPr>
            <a:xfrm>
              <a:off x="3276600" y="558800"/>
              <a:ext cx="3253283" cy="507831"/>
            </a:xfrm>
            <a:prstGeom prst="rect">
              <a:avLst/>
            </a:prstGeom>
            <a:noFill/>
          </p:spPr>
          <p:txBody>
            <a:bodyPr vert="horz" rtlCol="0">
              <a:spAutoFit/>
            </a:bodyPr>
            <a:lstStyle/>
            <a:p>
              <a:r>
                <a:rPr lang="en-GB" sz="2700">
                  <a:solidFill>
                    <a:srgbClr val="000000"/>
                  </a:solidFill>
                  <a:latin typeface="Arial - 36"/>
                </a:rPr>
                <a:t>Any questions?</a:t>
              </a:r>
            </a:p>
          </p:txBody>
        </p:sp>
      </p:grpSp>
      <p:sp>
        <p:nvSpPr>
          <p:cNvPr id="5" name="TextBox 4"/>
          <p:cNvSpPr txBox="1"/>
          <p:nvPr/>
        </p:nvSpPr>
        <p:spPr>
          <a:xfrm>
            <a:off x="546100" y="2044700"/>
            <a:ext cx="9474200" cy="4247317"/>
          </a:xfrm>
          <a:prstGeom prst="rect">
            <a:avLst/>
          </a:prstGeom>
          <a:noFill/>
        </p:spPr>
        <p:txBody>
          <a:bodyPr vert="horz" rtlCol="0">
            <a:spAutoFit/>
          </a:bodyPr>
          <a:lstStyle/>
          <a:p>
            <a:r>
              <a:rPr lang="en-GB" sz="2700" dirty="0">
                <a:solidFill>
                  <a:srgbClr val="000000"/>
                </a:solidFill>
                <a:latin typeface="Arial - 36"/>
              </a:rPr>
              <a:t>Don't forget, if you want anything clarified or you are unsure of something, however small, just ask! Use the home-school diaries or student@.....</a:t>
            </a:r>
          </a:p>
          <a:p>
            <a:endParaRPr lang="en-GB" sz="2700" dirty="0">
              <a:solidFill>
                <a:srgbClr val="000000"/>
              </a:solidFill>
              <a:latin typeface="Arial - 36"/>
            </a:endParaRPr>
          </a:p>
          <a:p>
            <a:endParaRPr lang="en-GB" sz="2700" dirty="0">
              <a:solidFill>
                <a:srgbClr val="000000"/>
              </a:solidFill>
              <a:latin typeface="Arial - 36"/>
            </a:endParaRPr>
          </a:p>
          <a:p>
            <a:endParaRPr lang="en-GB" sz="2700" dirty="0">
              <a:solidFill>
                <a:srgbClr val="000000"/>
              </a:solidFill>
              <a:latin typeface="Arial - 36"/>
            </a:endParaRPr>
          </a:p>
          <a:p>
            <a:r>
              <a:rPr lang="en-GB" sz="2700" dirty="0">
                <a:solidFill>
                  <a:srgbClr val="000000"/>
                </a:solidFill>
                <a:latin typeface="Arial - 36"/>
              </a:rPr>
              <a:t>At present, we will be using a stamp to mark the home school diaries so if there is a message in the diary for your class teacher, please tell your child to tell them – thank you for your support.</a:t>
            </a:r>
          </a:p>
        </p:txBody>
      </p:sp>
    </p:spTree>
    <p:extLst>
      <p:ext uri="{BB962C8B-B14F-4D97-AF65-F5344CB8AC3E}">
        <p14:creationId xmlns:p14="http://schemas.microsoft.com/office/powerpoint/2010/main" val="202026564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C0FFFF"/>
        </a:solidFill>
        <a:effectLst/>
      </p:bgPr>
    </p:bg>
    <p:spTree>
      <p:nvGrpSpPr>
        <p:cNvPr id="1" name=""/>
        <p:cNvGrpSpPr/>
        <p:nvPr/>
      </p:nvGrpSpPr>
      <p:grpSpPr>
        <a:xfrm>
          <a:off x="0" y="0"/>
          <a:ext cx="0" cy="0"/>
          <a:chOff x="0" y="0"/>
          <a:chExt cx="0" cy="0"/>
        </a:xfrm>
      </p:grpSpPr>
      <p:sp>
        <p:nvSpPr>
          <p:cNvPr id="2" name="TextBox 1"/>
          <p:cNvSpPr txBox="1"/>
          <p:nvPr/>
        </p:nvSpPr>
        <p:spPr>
          <a:xfrm>
            <a:off x="2362200" y="355600"/>
            <a:ext cx="5402072" cy="507831"/>
          </a:xfrm>
          <a:prstGeom prst="rect">
            <a:avLst/>
          </a:prstGeom>
          <a:noFill/>
        </p:spPr>
        <p:txBody>
          <a:bodyPr vert="horz" rtlCol="0">
            <a:spAutoFit/>
          </a:bodyPr>
          <a:lstStyle/>
          <a:p>
            <a:pPr algn="ctr"/>
            <a:r>
              <a:rPr lang="en-GB" sz="2700" u="sng" dirty="0">
                <a:solidFill>
                  <a:srgbClr val="0000FF"/>
                </a:solidFill>
                <a:latin typeface="Comic Sans MS - 36"/>
              </a:rPr>
              <a:t>Expectations in Year 6</a:t>
            </a:r>
          </a:p>
        </p:txBody>
      </p:sp>
      <p:sp>
        <p:nvSpPr>
          <p:cNvPr id="3" name="TextBox 2"/>
          <p:cNvSpPr txBox="1"/>
          <p:nvPr/>
        </p:nvSpPr>
        <p:spPr>
          <a:xfrm rot="420000">
            <a:off x="6337300" y="1422400"/>
            <a:ext cx="2887472" cy="615553"/>
          </a:xfrm>
          <a:prstGeom prst="rect">
            <a:avLst/>
          </a:prstGeom>
          <a:noFill/>
        </p:spPr>
        <p:txBody>
          <a:bodyPr vert="horz" rtlCol="0">
            <a:spAutoFit/>
          </a:bodyPr>
          <a:lstStyle/>
          <a:p>
            <a:r>
              <a:rPr lang="en-GB" sz="1700" dirty="0">
                <a:solidFill>
                  <a:srgbClr val="FF0000"/>
                </a:solidFill>
                <a:latin typeface="Comic Sans MS - 23"/>
              </a:rPr>
              <a:t>Role models for the younger years</a:t>
            </a:r>
          </a:p>
        </p:txBody>
      </p:sp>
      <p:sp>
        <p:nvSpPr>
          <p:cNvPr id="4" name="TextBox 3"/>
          <p:cNvSpPr txBox="1"/>
          <p:nvPr/>
        </p:nvSpPr>
        <p:spPr>
          <a:xfrm rot="20700000">
            <a:off x="901700" y="5715000"/>
            <a:ext cx="1541272" cy="369332"/>
          </a:xfrm>
          <a:prstGeom prst="rect">
            <a:avLst/>
          </a:prstGeom>
          <a:noFill/>
        </p:spPr>
        <p:txBody>
          <a:bodyPr vert="horz" rtlCol="0">
            <a:spAutoFit/>
          </a:bodyPr>
          <a:lstStyle/>
          <a:p>
            <a:r>
              <a:rPr lang="en-GB">
                <a:solidFill>
                  <a:srgbClr val="FF0000"/>
                </a:solidFill>
                <a:latin typeface="Comic Sans MS - 24"/>
              </a:rPr>
              <a:t>Leaders</a:t>
            </a:r>
          </a:p>
        </p:txBody>
      </p:sp>
      <p:sp>
        <p:nvSpPr>
          <p:cNvPr id="5" name="TextBox 4"/>
          <p:cNvSpPr txBox="1"/>
          <p:nvPr/>
        </p:nvSpPr>
        <p:spPr>
          <a:xfrm rot="20460000">
            <a:off x="457200" y="3683000"/>
            <a:ext cx="3293872" cy="353943"/>
          </a:xfrm>
          <a:prstGeom prst="rect">
            <a:avLst/>
          </a:prstGeom>
          <a:noFill/>
        </p:spPr>
        <p:txBody>
          <a:bodyPr vert="horz" rtlCol="0">
            <a:spAutoFit/>
          </a:bodyPr>
          <a:lstStyle/>
          <a:p>
            <a:r>
              <a:rPr lang="en-GB" sz="1700" dirty="0">
                <a:solidFill>
                  <a:srgbClr val="FF0000"/>
                </a:solidFill>
                <a:latin typeface="Comic Sans MS - 23"/>
              </a:rPr>
              <a:t>Setting an example every day</a:t>
            </a:r>
          </a:p>
        </p:txBody>
      </p:sp>
      <p:sp>
        <p:nvSpPr>
          <p:cNvPr id="6" name="TextBox 5"/>
          <p:cNvSpPr txBox="1"/>
          <p:nvPr/>
        </p:nvSpPr>
        <p:spPr>
          <a:xfrm rot="21240000">
            <a:off x="4064000" y="5715000"/>
            <a:ext cx="2616200" cy="369332"/>
          </a:xfrm>
          <a:prstGeom prst="rect">
            <a:avLst/>
          </a:prstGeom>
          <a:noFill/>
        </p:spPr>
        <p:txBody>
          <a:bodyPr vert="horz" rtlCol="0">
            <a:spAutoFit/>
          </a:bodyPr>
          <a:lstStyle/>
          <a:p>
            <a:r>
              <a:rPr lang="en-GB">
                <a:solidFill>
                  <a:srgbClr val="FF0000"/>
                </a:solidFill>
                <a:latin typeface="Comic Sans MS - 24"/>
              </a:rPr>
              <a:t>Responsibilities</a:t>
            </a:r>
          </a:p>
        </p:txBody>
      </p:sp>
      <p:sp>
        <p:nvSpPr>
          <p:cNvPr id="7" name="TextBox 6"/>
          <p:cNvSpPr txBox="1"/>
          <p:nvPr/>
        </p:nvSpPr>
        <p:spPr>
          <a:xfrm rot="21000000">
            <a:off x="406400" y="1358900"/>
            <a:ext cx="2404872" cy="369332"/>
          </a:xfrm>
          <a:prstGeom prst="rect">
            <a:avLst/>
          </a:prstGeom>
          <a:noFill/>
        </p:spPr>
        <p:txBody>
          <a:bodyPr vert="horz" rtlCol="0">
            <a:spAutoFit/>
          </a:bodyPr>
          <a:lstStyle/>
          <a:p>
            <a:r>
              <a:rPr lang="en-GB">
                <a:solidFill>
                  <a:srgbClr val="FF0000"/>
                </a:solidFill>
                <a:latin typeface="Comic Sans MS - 24"/>
              </a:rPr>
              <a:t>Independence</a:t>
            </a:r>
          </a:p>
        </p:txBody>
      </p:sp>
      <p:sp>
        <p:nvSpPr>
          <p:cNvPr id="8" name="TextBox 7"/>
          <p:cNvSpPr txBox="1"/>
          <p:nvPr/>
        </p:nvSpPr>
        <p:spPr>
          <a:xfrm rot="660000">
            <a:off x="3238500" y="2184400"/>
            <a:ext cx="2565400" cy="353943"/>
          </a:xfrm>
          <a:prstGeom prst="rect">
            <a:avLst/>
          </a:prstGeom>
          <a:noFill/>
        </p:spPr>
        <p:txBody>
          <a:bodyPr vert="horz" rtlCol="0">
            <a:spAutoFit/>
          </a:bodyPr>
          <a:lstStyle/>
          <a:p>
            <a:r>
              <a:rPr lang="en-GB" sz="1700">
                <a:solidFill>
                  <a:srgbClr val="FF0000"/>
                </a:solidFill>
                <a:latin typeface="Comic Sans MS - 23"/>
              </a:rPr>
              <a:t>Ready to Learn</a:t>
            </a:r>
          </a:p>
        </p:txBody>
      </p:sp>
      <p:sp>
        <p:nvSpPr>
          <p:cNvPr id="9" name="TextBox 8"/>
          <p:cNvSpPr txBox="1"/>
          <p:nvPr/>
        </p:nvSpPr>
        <p:spPr>
          <a:xfrm>
            <a:off x="6731000" y="4648200"/>
            <a:ext cx="2692400" cy="353943"/>
          </a:xfrm>
          <a:prstGeom prst="rect">
            <a:avLst/>
          </a:prstGeom>
          <a:noFill/>
        </p:spPr>
        <p:txBody>
          <a:bodyPr vert="horz" rtlCol="0">
            <a:spAutoFit/>
          </a:bodyPr>
          <a:lstStyle/>
          <a:p>
            <a:r>
              <a:rPr lang="en-GB" sz="1700">
                <a:solidFill>
                  <a:srgbClr val="FF0000"/>
                </a:solidFill>
                <a:latin typeface="Comic Sans MS - 23"/>
              </a:rPr>
              <a:t>Growth Mindset</a:t>
            </a:r>
          </a:p>
        </p:txBody>
      </p:sp>
      <p:sp>
        <p:nvSpPr>
          <p:cNvPr id="10" name="TextBox 9"/>
          <p:cNvSpPr txBox="1"/>
          <p:nvPr/>
        </p:nvSpPr>
        <p:spPr>
          <a:xfrm rot="480000">
            <a:off x="6057900" y="3340100"/>
            <a:ext cx="3886200" cy="369332"/>
          </a:xfrm>
          <a:prstGeom prst="rect">
            <a:avLst/>
          </a:prstGeom>
          <a:noFill/>
        </p:spPr>
        <p:txBody>
          <a:bodyPr vert="horz" rtlCol="0">
            <a:spAutoFit/>
          </a:bodyPr>
          <a:lstStyle/>
          <a:p>
            <a:r>
              <a:rPr lang="en-GB">
                <a:solidFill>
                  <a:srgbClr val="FF0000"/>
                </a:solidFill>
                <a:latin typeface="Comic Sans MS - 24"/>
              </a:rPr>
              <a:t>Part of whole school life</a:t>
            </a:r>
          </a:p>
        </p:txBody>
      </p:sp>
      <p:sp>
        <p:nvSpPr>
          <p:cNvPr id="11" name="TextBox 10"/>
          <p:cNvSpPr txBox="1"/>
          <p:nvPr/>
        </p:nvSpPr>
        <p:spPr>
          <a:xfrm>
            <a:off x="3327400" y="4064000"/>
            <a:ext cx="3124200" cy="353943"/>
          </a:xfrm>
          <a:prstGeom prst="rect">
            <a:avLst/>
          </a:prstGeom>
          <a:noFill/>
        </p:spPr>
        <p:txBody>
          <a:bodyPr vert="horz" rtlCol="0">
            <a:spAutoFit/>
          </a:bodyPr>
          <a:lstStyle/>
          <a:p>
            <a:r>
              <a:rPr lang="en-GB" sz="1700">
                <a:solidFill>
                  <a:srgbClr val="FF0000"/>
                </a:solidFill>
                <a:latin typeface="Comic Sans MS - 23"/>
              </a:rPr>
              <a:t>Engaged in learning</a:t>
            </a:r>
          </a:p>
        </p:txBody>
      </p:sp>
      <p:sp>
        <p:nvSpPr>
          <p:cNvPr id="12" name="TextBox 11"/>
          <p:cNvSpPr txBox="1"/>
          <p:nvPr/>
        </p:nvSpPr>
        <p:spPr>
          <a:xfrm>
            <a:off x="215900" y="6896100"/>
            <a:ext cx="9804400" cy="415498"/>
          </a:xfrm>
          <a:prstGeom prst="rect">
            <a:avLst/>
          </a:prstGeom>
          <a:noFill/>
        </p:spPr>
        <p:txBody>
          <a:bodyPr vert="horz" rtlCol="0">
            <a:spAutoFit/>
          </a:bodyPr>
          <a:lstStyle/>
          <a:p>
            <a:r>
              <a:rPr lang="en-GB" sz="2100" dirty="0">
                <a:solidFill>
                  <a:srgbClr val="000000"/>
                </a:solidFill>
                <a:latin typeface="Arial - 28"/>
              </a:rPr>
              <a:t>An exciting, pacey year of huge positive, personal growth.</a:t>
            </a:r>
          </a:p>
        </p:txBody>
      </p:sp>
      <p:sp>
        <p:nvSpPr>
          <p:cNvPr id="13" name="TextBox 12"/>
          <p:cNvSpPr txBox="1"/>
          <p:nvPr/>
        </p:nvSpPr>
        <p:spPr>
          <a:xfrm>
            <a:off x="673100" y="2527300"/>
            <a:ext cx="1538325" cy="369332"/>
          </a:xfrm>
          <a:prstGeom prst="rect">
            <a:avLst/>
          </a:prstGeom>
          <a:noFill/>
        </p:spPr>
        <p:txBody>
          <a:bodyPr vert="horz" rtlCol="0">
            <a:spAutoFit/>
          </a:bodyPr>
          <a:lstStyle/>
          <a:p>
            <a:r>
              <a:rPr lang="en-GB">
                <a:solidFill>
                  <a:srgbClr val="FF0000"/>
                </a:solidFill>
                <a:latin typeface="Comic Sans MS - 24"/>
              </a:rPr>
              <a:t>Resilience</a:t>
            </a:r>
          </a:p>
        </p:txBody>
      </p:sp>
    </p:spTree>
    <p:extLst>
      <p:ext uri="{BB962C8B-B14F-4D97-AF65-F5344CB8AC3E}">
        <p14:creationId xmlns:p14="http://schemas.microsoft.com/office/powerpoint/2010/main" val="400107754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C0FFFF"/>
        </a:solidFill>
        <a:effectLst/>
      </p:bgPr>
    </p:bg>
    <p:spTree>
      <p:nvGrpSpPr>
        <p:cNvPr id="1" name=""/>
        <p:cNvGrpSpPr/>
        <p:nvPr/>
      </p:nvGrpSpPr>
      <p:grpSpPr>
        <a:xfrm>
          <a:off x="0" y="0"/>
          <a:ext cx="0" cy="0"/>
          <a:chOff x="0" y="0"/>
          <a:chExt cx="0" cy="0"/>
        </a:xfrm>
      </p:grpSpPr>
      <p:sp>
        <p:nvSpPr>
          <p:cNvPr id="2" name="TextBox 1"/>
          <p:cNvSpPr txBox="1"/>
          <p:nvPr/>
        </p:nvSpPr>
        <p:spPr>
          <a:xfrm>
            <a:off x="1154303" y="205015"/>
            <a:ext cx="6273800" cy="507831"/>
          </a:xfrm>
          <a:prstGeom prst="rect">
            <a:avLst/>
          </a:prstGeom>
          <a:noFill/>
        </p:spPr>
        <p:txBody>
          <a:bodyPr vert="horz" rtlCol="0">
            <a:spAutoFit/>
          </a:bodyPr>
          <a:lstStyle/>
          <a:p>
            <a:pPr algn="ctr"/>
            <a:r>
              <a:rPr lang="en-GB" sz="2700" u="sng" dirty="0">
                <a:solidFill>
                  <a:srgbClr val="FF0000"/>
                </a:solidFill>
                <a:latin typeface="Comic Sans MS - 36"/>
              </a:rPr>
              <a:t>Homework   </a:t>
            </a:r>
          </a:p>
        </p:txBody>
      </p:sp>
      <p:pic>
        <p:nvPicPr>
          <p:cNvPr id="3" name="Picture 2"/>
          <p:cNvPicPr>
            <a:picLocks/>
          </p:cNvPicPr>
          <p:nvPr/>
        </p:nvPicPr>
        <p:blipFill>
          <a:blip r:embed="rId2">
            <a:extLst>
              <a:ext uri="{28A0092B-C50C-407E-A947-70E740481C1C}">
                <a14:useLocalDpi xmlns:a14="http://schemas.microsoft.com/office/drawing/2010/main" val="0"/>
              </a:ext>
            </a:extLst>
          </a:blip>
          <a:stretch>
            <a:fillRect/>
          </a:stretch>
        </p:blipFill>
        <p:spPr>
          <a:xfrm>
            <a:off x="7652657" y="205015"/>
            <a:ext cx="2308606" cy="2497201"/>
          </a:xfrm>
          <a:prstGeom prst="rect">
            <a:avLst/>
          </a:prstGeom>
          <a:solidFill>
            <a:scrgbClr r="0" g="0" b="0">
              <a:alpha val="0"/>
            </a:scrgbClr>
          </a:solidFill>
        </p:spPr>
      </p:pic>
      <p:sp>
        <p:nvSpPr>
          <p:cNvPr id="4" name="TextBox 3"/>
          <p:cNvSpPr txBox="1"/>
          <p:nvPr/>
        </p:nvSpPr>
        <p:spPr>
          <a:xfrm>
            <a:off x="314016" y="2525077"/>
            <a:ext cx="9468612" cy="10879901"/>
          </a:xfrm>
          <a:prstGeom prst="rect">
            <a:avLst/>
          </a:prstGeom>
          <a:noFill/>
        </p:spPr>
        <p:txBody>
          <a:bodyPr vert="horz" rtlCol="0">
            <a:spAutoFit/>
          </a:bodyPr>
          <a:lstStyle/>
          <a:p>
            <a:r>
              <a:rPr lang="en-GB" sz="2200" u="sng" dirty="0">
                <a:solidFill>
                  <a:srgbClr val="0000FF"/>
                </a:solidFill>
              </a:rPr>
              <a:t>English</a:t>
            </a:r>
          </a:p>
          <a:p>
            <a:r>
              <a:rPr lang="en-GB" dirty="0">
                <a:solidFill>
                  <a:srgbClr val="0000FF"/>
                </a:solidFill>
              </a:rPr>
              <a:t> </a:t>
            </a:r>
            <a:r>
              <a:rPr lang="en-GB" sz="2400" dirty="0">
                <a:solidFill>
                  <a:srgbClr val="0000FF"/>
                </a:solidFill>
              </a:rPr>
              <a:t>Weekly spellings (set Mondays)</a:t>
            </a:r>
          </a:p>
          <a:p>
            <a:r>
              <a:rPr lang="en-GB" sz="2400" dirty="0">
                <a:solidFill>
                  <a:srgbClr val="0000FF"/>
                </a:solidFill>
              </a:rPr>
              <a:t> Reading daily</a:t>
            </a:r>
          </a:p>
          <a:p>
            <a:r>
              <a:rPr lang="en-GB" sz="2400" dirty="0">
                <a:solidFill>
                  <a:srgbClr val="0000FF"/>
                </a:solidFill>
              </a:rPr>
              <a:t>Home-school diary signed daily and used (due in every day but will have a checking day)</a:t>
            </a:r>
          </a:p>
          <a:p>
            <a:r>
              <a:rPr lang="en-GB" sz="2400" dirty="0" err="1">
                <a:solidFill>
                  <a:srgbClr val="0000FF"/>
                </a:solidFill>
              </a:rPr>
              <a:t>Readtheory</a:t>
            </a:r>
            <a:r>
              <a:rPr lang="en-GB" sz="2400" dirty="0">
                <a:solidFill>
                  <a:srgbClr val="0000FF"/>
                </a:solidFill>
              </a:rPr>
              <a:t> (log-ins to follow).</a:t>
            </a:r>
          </a:p>
          <a:p>
            <a:r>
              <a:rPr lang="en-GB" sz="2400" dirty="0">
                <a:solidFill>
                  <a:srgbClr val="0000FF"/>
                </a:solidFill>
              </a:rPr>
              <a:t>Topic Project due in October. (Migration to be set soon)</a:t>
            </a:r>
          </a:p>
          <a:p>
            <a:r>
              <a:rPr lang="en-GB" sz="2400" dirty="0">
                <a:solidFill>
                  <a:srgbClr val="0000FF"/>
                </a:solidFill>
              </a:rPr>
              <a:t>Maths/Grammar/Reading homework set on Mondays and due Mondays </a:t>
            </a:r>
            <a:r>
              <a:rPr lang="en-GB" sz="2400" b="1" u="sng" dirty="0">
                <a:solidFill>
                  <a:srgbClr val="0000FF"/>
                </a:solidFill>
              </a:rPr>
              <a:t>(after half term) </a:t>
            </a:r>
            <a:r>
              <a:rPr lang="en-GB" sz="2400" dirty="0">
                <a:solidFill>
                  <a:srgbClr val="0000FF"/>
                </a:solidFill>
              </a:rPr>
              <a:t>These will be set in SATs revision guides. </a:t>
            </a:r>
          </a:p>
          <a:p>
            <a:endParaRPr lang="en-GB" sz="2400" dirty="0">
              <a:solidFill>
                <a:srgbClr val="0000FF"/>
              </a:solidFill>
            </a:endParaRPr>
          </a:p>
          <a:p>
            <a:endParaRPr lang="en-GB" sz="2400" dirty="0">
              <a:solidFill>
                <a:srgbClr val="0000FF"/>
              </a:solidFill>
            </a:endParaRPr>
          </a:p>
          <a:p>
            <a:r>
              <a:rPr lang="en-GB" sz="2400" u="sng" dirty="0">
                <a:solidFill>
                  <a:srgbClr val="0000FF"/>
                </a:solidFill>
              </a:rPr>
              <a:t>Maths</a:t>
            </a:r>
          </a:p>
          <a:p>
            <a:r>
              <a:rPr lang="en-GB" sz="2400" dirty="0">
                <a:solidFill>
                  <a:srgbClr val="0000FF"/>
                </a:solidFill>
              </a:rPr>
              <a:t>Times tables (Miss Manning set)</a:t>
            </a:r>
          </a:p>
          <a:p>
            <a:r>
              <a:rPr lang="en-GB" sz="2400" dirty="0">
                <a:solidFill>
                  <a:srgbClr val="0000FF"/>
                </a:solidFill>
              </a:rPr>
              <a:t>Revision guide activities (later in Autumn term)</a:t>
            </a:r>
          </a:p>
          <a:p>
            <a:r>
              <a:rPr lang="en-GB" sz="2400" dirty="0">
                <a:solidFill>
                  <a:srgbClr val="0000FF"/>
                </a:solidFill>
              </a:rPr>
              <a:t>Please don't do past SATs papers 2023-25 as we use them to guide us. </a:t>
            </a:r>
          </a:p>
          <a:p>
            <a:endParaRPr lang="en-GB" sz="2400" dirty="0">
              <a:solidFill>
                <a:srgbClr val="0000FF"/>
              </a:solidFill>
            </a:endParaRPr>
          </a:p>
          <a:p>
            <a:r>
              <a:rPr lang="en-GB" sz="2400" dirty="0">
                <a:solidFill>
                  <a:srgbClr val="0000FF"/>
                </a:solidFill>
              </a:rPr>
              <a:t>Topic related research set now (Migration)</a:t>
            </a:r>
          </a:p>
          <a:p>
            <a:r>
              <a:rPr lang="en-GB" sz="2400" dirty="0">
                <a:solidFill>
                  <a:srgbClr val="0000FF"/>
                </a:solidFill>
              </a:rPr>
              <a:t>From Autumn 2- revision guides will be given out for pupils to use. Sometimes these will be set as homework.</a:t>
            </a:r>
          </a:p>
          <a:p>
            <a:endParaRPr lang="en-GB" sz="1900" dirty="0">
              <a:solidFill>
                <a:srgbClr val="0000FF"/>
              </a:solidFill>
            </a:endParaRPr>
          </a:p>
          <a:p>
            <a:r>
              <a:rPr lang="en-GB" sz="1900" dirty="0">
                <a:solidFill>
                  <a:srgbClr val="0000FF"/>
                </a:solidFill>
              </a:rPr>
              <a:t>PLEASE CHECK COMMUNICATIONS via Arbor</a:t>
            </a:r>
          </a:p>
          <a:p>
            <a:endParaRPr lang="en-GB" sz="1900" dirty="0">
              <a:solidFill>
                <a:srgbClr val="0000FF"/>
              </a:solidFill>
            </a:endParaRPr>
          </a:p>
          <a:p>
            <a:endParaRPr lang="en-GB" sz="1900" dirty="0">
              <a:solidFill>
                <a:srgbClr val="0000FF"/>
              </a:solidFill>
            </a:endParaRPr>
          </a:p>
          <a:p>
            <a:endParaRPr lang="en-GB" sz="1900" dirty="0">
              <a:solidFill>
                <a:srgbClr val="0000FF"/>
              </a:solidFill>
            </a:endParaRPr>
          </a:p>
          <a:p>
            <a:endParaRPr lang="en-GB" sz="1900" dirty="0">
              <a:solidFill>
                <a:srgbClr val="0000FF"/>
              </a:solidFill>
            </a:endParaRPr>
          </a:p>
          <a:p>
            <a:endParaRPr lang="en-GB" sz="1900" dirty="0">
              <a:solidFill>
                <a:srgbClr val="0000FF"/>
              </a:solidFill>
            </a:endParaRPr>
          </a:p>
          <a:p>
            <a:endParaRPr lang="en-GB" sz="1900" dirty="0">
              <a:solidFill>
                <a:srgbClr val="0000FF"/>
              </a:solidFill>
            </a:endParaRPr>
          </a:p>
          <a:p>
            <a:endParaRPr lang="en-GB" sz="1900" dirty="0">
              <a:solidFill>
                <a:srgbClr val="0000FF"/>
              </a:solidFill>
            </a:endParaRPr>
          </a:p>
          <a:p>
            <a:endParaRPr lang="en-GB" sz="1900" dirty="0">
              <a:solidFill>
                <a:srgbClr val="0000FF"/>
              </a:solidFill>
            </a:endParaRPr>
          </a:p>
          <a:p>
            <a:endParaRPr lang="en-GB" sz="1900" dirty="0">
              <a:solidFill>
                <a:srgbClr val="0000FF"/>
              </a:solidFill>
            </a:endParaRPr>
          </a:p>
          <a:p>
            <a:endParaRPr lang="en-GB" sz="1900" dirty="0">
              <a:solidFill>
                <a:srgbClr val="0000FF"/>
              </a:solidFill>
            </a:endParaRPr>
          </a:p>
          <a:p>
            <a:endParaRPr lang="en-GB" sz="1900" dirty="0">
              <a:solidFill>
                <a:srgbClr val="0000FF"/>
              </a:solidFill>
            </a:endParaRPr>
          </a:p>
        </p:txBody>
      </p:sp>
    </p:spTree>
    <p:extLst>
      <p:ext uri="{BB962C8B-B14F-4D97-AF65-F5344CB8AC3E}">
        <p14:creationId xmlns:p14="http://schemas.microsoft.com/office/powerpoint/2010/main" val="134542006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C0FFFF"/>
        </a:solidFill>
        <a:effectLst/>
      </p:bgPr>
    </p:bg>
    <p:spTree>
      <p:nvGrpSpPr>
        <p:cNvPr id="1" name=""/>
        <p:cNvGrpSpPr/>
        <p:nvPr/>
      </p:nvGrpSpPr>
      <p:grpSpPr>
        <a:xfrm>
          <a:off x="0" y="0"/>
          <a:ext cx="0" cy="0"/>
          <a:chOff x="0" y="0"/>
          <a:chExt cx="0" cy="0"/>
        </a:xfrm>
      </p:grpSpPr>
      <p:sp>
        <p:nvSpPr>
          <p:cNvPr id="2" name="TextBox 1"/>
          <p:cNvSpPr txBox="1"/>
          <p:nvPr/>
        </p:nvSpPr>
        <p:spPr>
          <a:xfrm>
            <a:off x="3606800" y="533400"/>
            <a:ext cx="2836672" cy="93102"/>
          </a:xfrm>
          <a:prstGeom prst="rect">
            <a:avLst/>
          </a:prstGeom>
          <a:noFill/>
        </p:spPr>
        <p:txBody>
          <a:bodyPr vert="horz" rtlCol="0">
            <a:spAutoFit/>
          </a:bodyPr>
          <a:lstStyle/>
          <a:p>
            <a:r>
              <a:rPr lang="en-GB" sz="2800" u="sng">
                <a:solidFill>
                  <a:srgbClr val="FF0000"/>
                </a:solidFill>
                <a:latin typeface="Comic Sans MS - 37"/>
              </a:rPr>
              <a:t>Equipment  </a:t>
            </a:r>
          </a:p>
        </p:txBody>
      </p:sp>
      <p:pic>
        <p:nvPicPr>
          <p:cNvPr id="3" name="Picture 2"/>
          <p:cNvPicPr>
            <a:picLocks/>
          </p:cNvPicPr>
          <p:nvPr/>
        </p:nvPicPr>
        <p:blipFill>
          <a:blip r:embed="rId2">
            <a:extLst>
              <a:ext uri="{28A0092B-C50C-407E-A947-70E740481C1C}">
                <a14:useLocalDpi xmlns:a14="http://schemas.microsoft.com/office/drawing/2010/main" val="0"/>
              </a:ext>
            </a:extLst>
          </a:blip>
          <a:stretch>
            <a:fillRect/>
          </a:stretch>
        </p:blipFill>
        <p:spPr>
          <a:xfrm rot="11319600">
            <a:off x="648081" y="917194"/>
            <a:ext cx="1904492" cy="1636014"/>
          </a:xfrm>
          <a:prstGeom prst="rect">
            <a:avLst/>
          </a:prstGeom>
          <a:solidFill>
            <a:scrgbClr r="0" g="0" b="0">
              <a:alpha val="0"/>
            </a:scrgbClr>
          </a:solidFill>
        </p:spPr>
      </p:pic>
      <p:pic>
        <p:nvPicPr>
          <p:cNvPr id="4" name="Picture 3"/>
          <p:cNvPicPr>
            <a:picLocks/>
          </p:cNvPicPr>
          <p:nvPr/>
        </p:nvPicPr>
        <p:blipFill>
          <a:blip r:embed="rId3">
            <a:extLst>
              <a:ext uri="{28A0092B-C50C-407E-A947-70E740481C1C}">
                <a14:useLocalDpi xmlns:a14="http://schemas.microsoft.com/office/drawing/2010/main" val="0"/>
              </a:ext>
            </a:extLst>
          </a:blip>
          <a:stretch>
            <a:fillRect/>
          </a:stretch>
        </p:blipFill>
        <p:spPr>
          <a:xfrm rot="21339000">
            <a:off x="7927949" y="5302227"/>
            <a:ext cx="1879600" cy="1905000"/>
          </a:xfrm>
          <a:prstGeom prst="rect">
            <a:avLst/>
          </a:prstGeom>
          <a:solidFill>
            <a:scrgbClr r="0" g="0" b="0">
              <a:alpha val="0"/>
            </a:scrgbClr>
          </a:solidFill>
        </p:spPr>
      </p:pic>
      <p:pic>
        <p:nvPicPr>
          <p:cNvPr id="5" name="Picture 4"/>
          <p:cNvPicPr>
            <a:picLocks/>
          </p:cNvPicPr>
          <p:nvPr/>
        </p:nvPicPr>
        <p:blipFill>
          <a:blip r:embed="rId4">
            <a:extLst>
              <a:ext uri="{28A0092B-C50C-407E-A947-70E740481C1C}">
                <a14:useLocalDpi xmlns:a14="http://schemas.microsoft.com/office/drawing/2010/main" val="0"/>
              </a:ext>
            </a:extLst>
          </a:blip>
          <a:stretch>
            <a:fillRect/>
          </a:stretch>
        </p:blipFill>
        <p:spPr>
          <a:xfrm rot="342600">
            <a:off x="293140" y="8352345"/>
            <a:ext cx="2070100" cy="2514600"/>
          </a:xfrm>
          <a:prstGeom prst="rect">
            <a:avLst/>
          </a:prstGeom>
          <a:solidFill>
            <a:scrgbClr r="0" g="0" b="0">
              <a:alpha val="0"/>
            </a:scrgbClr>
          </a:solidFill>
        </p:spPr>
      </p:pic>
      <p:pic>
        <p:nvPicPr>
          <p:cNvPr id="6" name="Picture 5"/>
          <p:cNvPicPr>
            <a:picLocks/>
          </p:cNvPicPr>
          <p:nvPr/>
        </p:nvPicPr>
        <p:blipFill>
          <a:blip r:embed="rId5">
            <a:extLst>
              <a:ext uri="{28A0092B-C50C-407E-A947-70E740481C1C}">
                <a14:useLocalDpi xmlns:a14="http://schemas.microsoft.com/office/drawing/2010/main" val="0"/>
              </a:ext>
            </a:extLst>
          </a:blip>
          <a:stretch>
            <a:fillRect/>
          </a:stretch>
        </p:blipFill>
        <p:spPr>
          <a:xfrm rot="21391800">
            <a:off x="7028617" y="1459514"/>
            <a:ext cx="2350262" cy="1858645"/>
          </a:xfrm>
          <a:prstGeom prst="rect">
            <a:avLst/>
          </a:prstGeom>
          <a:solidFill>
            <a:scrgbClr r="0" g="0" b="0">
              <a:alpha val="0"/>
            </a:scrgbClr>
          </a:solidFill>
        </p:spPr>
      </p:pic>
      <p:sp>
        <p:nvSpPr>
          <p:cNvPr id="7" name="TextBox 6"/>
          <p:cNvSpPr txBox="1"/>
          <p:nvPr/>
        </p:nvSpPr>
        <p:spPr>
          <a:xfrm>
            <a:off x="2975120" y="301171"/>
            <a:ext cx="2552700" cy="7017306"/>
          </a:xfrm>
          <a:prstGeom prst="rect">
            <a:avLst/>
          </a:prstGeom>
          <a:noFill/>
        </p:spPr>
        <p:txBody>
          <a:bodyPr vert="horz" rtlCol="0">
            <a:spAutoFit/>
          </a:bodyPr>
          <a:lstStyle/>
          <a:p>
            <a:r>
              <a:rPr lang="en-GB" sz="1600" dirty="0">
                <a:solidFill>
                  <a:srgbClr val="0000FF"/>
                </a:solidFill>
                <a:latin typeface="Comic Sans MS - 15"/>
              </a:rPr>
              <a:t>*</a:t>
            </a:r>
            <a:r>
              <a:rPr lang="en-GB" sz="2400" dirty="0">
                <a:solidFill>
                  <a:srgbClr val="0000FF"/>
                </a:solidFill>
                <a:latin typeface="Comic Sans MS - 15"/>
              </a:rPr>
              <a:t>Handwriting pen (blue not biro) /</a:t>
            </a:r>
            <a:r>
              <a:rPr lang="en-GB" sz="2400" dirty="0" err="1">
                <a:solidFill>
                  <a:srgbClr val="0000FF"/>
                </a:solidFill>
                <a:latin typeface="Comic Sans MS - 15"/>
              </a:rPr>
              <a:t>frixon</a:t>
            </a:r>
            <a:r>
              <a:rPr lang="en-GB" sz="2400" dirty="0">
                <a:solidFill>
                  <a:srgbClr val="0000FF"/>
                </a:solidFill>
                <a:latin typeface="Comic Sans MS - 15"/>
              </a:rPr>
              <a:t> pen for writing up English work</a:t>
            </a:r>
          </a:p>
          <a:p>
            <a:r>
              <a:rPr lang="en-GB" sz="2400" dirty="0">
                <a:solidFill>
                  <a:srgbClr val="0000FF"/>
                </a:solidFill>
                <a:latin typeface="Comic Sans MS - 15"/>
              </a:rPr>
              <a:t>*Pencils</a:t>
            </a:r>
          </a:p>
          <a:p>
            <a:r>
              <a:rPr lang="en-GB" sz="2400" dirty="0">
                <a:solidFill>
                  <a:srgbClr val="0000FF"/>
                </a:solidFill>
                <a:latin typeface="Comic Sans MS - 15"/>
              </a:rPr>
              <a:t>*Ruler</a:t>
            </a:r>
          </a:p>
          <a:p>
            <a:r>
              <a:rPr lang="en-GB" sz="2400" dirty="0">
                <a:solidFill>
                  <a:srgbClr val="0000FF"/>
                </a:solidFill>
                <a:latin typeface="Comic Sans MS - 15"/>
              </a:rPr>
              <a:t>*Small Pritt stick</a:t>
            </a:r>
          </a:p>
          <a:p>
            <a:r>
              <a:rPr lang="en-GB" sz="2400" dirty="0">
                <a:solidFill>
                  <a:srgbClr val="0000FF"/>
                </a:solidFill>
                <a:latin typeface="Comic Sans MS - 15"/>
              </a:rPr>
              <a:t>Eraser</a:t>
            </a:r>
          </a:p>
          <a:p>
            <a:r>
              <a:rPr lang="en-GB" sz="2400" dirty="0">
                <a:solidFill>
                  <a:srgbClr val="0000FF"/>
                </a:solidFill>
                <a:latin typeface="Comic Sans MS - 15"/>
              </a:rPr>
              <a:t>sharpener </a:t>
            </a:r>
          </a:p>
          <a:p>
            <a:endParaRPr lang="en-GB" sz="2400" dirty="0">
              <a:solidFill>
                <a:srgbClr val="0000FF"/>
              </a:solidFill>
              <a:latin typeface="Comic Sans MS - 15"/>
            </a:endParaRPr>
          </a:p>
          <a:p>
            <a:r>
              <a:rPr lang="en-GB" sz="2400" u="sng" dirty="0">
                <a:solidFill>
                  <a:srgbClr val="0000FF"/>
                </a:solidFill>
                <a:latin typeface="Comic Sans MS - 15"/>
              </a:rPr>
              <a:t>Please name all equipment</a:t>
            </a:r>
          </a:p>
          <a:p>
            <a:endParaRPr lang="en-GB" sz="1100" dirty="0">
              <a:solidFill>
                <a:srgbClr val="0000FF"/>
              </a:solidFill>
              <a:latin typeface="Comic Sans MS - 15"/>
            </a:endParaRPr>
          </a:p>
          <a:p>
            <a:endParaRPr lang="en-GB" sz="1100" dirty="0">
              <a:solidFill>
                <a:srgbClr val="0000FF"/>
              </a:solidFill>
              <a:latin typeface="Comic Sans MS - 15"/>
            </a:endParaRPr>
          </a:p>
          <a:p>
            <a:r>
              <a:rPr lang="en-GB" sz="2400" dirty="0">
                <a:solidFill>
                  <a:srgbClr val="0000FF"/>
                </a:solidFill>
                <a:latin typeface="Comic Sans MS - 15"/>
              </a:rPr>
              <a:t>Reading book – every day.</a:t>
            </a:r>
          </a:p>
          <a:p>
            <a:endParaRPr lang="en-GB" sz="1100" dirty="0">
              <a:solidFill>
                <a:srgbClr val="0000FF"/>
              </a:solidFill>
              <a:latin typeface="Comic Sans MS - 15"/>
            </a:endParaRPr>
          </a:p>
          <a:p>
            <a:endParaRPr lang="en-GB" sz="1100" dirty="0">
              <a:solidFill>
                <a:srgbClr val="0000FF"/>
              </a:solidFill>
              <a:latin typeface="Comic Sans MS - 15"/>
            </a:endParaRPr>
          </a:p>
          <a:p>
            <a:endParaRPr lang="en-GB" sz="1100" dirty="0">
              <a:solidFill>
                <a:srgbClr val="0000FF"/>
              </a:solidFill>
              <a:latin typeface="Comic Sans MS - 15"/>
            </a:endParaRPr>
          </a:p>
          <a:p>
            <a:endParaRPr lang="en-GB" sz="1100" dirty="0">
              <a:solidFill>
                <a:srgbClr val="0000FF"/>
              </a:solidFill>
              <a:latin typeface="Comic Sans MS - 15"/>
            </a:endParaRPr>
          </a:p>
        </p:txBody>
      </p:sp>
      <p:sp>
        <p:nvSpPr>
          <p:cNvPr id="8" name="TextBox 7"/>
          <p:cNvSpPr txBox="1"/>
          <p:nvPr/>
        </p:nvSpPr>
        <p:spPr>
          <a:xfrm>
            <a:off x="1792234" y="7069822"/>
            <a:ext cx="7640739" cy="2308324"/>
          </a:xfrm>
          <a:prstGeom prst="rect">
            <a:avLst/>
          </a:prstGeom>
          <a:noFill/>
        </p:spPr>
        <p:txBody>
          <a:bodyPr vert="horz" wrap="square" rtlCol="0">
            <a:spAutoFit/>
          </a:bodyPr>
          <a:lstStyle/>
          <a:p>
            <a:r>
              <a:rPr lang="en-GB" sz="2400" dirty="0">
                <a:solidFill>
                  <a:srgbClr val="0000FF"/>
                </a:solidFill>
                <a:latin typeface="Comic Sans MS - 16"/>
              </a:rPr>
              <a:t>Trainers for PE days only</a:t>
            </a:r>
          </a:p>
          <a:p>
            <a:r>
              <a:rPr lang="en-GB" sz="2400" dirty="0">
                <a:solidFill>
                  <a:srgbClr val="0000FF"/>
                </a:solidFill>
                <a:latin typeface="Comic Sans MS - 16"/>
              </a:rPr>
              <a:t>*No jewellery/wristbands (small earring studs allowed).</a:t>
            </a:r>
          </a:p>
          <a:p>
            <a:r>
              <a:rPr lang="en-GB" sz="2400" dirty="0">
                <a:solidFill>
                  <a:srgbClr val="0000FF"/>
                </a:solidFill>
                <a:latin typeface="Comic Sans MS - 16"/>
              </a:rPr>
              <a:t>*Healthy snack - keeps children going until lunch</a:t>
            </a:r>
          </a:p>
          <a:p>
            <a:endParaRPr lang="en-GB" sz="1200" dirty="0">
              <a:solidFill>
                <a:srgbClr val="0000FF"/>
              </a:solidFill>
              <a:latin typeface="Comic Sans MS - 16"/>
            </a:endParaRPr>
          </a:p>
          <a:p>
            <a:endParaRPr lang="en-GB" sz="1200" dirty="0">
              <a:solidFill>
                <a:srgbClr val="0000FF"/>
              </a:solidFill>
              <a:latin typeface="Comic Sans MS - 16"/>
            </a:endParaRPr>
          </a:p>
          <a:p>
            <a:endParaRPr lang="en-GB" sz="1200" dirty="0">
              <a:solidFill>
                <a:srgbClr val="0000FF"/>
              </a:solidFill>
              <a:latin typeface="Comic Sans MS - 16"/>
            </a:endParaRPr>
          </a:p>
          <a:p>
            <a:endParaRPr lang="en-GB" sz="1200" dirty="0">
              <a:solidFill>
                <a:srgbClr val="0000FF"/>
              </a:solidFill>
              <a:latin typeface="Comic Sans MS - 16"/>
            </a:endParaRPr>
          </a:p>
          <a:p>
            <a:endParaRPr lang="en-GB" sz="1200" dirty="0">
              <a:solidFill>
                <a:srgbClr val="0000FF"/>
              </a:solidFill>
              <a:latin typeface="Comic Sans MS - 16"/>
            </a:endParaRPr>
          </a:p>
          <a:p>
            <a:endParaRPr lang="en-GB" sz="1200" dirty="0">
              <a:solidFill>
                <a:srgbClr val="0000FF"/>
              </a:solidFill>
              <a:latin typeface="Comic Sans MS - 16"/>
            </a:endParaRPr>
          </a:p>
        </p:txBody>
      </p:sp>
      <p:sp>
        <p:nvSpPr>
          <p:cNvPr id="9" name="TextBox 8"/>
          <p:cNvSpPr txBox="1"/>
          <p:nvPr/>
        </p:nvSpPr>
        <p:spPr>
          <a:xfrm>
            <a:off x="7099300" y="3416300"/>
            <a:ext cx="1676400" cy="338554"/>
          </a:xfrm>
          <a:prstGeom prst="rect">
            <a:avLst/>
          </a:prstGeom>
          <a:noFill/>
        </p:spPr>
        <p:txBody>
          <a:bodyPr vert="horz" rtlCol="0">
            <a:spAutoFit/>
          </a:bodyPr>
          <a:lstStyle/>
          <a:p>
            <a:r>
              <a:rPr lang="en-GB" sz="1600" dirty="0">
                <a:solidFill>
                  <a:srgbClr val="0000FF"/>
                </a:solidFill>
                <a:latin typeface="Comic Sans MS - 15"/>
              </a:rPr>
              <a:t>Healthy snack</a:t>
            </a:r>
          </a:p>
        </p:txBody>
      </p:sp>
      <p:sp>
        <p:nvSpPr>
          <p:cNvPr id="10" name="TextBox 9"/>
          <p:cNvSpPr txBox="1"/>
          <p:nvPr/>
        </p:nvSpPr>
        <p:spPr>
          <a:xfrm>
            <a:off x="7099300" y="4896116"/>
            <a:ext cx="2082800" cy="461665"/>
          </a:xfrm>
          <a:prstGeom prst="rect">
            <a:avLst/>
          </a:prstGeom>
          <a:noFill/>
        </p:spPr>
        <p:txBody>
          <a:bodyPr vert="horz" wrap="square" rtlCol="0">
            <a:spAutoFit/>
          </a:bodyPr>
          <a:lstStyle/>
          <a:p>
            <a:r>
              <a:rPr lang="en-GB" sz="2400" dirty="0">
                <a:solidFill>
                  <a:srgbClr val="0000FF"/>
                </a:solidFill>
                <a:latin typeface="Comic Sans MS - 16"/>
              </a:rPr>
              <a:t>Water bottle</a:t>
            </a:r>
          </a:p>
        </p:txBody>
      </p:sp>
    </p:spTree>
    <p:extLst>
      <p:ext uri="{BB962C8B-B14F-4D97-AF65-F5344CB8AC3E}">
        <p14:creationId xmlns:p14="http://schemas.microsoft.com/office/powerpoint/2010/main" val="371150856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AFEEEE"/>
        </a:solidFill>
        <a:effectLst/>
      </p:bgPr>
    </p:bg>
    <p:spTree>
      <p:nvGrpSpPr>
        <p:cNvPr id="1" name=""/>
        <p:cNvGrpSpPr/>
        <p:nvPr/>
      </p:nvGrpSpPr>
      <p:grpSpPr>
        <a:xfrm>
          <a:off x="0" y="0"/>
          <a:ext cx="0" cy="0"/>
          <a:chOff x="0" y="0"/>
          <a:chExt cx="0" cy="0"/>
        </a:xfrm>
      </p:grpSpPr>
      <p:sp>
        <p:nvSpPr>
          <p:cNvPr id="3" name="TextBox 2"/>
          <p:cNvSpPr txBox="1"/>
          <p:nvPr/>
        </p:nvSpPr>
        <p:spPr>
          <a:xfrm>
            <a:off x="3632200" y="330200"/>
            <a:ext cx="2871775" cy="507831"/>
          </a:xfrm>
          <a:prstGeom prst="rect">
            <a:avLst/>
          </a:prstGeom>
          <a:noFill/>
        </p:spPr>
        <p:txBody>
          <a:bodyPr vert="horz" rtlCol="0">
            <a:spAutoFit/>
          </a:bodyPr>
          <a:lstStyle/>
          <a:p>
            <a:r>
              <a:rPr lang="en-GB" sz="2700" dirty="0">
                <a:solidFill>
                  <a:srgbClr val="FF0000"/>
                </a:solidFill>
                <a:latin typeface="Arial - 36"/>
              </a:rPr>
              <a:t>Expectations!</a:t>
            </a:r>
          </a:p>
        </p:txBody>
      </p:sp>
      <p:sp>
        <p:nvSpPr>
          <p:cNvPr id="4" name="TextBox 3"/>
          <p:cNvSpPr txBox="1"/>
          <p:nvPr/>
        </p:nvSpPr>
        <p:spPr>
          <a:xfrm>
            <a:off x="1066800" y="1295400"/>
            <a:ext cx="9309100" cy="923330"/>
          </a:xfrm>
          <a:prstGeom prst="rect">
            <a:avLst/>
          </a:prstGeom>
          <a:noFill/>
        </p:spPr>
        <p:txBody>
          <a:bodyPr vert="horz" rtlCol="0">
            <a:spAutoFit/>
          </a:bodyPr>
          <a:lstStyle/>
          <a:p>
            <a:r>
              <a:rPr lang="en-GB" sz="2700" dirty="0">
                <a:solidFill>
                  <a:srgbClr val="000000"/>
                </a:solidFill>
                <a:latin typeface="Arial - 36"/>
              </a:rPr>
              <a:t>We will continue to aim for the highest standards for our children.</a:t>
            </a:r>
          </a:p>
        </p:txBody>
      </p:sp>
      <p:sp>
        <p:nvSpPr>
          <p:cNvPr id="5" name="TextBox 4"/>
          <p:cNvSpPr txBox="1"/>
          <p:nvPr/>
        </p:nvSpPr>
        <p:spPr>
          <a:xfrm>
            <a:off x="923413" y="2410132"/>
            <a:ext cx="8629073" cy="9648795"/>
          </a:xfrm>
          <a:prstGeom prst="rect">
            <a:avLst/>
          </a:prstGeom>
          <a:noFill/>
        </p:spPr>
        <p:txBody>
          <a:bodyPr vert="horz" wrap="square" rtlCol="0">
            <a:spAutoFit/>
          </a:bodyPr>
          <a:lstStyle/>
          <a:p>
            <a:pPr marL="457200" indent="-457200">
              <a:buFont typeface="Arial" panose="020B0604020202020204" pitchFamily="34" charset="0"/>
              <a:buChar char="•"/>
            </a:pPr>
            <a:r>
              <a:rPr lang="en-GB" sz="2700" dirty="0">
                <a:solidFill>
                  <a:srgbClr val="000000"/>
                </a:solidFill>
                <a:latin typeface="Arial - 36"/>
              </a:rPr>
              <a:t>Spelling, reading, any </a:t>
            </a:r>
            <a:r>
              <a:rPr lang="en-GB" sz="2700" u="sng" dirty="0">
                <a:solidFill>
                  <a:srgbClr val="000000"/>
                </a:solidFill>
                <a:latin typeface="Arial - 36"/>
              </a:rPr>
              <a:t>homework</a:t>
            </a:r>
            <a:r>
              <a:rPr lang="en-GB" sz="2700" dirty="0">
                <a:solidFill>
                  <a:srgbClr val="000000"/>
                </a:solidFill>
                <a:latin typeface="Arial - 36"/>
              </a:rPr>
              <a:t> is expected to be done every week to the child's best possible standard.</a:t>
            </a:r>
          </a:p>
          <a:p>
            <a:r>
              <a:rPr lang="en-GB" sz="2700" dirty="0">
                <a:solidFill>
                  <a:srgbClr val="000000"/>
                </a:solidFill>
                <a:latin typeface="Arial - 36"/>
              </a:rPr>
              <a:t> </a:t>
            </a:r>
          </a:p>
          <a:p>
            <a:pPr marL="457200" indent="-457200">
              <a:buFont typeface="Arial" panose="020B0604020202020204" pitchFamily="34" charset="0"/>
              <a:buChar char="•"/>
            </a:pPr>
            <a:r>
              <a:rPr lang="en-GB" sz="2700" dirty="0">
                <a:solidFill>
                  <a:srgbClr val="000000"/>
                </a:solidFill>
                <a:latin typeface="Arial - 36"/>
              </a:rPr>
              <a:t>PE kit  for every PE lesson. (spare used stock will be given to wear ‘if available’ on that day).</a:t>
            </a:r>
          </a:p>
          <a:p>
            <a:endParaRPr lang="en-GB" sz="2700" dirty="0">
              <a:solidFill>
                <a:srgbClr val="000000"/>
              </a:solidFill>
              <a:latin typeface="Arial - 36"/>
            </a:endParaRPr>
          </a:p>
          <a:p>
            <a:pPr marL="457200" indent="-457200">
              <a:buFont typeface="Arial" panose="020B0604020202020204" pitchFamily="34" charset="0"/>
              <a:buChar char="•"/>
            </a:pPr>
            <a:r>
              <a:rPr lang="en-GB" sz="2700" dirty="0">
                <a:solidFill>
                  <a:srgbClr val="000000"/>
                </a:solidFill>
                <a:latin typeface="Arial - 36"/>
              </a:rPr>
              <a:t>Diaries in every day. Reading to be logged and must be in on the diary day. We will stamp it once a week.</a:t>
            </a:r>
          </a:p>
          <a:p>
            <a:endParaRPr lang="en-GB" sz="2700" dirty="0">
              <a:solidFill>
                <a:srgbClr val="000000"/>
              </a:solidFill>
              <a:latin typeface="Arial - 36"/>
            </a:endParaRPr>
          </a:p>
          <a:p>
            <a:pPr marL="457200" indent="-457200">
              <a:buFont typeface="Arial" panose="020B0604020202020204" pitchFamily="34" charset="0"/>
              <a:buChar char="•"/>
            </a:pPr>
            <a:r>
              <a:rPr lang="en-GB" sz="2700" dirty="0">
                <a:solidFill>
                  <a:srgbClr val="000000"/>
                </a:solidFill>
                <a:latin typeface="Arial - 36"/>
              </a:rPr>
              <a:t>An aspirational attitude is essential.</a:t>
            </a:r>
          </a:p>
          <a:p>
            <a:endParaRPr lang="en-GB" sz="2700" dirty="0">
              <a:solidFill>
                <a:srgbClr val="000000"/>
              </a:solidFill>
              <a:latin typeface="Arial - 36"/>
            </a:endParaRPr>
          </a:p>
          <a:p>
            <a:pPr marL="457200" indent="-457200">
              <a:buFont typeface="Arial" panose="020B0604020202020204" pitchFamily="34" charset="0"/>
              <a:buChar char="•"/>
            </a:pPr>
            <a:r>
              <a:rPr lang="en-GB" sz="2700" dirty="0">
                <a:solidFill>
                  <a:srgbClr val="000000"/>
                </a:solidFill>
                <a:latin typeface="Arial - 36"/>
              </a:rPr>
              <a:t>Work hard and be the best version of yourself.</a:t>
            </a:r>
          </a:p>
          <a:p>
            <a:pPr marL="457200" indent="-457200">
              <a:buFont typeface="Arial" panose="020B0604020202020204" pitchFamily="34" charset="0"/>
              <a:buChar char="•"/>
            </a:pPr>
            <a:endParaRPr lang="en-GB" sz="2700" dirty="0">
              <a:solidFill>
                <a:srgbClr val="000000"/>
              </a:solidFill>
              <a:latin typeface="Arial - 36"/>
            </a:endParaRPr>
          </a:p>
          <a:p>
            <a:pPr marL="457200" indent="-457200">
              <a:buFont typeface="Arial" panose="020B0604020202020204" pitchFamily="34" charset="0"/>
              <a:buChar char="•"/>
            </a:pPr>
            <a:r>
              <a:rPr lang="en-GB" sz="2700" dirty="0">
                <a:solidFill>
                  <a:srgbClr val="000000"/>
                </a:solidFill>
                <a:latin typeface="Arial - 36"/>
              </a:rPr>
              <a:t>Super, smart school uniform. Please support us with this. If you are struggling financially with the school uniform, please speak confidentially to us. If you qualify for PPG we might also be able to help. </a:t>
            </a:r>
          </a:p>
          <a:p>
            <a:pPr marL="457200" indent="-457200">
              <a:buFont typeface="Arial" panose="020B0604020202020204" pitchFamily="34" charset="0"/>
              <a:buChar char="•"/>
            </a:pPr>
            <a:endParaRPr lang="en-GB" sz="2700" dirty="0">
              <a:solidFill>
                <a:srgbClr val="000000"/>
              </a:solidFill>
              <a:latin typeface="Arial - 36"/>
            </a:endParaRPr>
          </a:p>
          <a:p>
            <a:pPr marL="457200" indent="-457200">
              <a:buFont typeface="Arial" panose="020B0604020202020204" pitchFamily="34" charset="0"/>
              <a:buChar char="•"/>
            </a:pPr>
            <a:endParaRPr lang="en-GB" sz="2700" dirty="0">
              <a:solidFill>
                <a:srgbClr val="000000"/>
              </a:solidFill>
              <a:latin typeface="Arial - 36"/>
            </a:endParaRPr>
          </a:p>
          <a:p>
            <a:pPr marL="457200" indent="-457200">
              <a:buFont typeface="Arial" panose="020B0604020202020204" pitchFamily="34" charset="0"/>
              <a:buChar char="•"/>
            </a:pPr>
            <a:endParaRPr lang="en-GB" sz="2700" dirty="0">
              <a:solidFill>
                <a:srgbClr val="000000"/>
              </a:solidFill>
              <a:latin typeface="Arial - 36"/>
            </a:endParaRPr>
          </a:p>
          <a:p>
            <a:pPr marL="457200" indent="-457200">
              <a:buFont typeface="Arial" panose="020B0604020202020204" pitchFamily="34" charset="0"/>
              <a:buChar char="•"/>
            </a:pPr>
            <a:endParaRPr lang="en-GB" sz="2700" dirty="0">
              <a:solidFill>
                <a:srgbClr val="000000"/>
              </a:solidFill>
              <a:latin typeface="Arial - 36"/>
            </a:endParaRPr>
          </a:p>
          <a:p>
            <a:pPr marL="457200" indent="-457200">
              <a:buFont typeface="Arial" panose="020B0604020202020204" pitchFamily="34" charset="0"/>
              <a:buChar char="•"/>
            </a:pPr>
            <a:endParaRPr lang="en-GB" sz="2700" dirty="0">
              <a:solidFill>
                <a:srgbClr val="000000"/>
              </a:solidFill>
              <a:latin typeface="Arial - 36"/>
            </a:endParaRPr>
          </a:p>
        </p:txBody>
      </p:sp>
    </p:spTree>
    <p:extLst>
      <p:ext uri="{BB962C8B-B14F-4D97-AF65-F5344CB8AC3E}">
        <p14:creationId xmlns:p14="http://schemas.microsoft.com/office/powerpoint/2010/main" val="55148330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C0FFFF"/>
        </a:solidFill>
        <a:effectLst/>
      </p:bgPr>
    </p:bg>
    <p:spTree>
      <p:nvGrpSpPr>
        <p:cNvPr id="1" name=""/>
        <p:cNvGrpSpPr/>
        <p:nvPr/>
      </p:nvGrpSpPr>
      <p:grpSpPr>
        <a:xfrm>
          <a:off x="0" y="0"/>
          <a:ext cx="0" cy="0"/>
          <a:chOff x="0" y="0"/>
          <a:chExt cx="0" cy="0"/>
        </a:xfrm>
      </p:grpSpPr>
      <p:sp>
        <p:nvSpPr>
          <p:cNvPr id="2" name="TextBox 1"/>
          <p:cNvSpPr txBox="1"/>
          <p:nvPr/>
        </p:nvSpPr>
        <p:spPr>
          <a:xfrm>
            <a:off x="1130300" y="0"/>
            <a:ext cx="7759700" cy="538609"/>
          </a:xfrm>
          <a:prstGeom prst="rect">
            <a:avLst/>
          </a:prstGeom>
          <a:noFill/>
        </p:spPr>
        <p:txBody>
          <a:bodyPr vert="horz" rtlCol="0">
            <a:spAutoFit/>
          </a:bodyPr>
          <a:lstStyle/>
          <a:p>
            <a:r>
              <a:rPr lang="en-GB" sz="2900" u="sng">
                <a:solidFill>
                  <a:srgbClr val="FF0000"/>
                </a:solidFill>
                <a:latin typeface="Comic Sans MS - 39"/>
              </a:rPr>
              <a:t>How you can help at home </a:t>
            </a:r>
          </a:p>
        </p:txBody>
      </p:sp>
      <p:sp>
        <p:nvSpPr>
          <p:cNvPr id="3" name="TextBox 2"/>
          <p:cNvSpPr txBox="1"/>
          <p:nvPr/>
        </p:nvSpPr>
        <p:spPr>
          <a:xfrm>
            <a:off x="1130300" y="1200798"/>
            <a:ext cx="8429171" cy="8802410"/>
          </a:xfrm>
          <a:prstGeom prst="rect">
            <a:avLst/>
          </a:prstGeom>
          <a:noFill/>
        </p:spPr>
        <p:txBody>
          <a:bodyPr vert="horz" wrap="square" rtlCol="0">
            <a:spAutoFit/>
          </a:bodyPr>
          <a:lstStyle/>
          <a:p>
            <a:r>
              <a:rPr lang="en-GB" sz="2400" dirty="0">
                <a:latin typeface="Comic Sans MS - 19"/>
              </a:rPr>
              <a:t>Reading/read to your child  (listen or just encourage/oversee)</a:t>
            </a:r>
          </a:p>
          <a:p>
            <a:endParaRPr lang="en-GB" sz="2400" dirty="0">
              <a:latin typeface="Comic Sans MS - 19"/>
            </a:endParaRPr>
          </a:p>
          <a:p>
            <a:r>
              <a:rPr lang="en-GB" sz="2400" dirty="0">
                <a:latin typeface="Comic Sans MS - 19"/>
              </a:rPr>
              <a:t>Times tables (Times tables -the school website has maths website resource links) We have rhymes too. All times tables should be fluent by the end of year 4.</a:t>
            </a:r>
          </a:p>
          <a:p>
            <a:endParaRPr lang="en-GB" sz="2400" dirty="0">
              <a:latin typeface="Comic Sans MS - 19"/>
            </a:endParaRPr>
          </a:p>
          <a:p>
            <a:r>
              <a:rPr lang="en-GB" sz="2400" dirty="0">
                <a:latin typeface="Comic Sans MS - 19"/>
              </a:rPr>
              <a:t>Spelling (set on Mondays, tested on Mondays- 30 points spelling contract)</a:t>
            </a:r>
          </a:p>
          <a:p>
            <a:endParaRPr lang="en-GB" sz="2400" dirty="0">
              <a:latin typeface="Comic Sans MS - 19"/>
            </a:endParaRPr>
          </a:p>
          <a:p>
            <a:r>
              <a:rPr lang="en-GB" sz="2400" dirty="0">
                <a:latin typeface="Comic Sans MS - 19"/>
              </a:rPr>
              <a:t>Support homework and presentation of work.</a:t>
            </a:r>
          </a:p>
          <a:p>
            <a:endParaRPr lang="en-GB" sz="2400" dirty="0">
              <a:latin typeface="Comic Sans MS - 19"/>
            </a:endParaRPr>
          </a:p>
          <a:p>
            <a:r>
              <a:rPr lang="en-GB" sz="2400" dirty="0">
                <a:latin typeface="Comic Sans MS - 19"/>
              </a:rPr>
              <a:t>Encourage a positive attitude and resilience (I can't do it....yet!)</a:t>
            </a:r>
          </a:p>
          <a:p>
            <a:endParaRPr lang="en-GB" sz="2400" dirty="0">
              <a:latin typeface="Comic Sans MS - 19"/>
            </a:endParaRPr>
          </a:p>
          <a:p>
            <a:r>
              <a:rPr lang="en-GB" sz="2400" dirty="0">
                <a:latin typeface="Comic Sans MS - 19"/>
              </a:rPr>
              <a:t>Encourage independence.</a:t>
            </a:r>
          </a:p>
          <a:p>
            <a:endParaRPr lang="en-GB" sz="2400" dirty="0">
              <a:latin typeface="Comic Sans MS - 19"/>
            </a:endParaRPr>
          </a:p>
          <a:p>
            <a:r>
              <a:rPr lang="en-GB" sz="2400" dirty="0">
                <a:latin typeface="Comic Sans MS - 19"/>
              </a:rPr>
              <a:t>Please help us by supporting our policies (h/w, uniform, behaviours, attendance).</a:t>
            </a:r>
          </a:p>
          <a:p>
            <a:endParaRPr lang="en-GB" sz="2400" dirty="0">
              <a:latin typeface="Comic Sans MS - 19"/>
            </a:endParaRPr>
          </a:p>
          <a:p>
            <a:r>
              <a:rPr lang="en-GB" sz="2400" dirty="0">
                <a:latin typeface="Comic Sans MS - 19"/>
              </a:rPr>
              <a:t>Be proud of our school and being part of our community outside our gates and around the community / parks etc.</a:t>
            </a:r>
          </a:p>
          <a:p>
            <a:r>
              <a:rPr lang="en-GB" sz="2400" dirty="0">
                <a:latin typeface="Comic Sans MS - 19"/>
              </a:rPr>
              <a:t>Please support our fundraising efforts- joining in.</a:t>
            </a:r>
          </a:p>
          <a:p>
            <a:endParaRPr lang="en-GB" sz="1400" dirty="0">
              <a:latin typeface="Comic Sans MS - 19"/>
            </a:endParaRPr>
          </a:p>
        </p:txBody>
      </p:sp>
      <p:pic>
        <p:nvPicPr>
          <p:cNvPr id="4" name="Picture 3"/>
          <p:cNvPicPr>
            <a:picLocks/>
          </p:cNvPicPr>
          <p:nvPr/>
        </p:nvPicPr>
        <p:blipFill>
          <a:blip r:embed="rId2">
            <a:clrChange>
              <a:clrFrom>
                <a:srgbClr val="C0FFFF"/>
              </a:clrFrom>
              <a:clrTo>
                <a:srgbClr val="C0FFFF">
                  <a:alpha val="0"/>
                </a:srgbClr>
              </a:clrTo>
            </a:clrChange>
            <a:extLst>
              <a:ext uri="{28A0092B-C50C-407E-A947-70E740481C1C}">
                <a14:useLocalDpi xmlns:a14="http://schemas.microsoft.com/office/drawing/2010/main" val="0"/>
              </a:ext>
            </a:extLst>
          </a:blip>
          <a:stretch>
            <a:fillRect/>
          </a:stretch>
        </p:blipFill>
        <p:spPr>
          <a:xfrm>
            <a:off x="539750" y="1327150"/>
            <a:ext cx="279400" cy="279400"/>
          </a:xfrm>
          <a:prstGeom prst="rect">
            <a:avLst/>
          </a:prstGeom>
          <a:solidFill>
            <a:scrgbClr r="0" g="0" b="0">
              <a:alpha val="0"/>
            </a:scrgbClr>
          </a:solidFill>
        </p:spPr>
      </p:pic>
      <p:pic>
        <p:nvPicPr>
          <p:cNvPr id="5" name="Picture 4"/>
          <p:cNvPicPr>
            <a:picLocks/>
          </p:cNvPicPr>
          <p:nvPr/>
        </p:nvPicPr>
        <p:blipFill>
          <a:blip r:embed="rId2">
            <a:clrChange>
              <a:clrFrom>
                <a:srgbClr val="C0FFFF"/>
              </a:clrFrom>
              <a:clrTo>
                <a:srgbClr val="C0FFFF">
                  <a:alpha val="0"/>
                </a:srgbClr>
              </a:clrTo>
            </a:clrChange>
            <a:extLst>
              <a:ext uri="{28A0092B-C50C-407E-A947-70E740481C1C}">
                <a14:useLocalDpi xmlns:a14="http://schemas.microsoft.com/office/drawing/2010/main" val="0"/>
              </a:ext>
            </a:extLst>
          </a:blip>
          <a:stretch>
            <a:fillRect/>
          </a:stretch>
        </p:blipFill>
        <p:spPr>
          <a:xfrm>
            <a:off x="543493" y="9895114"/>
            <a:ext cx="279400" cy="279400"/>
          </a:xfrm>
          <a:prstGeom prst="rect">
            <a:avLst/>
          </a:prstGeom>
          <a:solidFill>
            <a:scrgbClr r="0" g="0" b="0">
              <a:alpha val="0"/>
            </a:scrgbClr>
          </a:solidFill>
        </p:spPr>
      </p:pic>
      <p:pic>
        <p:nvPicPr>
          <p:cNvPr id="6" name="Picture 5"/>
          <p:cNvPicPr>
            <a:picLocks/>
          </p:cNvPicPr>
          <p:nvPr/>
        </p:nvPicPr>
        <p:blipFill>
          <a:blip r:embed="rId2">
            <a:clrChange>
              <a:clrFrom>
                <a:srgbClr val="C0FFFF"/>
              </a:clrFrom>
              <a:clrTo>
                <a:srgbClr val="C0FFFF">
                  <a:alpha val="0"/>
                </a:srgbClr>
              </a:clrTo>
            </a:clrChange>
            <a:extLst>
              <a:ext uri="{28A0092B-C50C-407E-A947-70E740481C1C}">
                <a14:useLocalDpi xmlns:a14="http://schemas.microsoft.com/office/drawing/2010/main" val="0"/>
              </a:ext>
            </a:extLst>
          </a:blip>
          <a:stretch>
            <a:fillRect/>
          </a:stretch>
        </p:blipFill>
        <p:spPr>
          <a:xfrm>
            <a:off x="515485" y="2563586"/>
            <a:ext cx="279400" cy="279400"/>
          </a:xfrm>
          <a:prstGeom prst="rect">
            <a:avLst/>
          </a:prstGeom>
          <a:solidFill>
            <a:scrgbClr r="0" g="0" b="0">
              <a:alpha val="0"/>
            </a:scrgbClr>
          </a:solidFill>
        </p:spPr>
      </p:pic>
      <p:pic>
        <p:nvPicPr>
          <p:cNvPr id="8" name="Picture 7"/>
          <p:cNvPicPr>
            <a:picLocks/>
          </p:cNvPicPr>
          <p:nvPr/>
        </p:nvPicPr>
        <p:blipFill>
          <a:blip r:embed="rId2">
            <a:clrChange>
              <a:clrFrom>
                <a:srgbClr val="C0FFFF"/>
              </a:clrFrom>
              <a:clrTo>
                <a:srgbClr val="C0FFFF">
                  <a:alpha val="0"/>
                </a:srgbClr>
              </a:clrTo>
            </a:clrChange>
            <a:extLst>
              <a:ext uri="{28A0092B-C50C-407E-A947-70E740481C1C}">
                <a14:useLocalDpi xmlns:a14="http://schemas.microsoft.com/office/drawing/2010/main" val="0"/>
              </a:ext>
            </a:extLst>
          </a:blip>
          <a:stretch>
            <a:fillRect/>
          </a:stretch>
        </p:blipFill>
        <p:spPr>
          <a:xfrm>
            <a:off x="536575" y="4004128"/>
            <a:ext cx="279400" cy="279400"/>
          </a:xfrm>
          <a:prstGeom prst="rect">
            <a:avLst/>
          </a:prstGeom>
          <a:solidFill>
            <a:scrgbClr r="0" g="0" b="0">
              <a:alpha val="0"/>
            </a:scrgbClr>
          </a:solidFill>
        </p:spPr>
      </p:pic>
      <p:pic>
        <p:nvPicPr>
          <p:cNvPr id="9" name="Picture 8"/>
          <p:cNvPicPr>
            <a:picLocks/>
          </p:cNvPicPr>
          <p:nvPr/>
        </p:nvPicPr>
        <p:blipFill>
          <a:blip r:embed="rId2">
            <a:clrChange>
              <a:clrFrom>
                <a:srgbClr val="C0FFFF"/>
              </a:clrFrom>
              <a:clrTo>
                <a:srgbClr val="C0FFFF">
                  <a:alpha val="0"/>
                </a:srgbClr>
              </a:clrTo>
            </a:clrChange>
            <a:extLst>
              <a:ext uri="{28A0092B-C50C-407E-A947-70E740481C1C}">
                <a14:useLocalDpi xmlns:a14="http://schemas.microsoft.com/office/drawing/2010/main" val="0"/>
              </a:ext>
            </a:extLst>
          </a:blip>
          <a:stretch>
            <a:fillRect/>
          </a:stretch>
        </p:blipFill>
        <p:spPr>
          <a:xfrm>
            <a:off x="433161" y="5886450"/>
            <a:ext cx="279400" cy="279400"/>
          </a:xfrm>
          <a:prstGeom prst="rect">
            <a:avLst/>
          </a:prstGeom>
          <a:solidFill>
            <a:scrgbClr r="0" g="0" b="0">
              <a:alpha val="0"/>
            </a:scrgbClr>
          </a:solidFill>
        </p:spPr>
      </p:pic>
      <p:pic>
        <p:nvPicPr>
          <p:cNvPr id="10" name="Picture 9"/>
          <p:cNvPicPr>
            <a:picLocks/>
          </p:cNvPicPr>
          <p:nvPr/>
        </p:nvPicPr>
        <p:blipFill>
          <a:blip r:embed="rId2">
            <a:clrChange>
              <a:clrFrom>
                <a:srgbClr val="C0FFFF"/>
              </a:clrFrom>
              <a:clrTo>
                <a:srgbClr val="C0FFFF">
                  <a:alpha val="0"/>
                </a:srgbClr>
              </a:clrTo>
            </a:clrChange>
            <a:extLst>
              <a:ext uri="{28A0092B-C50C-407E-A947-70E740481C1C}">
                <a14:useLocalDpi xmlns:a14="http://schemas.microsoft.com/office/drawing/2010/main" val="0"/>
              </a:ext>
            </a:extLst>
          </a:blip>
          <a:stretch>
            <a:fillRect/>
          </a:stretch>
        </p:blipFill>
        <p:spPr>
          <a:xfrm>
            <a:off x="501650" y="7739742"/>
            <a:ext cx="279400" cy="279400"/>
          </a:xfrm>
          <a:prstGeom prst="rect">
            <a:avLst/>
          </a:prstGeom>
          <a:solidFill>
            <a:scrgbClr r="0" g="0" b="0">
              <a:alpha val="0"/>
            </a:scrgbClr>
          </a:solidFill>
        </p:spPr>
      </p:pic>
      <p:sp>
        <p:nvSpPr>
          <p:cNvPr id="11" name="TextBox 10"/>
          <p:cNvSpPr txBox="1"/>
          <p:nvPr/>
        </p:nvSpPr>
        <p:spPr>
          <a:xfrm>
            <a:off x="819150" y="9841626"/>
            <a:ext cx="3535136" cy="461665"/>
          </a:xfrm>
          <a:prstGeom prst="rect">
            <a:avLst/>
          </a:prstGeom>
          <a:noFill/>
        </p:spPr>
        <p:txBody>
          <a:bodyPr vert="horz" wrap="square" rtlCol="0">
            <a:spAutoFit/>
          </a:bodyPr>
          <a:lstStyle/>
          <a:p>
            <a:r>
              <a:rPr lang="en-GB" sz="1500" dirty="0">
                <a:latin typeface="Comic Sans MS - 20"/>
              </a:rPr>
              <a:t>    </a:t>
            </a:r>
            <a:r>
              <a:rPr lang="en-GB" sz="2400" dirty="0">
                <a:latin typeface="Comic Sans MS - 20"/>
              </a:rPr>
              <a:t>Plenty of sleep</a:t>
            </a:r>
          </a:p>
        </p:txBody>
      </p:sp>
      <p:pic>
        <p:nvPicPr>
          <p:cNvPr id="12" name="Picture 11"/>
          <p:cNvPicPr>
            <a:picLocks/>
          </p:cNvPicPr>
          <p:nvPr/>
        </p:nvPicPr>
        <p:blipFill>
          <a:blip r:embed="rId2">
            <a:clrChange>
              <a:clrFrom>
                <a:srgbClr val="C0FFFF"/>
              </a:clrFrom>
              <a:clrTo>
                <a:srgbClr val="C0FFFF">
                  <a:alpha val="0"/>
                </a:srgbClr>
              </a:clrTo>
            </a:clrChange>
            <a:extLst>
              <a:ext uri="{28A0092B-C50C-407E-A947-70E740481C1C}">
                <a14:useLocalDpi xmlns:a14="http://schemas.microsoft.com/office/drawing/2010/main" val="0"/>
              </a:ext>
            </a:extLst>
          </a:blip>
          <a:stretch>
            <a:fillRect/>
          </a:stretch>
        </p:blipFill>
        <p:spPr>
          <a:xfrm>
            <a:off x="555625" y="8798378"/>
            <a:ext cx="279400" cy="279400"/>
          </a:xfrm>
          <a:prstGeom prst="rect">
            <a:avLst/>
          </a:prstGeom>
          <a:solidFill>
            <a:scrgbClr r="0" g="0" b="0">
              <a:alpha val="0"/>
            </a:scrgbClr>
          </a:solidFill>
        </p:spPr>
      </p:pic>
      <p:pic>
        <p:nvPicPr>
          <p:cNvPr id="13" name="Picture 12"/>
          <p:cNvPicPr>
            <a:picLocks/>
          </p:cNvPicPr>
          <p:nvPr/>
        </p:nvPicPr>
        <p:blipFill>
          <a:blip r:embed="rId2">
            <a:clrChange>
              <a:clrFrom>
                <a:srgbClr val="C0FFFF"/>
              </a:clrFrom>
              <a:clrTo>
                <a:srgbClr val="C0FFFF">
                  <a:alpha val="0"/>
                </a:srgbClr>
              </a:clrTo>
            </a:clrChange>
            <a:extLst>
              <a:ext uri="{28A0092B-C50C-407E-A947-70E740481C1C}">
                <a14:useLocalDpi xmlns:a14="http://schemas.microsoft.com/office/drawing/2010/main" val="0"/>
              </a:ext>
            </a:extLst>
          </a:blip>
          <a:stretch>
            <a:fillRect/>
          </a:stretch>
        </p:blipFill>
        <p:spPr>
          <a:xfrm>
            <a:off x="450850" y="5037364"/>
            <a:ext cx="279400" cy="279400"/>
          </a:xfrm>
          <a:prstGeom prst="rect">
            <a:avLst/>
          </a:prstGeom>
          <a:solidFill>
            <a:scrgbClr r="0" g="0" b="0">
              <a:alpha val="0"/>
            </a:scrgbClr>
          </a:solidFill>
        </p:spPr>
      </p:pic>
      <p:pic>
        <p:nvPicPr>
          <p:cNvPr id="14" name="Picture 13"/>
          <p:cNvPicPr>
            <a:picLocks/>
          </p:cNvPicPr>
          <p:nvPr/>
        </p:nvPicPr>
        <p:blipFill>
          <a:blip r:embed="rId2">
            <a:clrChange>
              <a:clrFrom>
                <a:srgbClr val="C0FFFF"/>
              </a:clrFrom>
              <a:clrTo>
                <a:srgbClr val="C0FFFF">
                  <a:alpha val="0"/>
                </a:srgbClr>
              </a:clrTo>
            </a:clrChange>
            <a:extLst>
              <a:ext uri="{28A0092B-C50C-407E-A947-70E740481C1C}">
                <a14:useLocalDpi xmlns:a14="http://schemas.microsoft.com/office/drawing/2010/main" val="0"/>
              </a:ext>
            </a:extLst>
          </a:blip>
          <a:stretch>
            <a:fillRect/>
          </a:stretch>
        </p:blipFill>
        <p:spPr>
          <a:xfrm>
            <a:off x="513443" y="6851650"/>
            <a:ext cx="279400" cy="279400"/>
          </a:xfrm>
          <a:prstGeom prst="rect">
            <a:avLst/>
          </a:prstGeom>
          <a:solidFill>
            <a:scrgbClr r="0" g="0" b="0">
              <a:alpha val="0"/>
            </a:scrgbClr>
          </a:solidFill>
        </p:spPr>
      </p:pic>
      <p:pic>
        <p:nvPicPr>
          <p:cNvPr id="15" name="Picture 14"/>
          <p:cNvPicPr>
            <a:picLocks/>
          </p:cNvPicPr>
          <p:nvPr/>
        </p:nvPicPr>
        <p:blipFill>
          <a:blip r:embed="rId2">
            <a:clrChange>
              <a:clrFrom>
                <a:srgbClr val="C0FFFF"/>
              </a:clrFrom>
              <a:clrTo>
                <a:srgbClr val="C0FFFF">
                  <a:alpha val="0"/>
                </a:srgbClr>
              </a:clrTo>
            </a:clrChange>
            <a:extLst>
              <a:ext uri="{28A0092B-C50C-407E-A947-70E740481C1C}">
                <a14:useLocalDpi xmlns:a14="http://schemas.microsoft.com/office/drawing/2010/main" val="0"/>
              </a:ext>
            </a:extLst>
          </a:blip>
          <a:stretch>
            <a:fillRect/>
          </a:stretch>
        </p:blipFill>
        <p:spPr>
          <a:xfrm>
            <a:off x="575356" y="9313634"/>
            <a:ext cx="279400" cy="279400"/>
          </a:xfrm>
          <a:prstGeom prst="rect">
            <a:avLst/>
          </a:prstGeom>
          <a:solidFill>
            <a:scrgbClr r="0" g="0" b="0">
              <a:alpha val="0"/>
            </a:scrgbClr>
          </a:solidFill>
        </p:spPr>
      </p:pic>
    </p:spTree>
    <p:extLst>
      <p:ext uri="{BB962C8B-B14F-4D97-AF65-F5344CB8AC3E}">
        <p14:creationId xmlns:p14="http://schemas.microsoft.com/office/powerpoint/2010/main" val="416434150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83F6F9"/>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BB104B-D02E-1AF1-1223-B84FFC9019D4}"/>
              </a:ext>
            </a:extLst>
          </p:cNvPr>
          <p:cNvSpPr>
            <a:spLocks noGrp="1"/>
          </p:cNvSpPr>
          <p:nvPr>
            <p:ph type="title"/>
          </p:nvPr>
        </p:nvSpPr>
        <p:spPr>
          <a:xfrm>
            <a:off x="508000" y="525541"/>
            <a:ext cx="9144000" cy="732896"/>
          </a:xfrm>
        </p:spPr>
        <p:txBody>
          <a:bodyPr/>
          <a:lstStyle/>
          <a:p>
            <a:r>
              <a:rPr lang="en-GB" b="1" u="sng" dirty="0"/>
              <a:t>Why is there a decline in reading for pleasure?</a:t>
            </a:r>
          </a:p>
        </p:txBody>
      </p:sp>
      <p:sp>
        <p:nvSpPr>
          <p:cNvPr id="3" name="Content Placeholder 2">
            <a:extLst>
              <a:ext uri="{FF2B5EF4-FFF2-40B4-BE49-F238E27FC236}">
                <a16:creationId xmlns:a16="http://schemas.microsoft.com/office/drawing/2014/main" id="{65473A4F-6DE8-AE2C-3013-330B409CAFF9}"/>
              </a:ext>
            </a:extLst>
          </p:cNvPr>
          <p:cNvSpPr>
            <a:spLocks noGrp="1"/>
          </p:cNvSpPr>
          <p:nvPr>
            <p:ph idx="1"/>
          </p:nvPr>
        </p:nvSpPr>
        <p:spPr>
          <a:xfrm>
            <a:off x="508000" y="1689255"/>
            <a:ext cx="9366250" cy="6289333"/>
          </a:xfrm>
        </p:spPr>
        <p:txBody>
          <a:bodyPr>
            <a:noAutofit/>
          </a:bodyPr>
          <a:lstStyle/>
          <a:p>
            <a:r>
              <a:rPr lang="en-GB" sz="3400" dirty="0"/>
              <a:t>Games and online distractions</a:t>
            </a:r>
          </a:p>
          <a:p>
            <a:r>
              <a:rPr lang="en-GB" sz="3400" dirty="0"/>
              <a:t>Rise in social media</a:t>
            </a:r>
          </a:p>
          <a:p>
            <a:r>
              <a:rPr lang="en-GB" sz="3400" dirty="0"/>
              <a:t>Find books boring</a:t>
            </a:r>
          </a:p>
          <a:p>
            <a:r>
              <a:rPr lang="en-GB" sz="3400" dirty="0"/>
              <a:t>Lack of time</a:t>
            </a:r>
          </a:p>
          <a:p>
            <a:r>
              <a:rPr lang="en-GB" sz="3400" dirty="0"/>
              <a:t>Not being read to from an early age by adults (at home and school)</a:t>
            </a:r>
          </a:p>
          <a:p>
            <a:r>
              <a:rPr lang="en-GB" sz="3400" dirty="0"/>
              <a:t>Seeing reading as a process for learning rather a pleasure activity</a:t>
            </a:r>
          </a:p>
          <a:p>
            <a:pPr lvl="1"/>
            <a:r>
              <a:rPr lang="en-GB" sz="3400" b="1" dirty="0">
                <a:solidFill>
                  <a:srgbClr val="000000"/>
                </a:solidFill>
                <a:latin typeface="Catamaran"/>
              </a:rPr>
              <a:t>‘Reading for pleasure' is being confused with 'literacy'</a:t>
            </a:r>
            <a:r>
              <a:rPr lang="en-GB" sz="3400" dirty="0">
                <a:solidFill>
                  <a:srgbClr val="000000"/>
                </a:solidFill>
                <a:latin typeface="Catamaran"/>
              </a:rPr>
              <a:t> by many parents at home who commonly don't realise that the more it's pushed as a school subject, the less likely a child is to choose to do it. In the school environment, the national curriculum focuses on reading skills above reading pleasure. However, when pleasure drives reading, children achieve more.</a:t>
            </a:r>
            <a:endParaRPr lang="en-GB" sz="3400" dirty="0"/>
          </a:p>
        </p:txBody>
      </p:sp>
    </p:spTree>
    <p:extLst>
      <p:ext uri="{BB962C8B-B14F-4D97-AF65-F5344CB8AC3E}">
        <p14:creationId xmlns:p14="http://schemas.microsoft.com/office/powerpoint/2010/main" val="353394689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83F6F9"/>
        </a:solidFill>
        <a:effectLst/>
      </p:bgPr>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75D0682B-6577-4EC5-94F6-41C83F30D5F9}"/>
              </a:ext>
            </a:extLst>
          </p:cNvPr>
          <p:cNvPicPr>
            <a:picLocks noChangeAspect="1"/>
          </p:cNvPicPr>
          <p:nvPr/>
        </p:nvPicPr>
        <p:blipFill>
          <a:blip r:embed="rId2"/>
          <a:stretch>
            <a:fillRect/>
          </a:stretch>
        </p:blipFill>
        <p:spPr>
          <a:xfrm>
            <a:off x="399905" y="394447"/>
            <a:ext cx="9231514" cy="9968753"/>
          </a:xfrm>
          <a:prstGeom prst="rect">
            <a:avLst/>
          </a:prstGeom>
        </p:spPr>
      </p:pic>
    </p:spTree>
    <p:extLst>
      <p:ext uri="{BB962C8B-B14F-4D97-AF65-F5344CB8AC3E}">
        <p14:creationId xmlns:p14="http://schemas.microsoft.com/office/powerpoint/2010/main" val="416923796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278</TotalTime>
  <Words>1638</Words>
  <Application>Microsoft Office PowerPoint</Application>
  <PresentationFormat>Custom</PresentationFormat>
  <Paragraphs>267</Paragraphs>
  <Slides>22</Slides>
  <Notes>1</Notes>
  <HiddenSlides>0</HiddenSlides>
  <MMClips>0</MMClips>
  <ScaleCrop>false</ScaleCrop>
  <HeadingPairs>
    <vt:vector size="6" baseType="variant">
      <vt:variant>
        <vt:lpstr>Fonts Used</vt:lpstr>
      </vt:variant>
      <vt:variant>
        <vt:i4>28</vt:i4>
      </vt:variant>
      <vt:variant>
        <vt:lpstr>Theme</vt:lpstr>
      </vt:variant>
      <vt:variant>
        <vt:i4>1</vt:i4>
      </vt:variant>
      <vt:variant>
        <vt:lpstr>Slide Titles</vt:lpstr>
      </vt:variant>
      <vt:variant>
        <vt:i4>22</vt:i4>
      </vt:variant>
    </vt:vector>
  </HeadingPairs>
  <TitlesOfParts>
    <vt:vector size="51" baseType="lpstr">
      <vt:lpstr>Comic Sans MS - 16</vt:lpstr>
      <vt:lpstr>Comic Sans MS - 24</vt:lpstr>
      <vt:lpstr>Helvetica Neue</vt:lpstr>
      <vt:lpstr>League Spartan</vt:lpstr>
      <vt:lpstr>Calibri Light</vt:lpstr>
      <vt:lpstr>Catamaran</vt:lpstr>
      <vt:lpstr>Comic Sans MS - 19</vt:lpstr>
      <vt:lpstr>Comic Sans MS - 20</vt:lpstr>
      <vt:lpstr>Comic Sans MS - 39</vt:lpstr>
      <vt:lpstr>Arial - 26</vt:lpstr>
      <vt:lpstr>Comic Sans MS</vt:lpstr>
      <vt:lpstr>Comic Sans MS - 33</vt:lpstr>
      <vt:lpstr>Montserrat</vt:lpstr>
      <vt:lpstr>Comic Sans MS - 28</vt:lpstr>
      <vt:lpstr>Comic Sans MS - 22</vt:lpstr>
      <vt:lpstr>Montserrat Bold</vt:lpstr>
      <vt:lpstr>Comic Sans MS - 15</vt:lpstr>
      <vt:lpstr>Arial - 28</vt:lpstr>
      <vt:lpstr>Calibri</vt:lpstr>
      <vt:lpstr>Comic Sans MS - 36</vt:lpstr>
      <vt:lpstr>Times New Roman - 24</vt:lpstr>
      <vt:lpstr>Arial - 36</vt:lpstr>
      <vt:lpstr>Comic Sans MS - 26</vt:lpstr>
      <vt:lpstr>Comic Sans MS - 37</vt:lpstr>
      <vt:lpstr>Comic Sans MS - 40</vt:lpstr>
      <vt:lpstr>Comic Sans MS - 23</vt:lpstr>
      <vt:lpstr>Arial</vt:lpstr>
      <vt:lpstr>Montserrat Bold Italics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Why is there a decline in reading for pleasure?</vt:lpstr>
      <vt:lpstr>PowerPoint Presentation</vt:lpstr>
      <vt:lpstr>PowerPoint Presentation</vt:lpstr>
      <vt:lpstr>PowerPoint Presentation</vt:lpstr>
      <vt:lpstr>What you can do to help develop comprehension…</vt:lpstr>
      <vt:lpstr>Three ways you can help build fluency at home…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Laura O'Connor</dc:creator>
  <cp:lastModifiedBy>Liz Carlin</cp:lastModifiedBy>
  <cp:revision>57</cp:revision>
  <cp:lastPrinted>2025-09-11T14:13:17Z</cp:lastPrinted>
  <dcterms:created xsi:type="dcterms:W3CDTF">2020-09-08T12:44:50Z</dcterms:created>
  <dcterms:modified xsi:type="dcterms:W3CDTF">2025-09-19T09:30:20Z</dcterms:modified>
</cp:coreProperties>
</file>