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8" r:id="rId40"/>
    <p:sldId id="301" r:id="rId41"/>
    <p:sldId id="299" r:id="rId42"/>
    <p:sldId id="300" r:id="rId43"/>
    <p:sldId id="302" r:id="rId44"/>
    <p:sldId id="295"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LjitySQTVM9/WfBIbxYXhvF/n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2225A1-7A82-435C-8539-94EE776F9A99}">
  <a:tblStyle styleId="{C22225A1-7A82-435C-8539-94EE776F9A9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aee18b71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13aee18b71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aee18b718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3aee18b718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aee18b718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3aee18b718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aee18b718_0_3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13aee18b718_0_3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aee18b718_0_10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are going to start with emotions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You may see that your child is </a:t>
            </a:r>
            <a:r>
              <a:rPr lang="en-GB" b="1"/>
              <a:t>more prone to ‘tantrums’ or behaviour is presenting more challenge.</a:t>
            </a:r>
            <a:r>
              <a:rPr lang="en-GB"/>
              <a:t>  Younger children do not </a:t>
            </a:r>
            <a:r>
              <a:rPr lang="en-GB" b="1"/>
              <a:t>always make the connection between what they are thinking</a:t>
            </a:r>
            <a:r>
              <a:rPr lang="en-GB"/>
              <a:t> and how they are feeling and we see it demonstrated in their behaviour instead.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need to support them in making the </a:t>
            </a:r>
            <a:r>
              <a:rPr lang="en-GB" b="1"/>
              <a:t>connections by framing them in language.  </a:t>
            </a:r>
            <a:endParaRPr b="1"/>
          </a:p>
          <a:p>
            <a:pPr marL="0" lvl="0" indent="0" algn="l" rtl="0">
              <a:lnSpc>
                <a:spcPct val="100000"/>
              </a:lnSpc>
              <a:spcBef>
                <a:spcPts val="0"/>
              </a:spcBef>
              <a:spcAft>
                <a:spcPts val="0"/>
              </a:spcAft>
              <a:buSzPts val="1400"/>
              <a:buNone/>
            </a:pPr>
            <a:r>
              <a:rPr lang="en-GB"/>
              <a:t>This supports their </a:t>
            </a:r>
            <a:r>
              <a:rPr lang="en-GB" b="1"/>
              <a:t>emotional literacy </a:t>
            </a:r>
            <a:r>
              <a:rPr lang="en-GB"/>
              <a:t>and helps them to recognise their feelings in situations like this in the future.   </a:t>
            </a:r>
            <a:endParaRPr/>
          </a:p>
        </p:txBody>
      </p:sp>
      <p:sp>
        <p:nvSpPr>
          <p:cNvPr id="238" name="Google Shape;238;g13aee18b718_0_10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aee18b718_0_1128:notes"/>
          <p:cNvSpPr txBox="1">
            <a:spLocks noGrp="1"/>
          </p:cNvSpPr>
          <p:nvPr>
            <p:ph type="body" idx="1"/>
          </p:nvPr>
        </p:nvSpPr>
        <p:spPr>
          <a:xfrm>
            <a:off x="666909" y="4689515"/>
            <a:ext cx="5335200" cy="4442700"/>
          </a:xfrm>
          <a:prstGeom prst="rect">
            <a:avLst/>
          </a:prstGeom>
          <a:noFill/>
          <a:ln>
            <a:noFill/>
          </a:ln>
        </p:spPr>
        <p:txBody>
          <a:bodyPr spcFirstLastPara="1" wrap="square" lIns="91425" tIns="45700" rIns="91425" bIns="45700" anchor="t" anchorCtr="0">
            <a:noAutofit/>
          </a:bodyPr>
          <a:lstStyle/>
          <a:p>
            <a:pPr marL="0" lvl="0" indent="0" algn="l" rtl="0">
              <a:lnSpc>
                <a:spcPct val="98181"/>
              </a:lnSpc>
              <a:spcBef>
                <a:spcPts val="0"/>
              </a:spcBef>
              <a:spcAft>
                <a:spcPts val="0"/>
              </a:spcAft>
              <a:buClr>
                <a:schemeClr val="dk1"/>
              </a:buClr>
              <a:buSzPts val="1600"/>
              <a:buFont typeface="Arial"/>
              <a:buNone/>
            </a:pPr>
            <a:r>
              <a:rPr lang="en-GB" b="1"/>
              <a:t>Asking questions – being curious: </a:t>
            </a:r>
            <a:endParaRPr/>
          </a:p>
          <a:p>
            <a:pPr marL="0" lvl="0" indent="0" algn="l" rtl="0">
              <a:lnSpc>
                <a:spcPct val="98181"/>
              </a:lnSpc>
              <a:spcBef>
                <a:spcPts val="0"/>
              </a:spcBef>
              <a:spcAft>
                <a:spcPts val="0"/>
              </a:spcAft>
              <a:buClr>
                <a:schemeClr val="dk1"/>
              </a:buClr>
              <a:buSzPts val="1600"/>
              <a:buFont typeface="Arial"/>
              <a:buNone/>
            </a:pPr>
            <a:r>
              <a:rPr lang="en-GB"/>
              <a:t>This will elicit a deeper conversation than are you okay and provide understanding and hopefully a possible solution.</a:t>
            </a:r>
            <a:endParaRPr/>
          </a:p>
          <a:p>
            <a:pPr marL="0" lvl="0" indent="0" algn="l" rtl="0">
              <a:lnSpc>
                <a:spcPct val="98181"/>
              </a:lnSpc>
              <a:spcBef>
                <a:spcPts val="0"/>
              </a:spcBef>
              <a:spcAft>
                <a:spcPts val="0"/>
              </a:spcAft>
              <a:buClr>
                <a:schemeClr val="dk1"/>
              </a:buClr>
              <a:buSzPts val="1600"/>
              <a:buFont typeface="Arial"/>
              <a:buNone/>
            </a:pPr>
            <a:endParaRPr/>
          </a:p>
          <a:p>
            <a:pPr marL="0" lvl="0" indent="0" algn="l" rtl="0">
              <a:lnSpc>
                <a:spcPct val="98181"/>
              </a:lnSpc>
              <a:spcBef>
                <a:spcPts val="0"/>
              </a:spcBef>
              <a:spcAft>
                <a:spcPts val="0"/>
              </a:spcAft>
              <a:buClr>
                <a:schemeClr val="dk1"/>
              </a:buClr>
              <a:buSzPts val="2000"/>
              <a:buFont typeface="Arial"/>
              <a:buNone/>
            </a:pPr>
            <a:r>
              <a:rPr lang="en-GB" b="1"/>
              <a:t>Empathising</a:t>
            </a:r>
            <a:endParaRPr b="1"/>
          </a:p>
          <a:p>
            <a:pPr marL="0" lvl="0" indent="0" algn="l" rtl="0">
              <a:lnSpc>
                <a:spcPct val="98181"/>
              </a:lnSpc>
              <a:spcBef>
                <a:spcPts val="0"/>
              </a:spcBef>
              <a:spcAft>
                <a:spcPts val="0"/>
              </a:spcAft>
              <a:buClr>
                <a:schemeClr val="dk1"/>
              </a:buClr>
              <a:buSzPts val="2000"/>
              <a:buFont typeface="Arial"/>
              <a:buNone/>
            </a:pPr>
            <a:r>
              <a:rPr lang="en-GB"/>
              <a:t>We want to empathise and show understanding to the emotion without sympathising or agreeing with danger around situation (e.g. not ‘oh wow, going to school is really scary!’ but ‘Those sound like some really difficult thoughts / feelings to be having’</a:t>
            </a:r>
            <a:endParaRPr/>
          </a:p>
          <a:p>
            <a:pPr marL="0" lvl="0" indent="0" algn="l" rtl="0">
              <a:lnSpc>
                <a:spcPct val="98181"/>
              </a:lnSpc>
              <a:spcBef>
                <a:spcPts val="0"/>
              </a:spcBef>
              <a:spcAft>
                <a:spcPts val="0"/>
              </a:spcAft>
              <a:buClr>
                <a:schemeClr val="dk1"/>
              </a:buClr>
              <a:buSzPts val="2000"/>
              <a:buFont typeface="Arial"/>
              <a:buNone/>
            </a:pPr>
            <a:endParaRPr/>
          </a:p>
          <a:p>
            <a:pPr marL="0" lvl="0" indent="0" algn="l" rtl="0">
              <a:lnSpc>
                <a:spcPct val="98181"/>
              </a:lnSpc>
              <a:spcBef>
                <a:spcPts val="0"/>
              </a:spcBef>
              <a:spcAft>
                <a:spcPts val="0"/>
              </a:spcAft>
              <a:buClr>
                <a:schemeClr val="dk1"/>
              </a:buClr>
              <a:buSzPts val="2000"/>
              <a:buFont typeface="Arial"/>
              <a:buNone/>
            </a:pPr>
            <a:r>
              <a:rPr lang="en-GB" b="1"/>
              <a:t>Normalising, making suggestions</a:t>
            </a:r>
            <a:endParaRPr b="1"/>
          </a:p>
          <a:p>
            <a:pPr marL="0" lvl="0" indent="0" algn="l" rtl="0">
              <a:lnSpc>
                <a:spcPct val="98181"/>
              </a:lnSpc>
              <a:spcBef>
                <a:spcPts val="0"/>
              </a:spcBef>
              <a:spcAft>
                <a:spcPts val="0"/>
              </a:spcAft>
              <a:buClr>
                <a:schemeClr val="dk1"/>
              </a:buClr>
              <a:buSzPts val="2000"/>
              <a:buFont typeface="Arial"/>
              <a:buNone/>
            </a:pPr>
            <a:r>
              <a:rPr lang="en-GB"/>
              <a:t>Sometimes children can be reluctant to talk about their worries and may need some help to know that their worries are normal, or to start the conversation - if you aren’t quite right, they’ll usually correct you with what they’re actually thinking/feeling</a:t>
            </a:r>
            <a:endParaRPr/>
          </a:p>
          <a:p>
            <a:pPr marL="0" lvl="0" indent="0" algn="l" rtl="0">
              <a:lnSpc>
                <a:spcPct val="98181"/>
              </a:lnSpc>
              <a:spcBef>
                <a:spcPts val="0"/>
              </a:spcBef>
              <a:spcAft>
                <a:spcPts val="0"/>
              </a:spcAft>
              <a:buClr>
                <a:schemeClr val="dk1"/>
              </a:buClr>
              <a:buSzPts val="2000"/>
              <a:buFont typeface="Arial"/>
              <a:buNone/>
            </a:pPr>
            <a:endParaRPr/>
          </a:p>
          <a:p>
            <a:pPr marL="0" lvl="0" indent="0" algn="l" rtl="0">
              <a:lnSpc>
                <a:spcPct val="98181"/>
              </a:lnSpc>
              <a:spcBef>
                <a:spcPts val="0"/>
              </a:spcBef>
              <a:spcAft>
                <a:spcPts val="0"/>
              </a:spcAft>
              <a:buClr>
                <a:schemeClr val="dk1"/>
              </a:buClr>
              <a:buSzPts val="2000"/>
              <a:buFont typeface="Arial"/>
              <a:buNone/>
            </a:pPr>
            <a:r>
              <a:rPr lang="en-GB" b="1"/>
              <a:t>Check their understanding</a:t>
            </a:r>
            <a:r>
              <a:rPr lang="en-GB"/>
              <a:t> – “does that make sense?” </a:t>
            </a:r>
            <a:r>
              <a:rPr lang="en-GB" b="1"/>
              <a:t>but also yours </a:t>
            </a:r>
            <a:r>
              <a:rPr lang="en-GB"/>
              <a:t>– “have I understood that you feel ______ because of ______?”</a:t>
            </a:r>
            <a:endParaRPr/>
          </a:p>
          <a:p>
            <a:pPr marL="0" lvl="0" indent="0" algn="l" rtl="0">
              <a:lnSpc>
                <a:spcPct val="98181"/>
              </a:lnSpc>
              <a:spcBef>
                <a:spcPts val="0"/>
              </a:spcBef>
              <a:spcAft>
                <a:spcPts val="0"/>
              </a:spcAft>
              <a:buClr>
                <a:schemeClr val="dk1"/>
              </a:buClr>
              <a:buSzPts val="2000"/>
              <a:buFont typeface="Arial"/>
              <a:buNone/>
            </a:pPr>
            <a:endParaRPr/>
          </a:p>
          <a:p>
            <a:pPr marL="0" lvl="0" indent="0" algn="l" rtl="0">
              <a:lnSpc>
                <a:spcPct val="98181"/>
              </a:lnSpc>
              <a:spcBef>
                <a:spcPts val="0"/>
              </a:spcBef>
              <a:spcAft>
                <a:spcPts val="0"/>
              </a:spcAft>
              <a:buClr>
                <a:schemeClr val="dk1"/>
              </a:buClr>
              <a:buSzPts val="2000"/>
              <a:buFont typeface="Arial"/>
              <a:buNone/>
            </a:pPr>
            <a:r>
              <a:rPr lang="en-GB" b="1"/>
              <a:t>Labelling emotions which again will add to their emotional literacy skills.</a:t>
            </a:r>
            <a:endParaRPr b="1"/>
          </a:p>
          <a:p>
            <a:pPr marL="0" lvl="0" indent="0" algn="l" rtl="0">
              <a:lnSpc>
                <a:spcPct val="98181"/>
              </a:lnSpc>
              <a:spcBef>
                <a:spcPts val="0"/>
              </a:spcBef>
              <a:spcAft>
                <a:spcPts val="0"/>
              </a:spcAft>
              <a:buClr>
                <a:schemeClr val="dk1"/>
              </a:buClr>
              <a:buSzPts val="2000"/>
              <a:buFont typeface="Arial"/>
              <a:buNone/>
            </a:pPr>
            <a:r>
              <a:rPr lang="en-GB"/>
              <a:t>This can be as simple as naming emotions, but there are other ways such as having a worry jar or worry monster, or somewhere else to write or draw worries and feelings, which I’ll talk about more on the next slide.  </a:t>
            </a:r>
            <a:endParaRPr/>
          </a:p>
          <a:p>
            <a:pPr marL="0" lvl="0" indent="0" algn="l" rtl="0">
              <a:lnSpc>
                <a:spcPct val="98181"/>
              </a:lnSpc>
              <a:spcBef>
                <a:spcPts val="0"/>
              </a:spcBef>
              <a:spcAft>
                <a:spcPts val="0"/>
              </a:spcAft>
              <a:buClr>
                <a:schemeClr val="dk1"/>
              </a:buClr>
              <a:buSzPts val="2000"/>
              <a:buFont typeface="Arial"/>
              <a:buNone/>
            </a:pPr>
            <a:endParaRPr/>
          </a:p>
          <a:p>
            <a:pPr marL="0" lvl="0" indent="0" algn="l" rtl="0">
              <a:lnSpc>
                <a:spcPct val="98181"/>
              </a:lnSpc>
              <a:spcBef>
                <a:spcPts val="0"/>
              </a:spcBef>
              <a:spcAft>
                <a:spcPts val="0"/>
              </a:spcAft>
              <a:buClr>
                <a:schemeClr val="dk1"/>
              </a:buClr>
              <a:buSzPts val="2000"/>
              <a:buFont typeface="Arial"/>
              <a:buNone/>
            </a:pPr>
            <a:r>
              <a:rPr lang="en-GB" b="1"/>
              <a:t>Make it fun or rewarding, </a:t>
            </a:r>
            <a:r>
              <a:rPr lang="en-GB"/>
              <a:t>if this is something they struggle with or haven’t done a lot of before making it fun or rewarding with charts or rewards will motivate them to have these conversations </a:t>
            </a:r>
            <a:endParaRPr/>
          </a:p>
          <a:p>
            <a:pPr marL="0" lvl="0" indent="0" algn="l" rtl="0">
              <a:lnSpc>
                <a:spcPct val="100000"/>
              </a:lnSpc>
              <a:spcBef>
                <a:spcPts val="0"/>
              </a:spcBef>
              <a:spcAft>
                <a:spcPts val="0"/>
              </a:spcAft>
              <a:buClr>
                <a:schemeClr val="dk1"/>
              </a:buClr>
              <a:buSzPts val="1200"/>
              <a:buFont typeface="Arial"/>
              <a:buNone/>
            </a:pPr>
            <a:endParaRPr/>
          </a:p>
        </p:txBody>
      </p:sp>
      <p:sp>
        <p:nvSpPr>
          <p:cNvPr id="247" name="Google Shape;247;g13aee18b718_0_1128:notes"/>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aee18b718_0_1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g13aee18b718_0_1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100"/>
              <a:t>Pick your moment</a:t>
            </a:r>
            <a:endParaRPr sz="1100"/>
          </a:p>
          <a:p>
            <a:pPr marL="457200" lvl="0" indent="-298450" algn="l" rtl="0">
              <a:lnSpc>
                <a:spcPct val="100000"/>
              </a:lnSpc>
              <a:spcBef>
                <a:spcPts val="0"/>
              </a:spcBef>
              <a:spcAft>
                <a:spcPts val="0"/>
              </a:spcAft>
              <a:buSzPts val="1100"/>
              <a:buChar char="-"/>
            </a:pPr>
            <a:r>
              <a:rPr lang="en-GB" sz="1100"/>
              <a:t>Sitting down to talk about thoughts and feelings will work well for some children</a:t>
            </a:r>
            <a:endParaRPr sz="1100"/>
          </a:p>
          <a:p>
            <a:pPr marL="457200" lvl="0" indent="-298450" algn="l" rtl="0">
              <a:lnSpc>
                <a:spcPct val="100000"/>
              </a:lnSpc>
              <a:spcBef>
                <a:spcPts val="0"/>
              </a:spcBef>
              <a:spcAft>
                <a:spcPts val="0"/>
              </a:spcAft>
              <a:buSzPts val="1100"/>
              <a:buChar char="-"/>
            </a:pPr>
            <a:r>
              <a:rPr lang="en-GB" sz="1100"/>
              <a:t>For other children, it can be easier to talk at other times when it doesn’t feel like the attention is on them e.g. on a walk, in the car, while cooking</a:t>
            </a:r>
            <a:endParaRPr sz="1100"/>
          </a:p>
          <a:p>
            <a:pPr marL="457200" lvl="0" indent="-298450" algn="l" rtl="0">
              <a:lnSpc>
                <a:spcPct val="100000"/>
              </a:lnSpc>
              <a:spcBef>
                <a:spcPts val="0"/>
              </a:spcBef>
              <a:spcAft>
                <a:spcPts val="0"/>
              </a:spcAft>
              <a:buSzPts val="1100"/>
              <a:buChar char="-"/>
            </a:pPr>
            <a:r>
              <a:rPr lang="en-GB" sz="1100"/>
              <a:t>Don’t feel the need to get the answers straight away - you can try a question here, and a question there</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GB" sz="1100"/>
              <a:t>Make it fun or rewarding </a:t>
            </a:r>
            <a:endParaRPr sz="1100"/>
          </a:p>
          <a:p>
            <a:pPr marL="457200" lvl="0" indent="-298450" algn="l" rtl="0">
              <a:lnSpc>
                <a:spcPct val="100000"/>
              </a:lnSpc>
              <a:spcBef>
                <a:spcPts val="0"/>
              </a:spcBef>
              <a:spcAft>
                <a:spcPts val="0"/>
              </a:spcAft>
              <a:buSzPts val="1100"/>
              <a:buChar char="-"/>
            </a:pPr>
            <a:r>
              <a:rPr lang="en-GB" sz="1100"/>
              <a:t>This can be hard, scary or boring - try to find ways to make it more appealing</a:t>
            </a:r>
            <a:endParaRPr sz="1100"/>
          </a:p>
          <a:p>
            <a:pPr marL="457200" lvl="0" indent="-298450" algn="l" rtl="0">
              <a:lnSpc>
                <a:spcPct val="100000"/>
              </a:lnSpc>
              <a:spcBef>
                <a:spcPts val="0"/>
              </a:spcBef>
              <a:spcAft>
                <a:spcPts val="0"/>
              </a:spcAft>
              <a:buSzPts val="1100"/>
              <a:buChar char="-"/>
            </a:pPr>
            <a:r>
              <a:rPr lang="en-GB" sz="1100"/>
              <a:t>For younger children - use dolls, cartoons, toys, drawing </a:t>
            </a:r>
            <a:endParaRPr sz="1100"/>
          </a:p>
          <a:p>
            <a:pPr marL="457200" lvl="0" indent="-298450" algn="l" rtl="0">
              <a:lnSpc>
                <a:spcPct val="100000"/>
              </a:lnSpc>
              <a:spcBef>
                <a:spcPts val="0"/>
              </a:spcBef>
              <a:spcAft>
                <a:spcPts val="0"/>
              </a:spcAft>
              <a:buSzPts val="1100"/>
              <a:buChar char="-"/>
            </a:pPr>
            <a:r>
              <a:rPr lang="en-GB" sz="1100"/>
              <a:t>For older children - perhaps combine with a trip to their favourite cafe </a:t>
            </a:r>
            <a:endParaRPr sz="1100"/>
          </a:p>
          <a:p>
            <a:pPr marL="457200" lvl="0" indent="-298450" algn="l" rtl="0">
              <a:lnSpc>
                <a:spcPct val="100000"/>
              </a:lnSpc>
              <a:spcBef>
                <a:spcPts val="0"/>
              </a:spcBef>
              <a:spcAft>
                <a:spcPts val="0"/>
              </a:spcAft>
              <a:buSzPts val="1100"/>
              <a:buChar char="-"/>
            </a:pPr>
            <a:r>
              <a:rPr lang="en-GB" sz="1100"/>
              <a:t>Suggest that once you’ve talked for a bit you can watch a film they like, or play a game together </a:t>
            </a:r>
            <a:endParaRPr sz="1100"/>
          </a:p>
        </p:txBody>
      </p:sp>
      <p:sp>
        <p:nvSpPr>
          <p:cNvPr id="258" name="Google Shape;258;g13aee18b718_0_13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3aee18b718_0_1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13aee18b718_0_1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3aee18b718_0_17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13aee18b718_0_1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3aee18b718_0_1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3aee18b718_0_18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3aee18b718_0_18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aee18b718_0_19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13aee18b718_0_19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13aee18b718_0_19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aee18b718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13aee18b718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500"/>
              <a:buFont typeface="Arial"/>
              <a:buNone/>
            </a:pPr>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3aee18b718_0_20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13aee18b718_0_2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aee18b718_0_2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13aee18b718_0_22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Change - important - awareness </a:t>
            </a:r>
            <a:endParaRPr/>
          </a:p>
        </p:txBody>
      </p:sp>
      <p:sp>
        <p:nvSpPr>
          <p:cNvPr id="327" name="Google Shape;327;g13aee18b718_0_22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3aee18b718_0_2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13aee18b718_0_2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Introduced toolbox in the workshop - we all need our emotional toolbox - </a:t>
            </a:r>
            <a:endParaRPr/>
          </a:p>
          <a:p>
            <a:pPr marL="0" lvl="0" indent="0" algn="l" rtl="0">
              <a:lnSpc>
                <a:spcPct val="100000"/>
              </a:lnSpc>
              <a:spcBef>
                <a:spcPts val="0"/>
              </a:spcBef>
              <a:spcAft>
                <a:spcPts val="0"/>
              </a:spcAft>
              <a:buSzPts val="1400"/>
              <a:buNone/>
            </a:pPr>
            <a:endParaRPr/>
          </a:p>
        </p:txBody>
      </p:sp>
      <p:sp>
        <p:nvSpPr>
          <p:cNvPr id="334" name="Google Shape;334;g13aee18b718_0_2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aee18b718_0_2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13aee18b718_0_2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000"/>
              <a:t>All feelings and emotions are important. It is very normal to feel a mixture of emotions. </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GB" sz="1000"/>
              <a:t>Often we can categories emotions into negative and positive. Some negative emotions may be anger, jealousy or sadness. Compared to happiness, feeling calm and relaxed or excited. The key message that we would like to send to children, and ourselves is that… </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GB" sz="1000"/>
              <a:t>No matter what the emotion is, it is always important to validate, normalise and show understanding. </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GB" sz="1000"/>
              <a:t>A really common example is Jealousy. We have all felt jealous. It is a very normal emotion. Often we can automatically push or deny certain emotions, “Oh you shouldn’t feel jealous. There isn’t any reason for you to feel jealous. You are as good at running as your brother”. It is very difficult to stop feeling a certain way. Often by feeling validated and understood by others that emotion can feel a lot smaller. </a:t>
            </a:r>
            <a:endParaRPr sz="1000"/>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GB" sz="1000"/>
              <a:t>It is key to separate emotions from the behavioural response. </a:t>
            </a:r>
            <a:endParaRPr sz="1000"/>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GB" sz="1000"/>
              <a:t>That is why it is important to grow our emotional awareness and remind ourselves of our toolbox… </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1" name="Google Shape;341;g13aee18b718_0_2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aee18b718_0_2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3aee18b718_0_23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3aee18b718_0_2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3aee18b718_0_2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0" name="Google Shape;360;g13aee18b718_0_2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aee18b718_0_2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13aee18b718_0_2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13aee18b718_0_25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3aee18b718_0_29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13aee18b718_0_29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13aee18b718_0_29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3aee18b718_0_30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Thinking back to the anxiety equation - exposure allows children to learn that the situation isn’t as bad as they’re thinking, and that they can cope better than they think. </a:t>
            </a:r>
            <a:endParaRPr/>
          </a:p>
        </p:txBody>
      </p:sp>
      <p:sp>
        <p:nvSpPr>
          <p:cNvPr id="396" name="Google Shape;396;g13aee18b718_0_30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3aee18b718_0_3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13aee18b718_0_3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aee18b718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Reasoning behind the workshop - </a:t>
            </a:r>
            <a:endParaRPr/>
          </a:p>
        </p:txBody>
      </p:sp>
      <p:sp>
        <p:nvSpPr>
          <p:cNvPr id="139" name="Google Shape;139;g13aee18b718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3aee18b718_0_3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13aee18b718_0_3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However, it is important that you do this gradually in a step by step approach to make sure they do not feel overwhelmed. </a:t>
            </a:r>
            <a:endParaRPr/>
          </a:p>
          <a:p>
            <a:pPr marL="0" lvl="0" indent="0" algn="l" rtl="0">
              <a:lnSpc>
                <a:spcPct val="100000"/>
              </a:lnSpc>
              <a:spcBef>
                <a:spcPts val="0"/>
              </a:spcBef>
              <a:spcAft>
                <a:spcPts val="0"/>
              </a:spcAft>
              <a:buClr>
                <a:schemeClr val="dk1"/>
              </a:buClr>
              <a:buSzPts val="1100"/>
              <a:buFont typeface="Arial"/>
              <a:buNone/>
            </a:pPr>
            <a:r>
              <a:rPr lang="en-GB"/>
              <a:t>This is called graded exposure. </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3aee18b718_0_3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13aee18b718_0_3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Blank background for animations. - Changing gates - using the other gate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3aee18b718_0_3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13aee18b718_0_3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In your resource pack you can find this guide on making a step by step plan with your child</a:t>
            </a:r>
            <a:endParaRPr/>
          </a:p>
        </p:txBody>
      </p:sp>
      <p:sp>
        <p:nvSpPr>
          <p:cNvPr id="446" name="Google Shape;446;g13aee18b718_0_35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3aee18b718_0_2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3aee18b718_0_2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Engage parents with ideas about what they can do to support building independence.  </a:t>
            </a:r>
            <a:endParaRPr/>
          </a:p>
        </p:txBody>
      </p:sp>
      <p:sp>
        <p:nvSpPr>
          <p:cNvPr id="455" name="Google Shape;455;g13aee18b718_0_2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3aee18b718_0_40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So, we have focused on the four core areas of the CBT model to help children and young people manage feelings of anxiety.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Feelings: We introduced the talking tips such as asking questions, always being curious, making suggestions and labelling their emotions. </a:t>
            </a:r>
            <a:endParaRPr/>
          </a:p>
          <a:p>
            <a:pPr marL="0" lvl="0" indent="0" algn="l" rtl="0">
              <a:lnSpc>
                <a:spcPct val="100000"/>
              </a:lnSpc>
              <a:spcBef>
                <a:spcPts val="0"/>
              </a:spcBef>
              <a:spcAft>
                <a:spcPts val="0"/>
              </a:spcAft>
              <a:buClr>
                <a:schemeClr val="dk1"/>
              </a:buClr>
              <a:buSzPts val="1100"/>
              <a:buFont typeface="Arial"/>
              <a:buNone/>
            </a:pPr>
            <a:r>
              <a:rPr lang="en-GB"/>
              <a:t>Physical response: Introduced deep breathing techniques to use in moments of distress and worry. </a:t>
            </a:r>
            <a:endParaRPr/>
          </a:p>
          <a:p>
            <a:pPr marL="0" lvl="0" indent="0" algn="l" rtl="0">
              <a:lnSpc>
                <a:spcPct val="100000"/>
              </a:lnSpc>
              <a:spcBef>
                <a:spcPts val="0"/>
              </a:spcBef>
              <a:spcAft>
                <a:spcPts val="0"/>
              </a:spcAft>
              <a:buClr>
                <a:schemeClr val="dk1"/>
              </a:buClr>
              <a:buSzPts val="1100"/>
              <a:buFont typeface="Arial"/>
              <a:buNone/>
            </a:pPr>
            <a:r>
              <a:rPr lang="en-GB"/>
              <a:t>Thoughts: Noticing and understanding their worried thoughts to then encourage positive coping self-talk. </a:t>
            </a:r>
            <a:endParaRPr/>
          </a:p>
          <a:p>
            <a:pPr marL="0" lvl="0" indent="0" algn="l" rtl="0">
              <a:lnSpc>
                <a:spcPct val="100000"/>
              </a:lnSpc>
              <a:spcBef>
                <a:spcPts val="0"/>
              </a:spcBef>
              <a:spcAft>
                <a:spcPts val="0"/>
              </a:spcAft>
              <a:buClr>
                <a:schemeClr val="dk1"/>
              </a:buClr>
              <a:buSzPts val="1100"/>
              <a:buFont typeface="Arial"/>
              <a:buNone/>
            </a:pPr>
            <a:r>
              <a:rPr lang="en-GB"/>
              <a:t>Behaviour: Reducing the behavioural avoidance by facing their fears in a gradual safe way by creating the step by step plan. </a:t>
            </a:r>
            <a:endParaRPr/>
          </a:p>
          <a:p>
            <a:pPr marL="0" lvl="0" indent="0" algn="l" rtl="0">
              <a:lnSpc>
                <a:spcPct val="100000"/>
              </a:lnSpc>
              <a:spcBef>
                <a:spcPts val="0"/>
              </a:spcBef>
              <a:spcAft>
                <a:spcPts val="0"/>
              </a:spcAft>
              <a:buClr>
                <a:schemeClr val="dk1"/>
              </a:buClr>
              <a:buSzPts val="2400"/>
              <a:buFont typeface="Arial"/>
              <a:buNone/>
            </a:pPr>
            <a:endParaRPr/>
          </a:p>
        </p:txBody>
      </p:sp>
      <p:sp>
        <p:nvSpPr>
          <p:cNvPr id="461" name="Google Shape;461;g13aee18b718_0_40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3aee18b718_0_39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13aee18b718_0_39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13aee18b718_0_39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217fe1bad9_0_3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1217fe1bad9_0_3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217fe1bad9_0_3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1217fe1bad9_0_3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217fe1bad9_0_3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1217fe1bad9_0_3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Explain worksheet for parents to complete with their children… </a:t>
            </a:r>
            <a:endParaRPr/>
          </a:p>
        </p:txBody>
      </p:sp>
      <p:sp>
        <p:nvSpPr>
          <p:cNvPr id="503" name="Google Shape;503;g1217fe1bad9_0_35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217fe1bad9_0_3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1217fe1bad9_0_3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5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3aee18b718_0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13aee18b718_0_3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13aee18b718_0_3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217fe1bad9_0_3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g1217fe1bad9_0_3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1217fe1bad9_0_35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3aee18b718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3aee18b718_0_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3aee18b718_0_4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3aee18b718_0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13aee18b718_0_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is of course a lot more significant when they move into secondary school - but for a lot of children starting a new year/new teachers can take time. </a:t>
            </a:r>
            <a:endParaRPr/>
          </a:p>
        </p:txBody>
      </p:sp>
      <p:sp>
        <p:nvSpPr>
          <p:cNvPr id="166" name="Google Shape;166;g13aee18b718_0_5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aee18b718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13aee18b718_0_6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13aee18b718_0_6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aee18b718_0_7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3aee18b718_0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3aee18b718_0_7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aee18b718_0_7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3aee18b718_0_7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89" name="Google Shape;189;g13aee18b718_0_7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ortrait image with text">
  <p:cSld name="Portrait image with text">
    <p:spTree>
      <p:nvGrpSpPr>
        <p:cNvPr id="1" name="Shape 15"/>
        <p:cNvGrpSpPr/>
        <p:nvPr/>
      </p:nvGrpSpPr>
      <p:grpSpPr>
        <a:xfrm>
          <a:off x="0" y="0"/>
          <a:ext cx="0" cy="0"/>
          <a:chOff x="0" y="0"/>
          <a:chExt cx="0" cy="0"/>
        </a:xfrm>
      </p:grpSpPr>
      <p:pic>
        <p:nvPicPr>
          <p:cNvPr id="16" name="Google Shape;16;p6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Portrait image with text">
  <p:cSld name="2_Portrait image with text">
    <p:spTree>
      <p:nvGrpSpPr>
        <p:cNvPr id="1" name="Shape 33"/>
        <p:cNvGrpSpPr/>
        <p:nvPr/>
      </p:nvGrpSpPr>
      <p:grpSpPr>
        <a:xfrm>
          <a:off x="0" y="0"/>
          <a:ext cx="0" cy="0"/>
          <a:chOff x="0" y="0"/>
          <a:chExt cx="0" cy="0"/>
        </a:xfrm>
      </p:grpSpPr>
      <p:pic>
        <p:nvPicPr>
          <p:cNvPr id="34" name="Google Shape;34;g13aee18b718_0_4145"/>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Portrait image with text">
  <p:cSld name="5_Portrait image with text">
    <p:spTree>
      <p:nvGrpSpPr>
        <p:cNvPr id="1" name="Shape 35"/>
        <p:cNvGrpSpPr/>
        <p:nvPr/>
      </p:nvGrpSpPr>
      <p:grpSpPr>
        <a:xfrm>
          <a:off x="0" y="0"/>
          <a:ext cx="0" cy="0"/>
          <a:chOff x="0" y="0"/>
          <a:chExt cx="0" cy="0"/>
        </a:xfrm>
      </p:grpSpPr>
      <p:pic>
        <p:nvPicPr>
          <p:cNvPr id="36" name="Google Shape;36;g1217fe1bad9_0_3382"/>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Portrait image with text">
  <p:cSld name="12_Portrait image with text">
    <p:spTree>
      <p:nvGrpSpPr>
        <p:cNvPr id="1" name="Shape 37"/>
        <p:cNvGrpSpPr/>
        <p:nvPr/>
      </p:nvGrpSpPr>
      <p:grpSpPr>
        <a:xfrm>
          <a:off x="0" y="0"/>
          <a:ext cx="0" cy="0"/>
          <a:chOff x="0" y="0"/>
          <a:chExt cx="0" cy="0"/>
        </a:xfrm>
      </p:grpSpPr>
      <p:pic>
        <p:nvPicPr>
          <p:cNvPr id="38" name="Google Shape;38;g1217fe1bad9_0_3620"/>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6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sp>
        <p:nvSpPr>
          <p:cNvPr id="48" name="Google Shape;48;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ullets only">
  <p:cSld name="1_Bullets only 2">
    <p:spTree>
      <p:nvGrpSpPr>
        <p:cNvPr id="1" name="Shape 57"/>
        <p:cNvGrpSpPr/>
        <p:nvPr/>
      </p:nvGrpSpPr>
      <p:grpSpPr>
        <a:xfrm>
          <a:off x="0" y="0"/>
          <a:ext cx="0" cy="0"/>
          <a:chOff x="0" y="0"/>
          <a:chExt cx="0" cy="0"/>
        </a:xfrm>
      </p:grpSpPr>
      <p:pic>
        <p:nvPicPr>
          <p:cNvPr id="58" name="Google Shape;58;g1217fe1bad9_0_3175"/>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Portrait image with text">
  <p:cSld name="4_Portrait image with text">
    <p:spTree>
      <p:nvGrpSpPr>
        <p:cNvPr id="1" name="Shape 59"/>
        <p:cNvGrpSpPr/>
        <p:nvPr/>
      </p:nvGrpSpPr>
      <p:grpSpPr>
        <a:xfrm>
          <a:off x="0" y="0"/>
          <a:ext cx="0" cy="0"/>
          <a:chOff x="0" y="0"/>
          <a:chExt cx="0" cy="0"/>
        </a:xfrm>
      </p:grpSpPr>
      <p:pic>
        <p:nvPicPr>
          <p:cNvPr id="60" name="Google Shape;60;g1217fe1bad9_0_384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Grey Background)">
  <p:cSld name="Title Slide (Grey Background)">
    <p:spTree>
      <p:nvGrpSpPr>
        <p:cNvPr id="1" name="Shape 61"/>
        <p:cNvGrpSpPr/>
        <p:nvPr/>
      </p:nvGrpSpPr>
      <p:grpSpPr>
        <a:xfrm>
          <a:off x="0" y="0"/>
          <a:ext cx="0" cy="0"/>
          <a:chOff x="0" y="0"/>
          <a:chExt cx="0" cy="0"/>
        </a:xfrm>
      </p:grpSpPr>
      <p:pic>
        <p:nvPicPr>
          <p:cNvPr id="62" name="Google Shape;62;p6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3" name="Google Shape;63;p66" descr="AfC_RGB-Colour_ForGreyBackground.png"/>
          <p:cNvPicPr preferRelativeResize="0"/>
          <p:nvPr/>
        </p:nvPicPr>
        <p:blipFill rotWithShape="1">
          <a:blip r:embed="rId3">
            <a:alphaModFix/>
          </a:blip>
          <a:srcRect/>
          <a:stretch/>
        </p:blipFill>
        <p:spPr>
          <a:xfrm>
            <a:off x="650821" y="5662726"/>
            <a:ext cx="3972938" cy="7721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s only 1">
  <p:cSld name="Bullets only">
    <p:spTree>
      <p:nvGrpSpPr>
        <p:cNvPr id="1" name="Shape 17"/>
        <p:cNvGrpSpPr/>
        <p:nvPr/>
      </p:nvGrpSpPr>
      <p:grpSpPr>
        <a:xfrm>
          <a:off x="0" y="0"/>
          <a:ext cx="0" cy="0"/>
          <a:chOff x="0" y="0"/>
          <a:chExt cx="0" cy="0"/>
        </a:xfrm>
      </p:grpSpPr>
      <p:pic>
        <p:nvPicPr>
          <p:cNvPr id="18" name="Google Shape;18;g1217fe1bad9_0_2863"/>
          <p:cNvPicPr preferRelativeResize="0"/>
          <p:nvPr/>
        </p:nvPicPr>
        <p:blipFill rotWithShape="1">
          <a:blip r:embed="rId2">
            <a:alphaModFix/>
          </a:blip>
          <a:srcRect/>
          <a:stretch/>
        </p:blipFill>
        <p:spPr>
          <a:xfrm>
            <a:off x="0" y="0"/>
            <a:ext cx="12192000" cy="68580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4" name="Google Shape;94;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76"/>
          <p:cNvSpPr>
            <a:spLocks noGrp="1"/>
          </p:cNvSpPr>
          <p:nvPr>
            <p:ph type="pic" idx="2"/>
          </p:nvPr>
        </p:nvSpPr>
        <p:spPr>
          <a:xfrm>
            <a:off x="5183188" y="987425"/>
            <a:ext cx="6172200" cy="4873625"/>
          </a:xfrm>
          <a:prstGeom prst="rect">
            <a:avLst/>
          </a:prstGeom>
          <a:noFill/>
          <a:ln>
            <a:noFill/>
          </a:ln>
        </p:spPr>
      </p:sp>
      <p:sp>
        <p:nvSpPr>
          <p:cNvPr id="101" name="Google Shape;101;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Portrait image with text 1">
  <p:cSld name="1_Portrait image with text 2">
    <p:spTree>
      <p:nvGrpSpPr>
        <p:cNvPr id="1" name="Shape 117"/>
        <p:cNvGrpSpPr/>
        <p:nvPr/>
      </p:nvGrpSpPr>
      <p:grpSpPr>
        <a:xfrm>
          <a:off x="0" y="0"/>
          <a:ext cx="0" cy="0"/>
          <a:chOff x="0" y="0"/>
          <a:chExt cx="0" cy="0"/>
        </a:xfrm>
      </p:grpSpPr>
      <p:pic>
        <p:nvPicPr>
          <p:cNvPr id="118" name="Google Shape;118;g13aee18b718_0_2932"/>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Bullets only">
  <p:cSld name="9_Bullets only">
    <p:spTree>
      <p:nvGrpSpPr>
        <p:cNvPr id="1" name="Shape 19"/>
        <p:cNvGrpSpPr/>
        <p:nvPr/>
      </p:nvGrpSpPr>
      <p:grpSpPr>
        <a:xfrm>
          <a:off x="0" y="0"/>
          <a:ext cx="0" cy="0"/>
          <a:chOff x="0" y="0"/>
          <a:chExt cx="0" cy="0"/>
        </a:xfrm>
      </p:grpSpPr>
      <p:pic>
        <p:nvPicPr>
          <p:cNvPr id="20" name="Google Shape;20;g13aee18b718_0_68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Portrait image with text">
  <p:cSld name="14_Portrait image with text">
    <p:spTree>
      <p:nvGrpSpPr>
        <p:cNvPr id="1" name="Shape 21"/>
        <p:cNvGrpSpPr/>
        <p:nvPr/>
      </p:nvGrpSpPr>
      <p:grpSpPr>
        <a:xfrm>
          <a:off x="0" y="0"/>
          <a:ext cx="0" cy="0"/>
          <a:chOff x="0" y="0"/>
          <a:chExt cx="0" cy="0"/>
        </a:xfrm>
      </p:grpSpPr>
      <p:pic>
        <p:nvPicPr>
          <p:cNvPr id="22" name="Google Shape;22;g13aee18b718_0_1014"/>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5_Portrait image with text">
  <p:cSld name="15_Portrait image with text">
    <p:spTree>
      <p:nvGrpSpPr>
        <p:cNvPr id="1" name="Shape 23"/>
        <p:cNvGrpSpPr/>
        <p:nvPr/>
      </p:nvGrpSpPr>
      <p:grpSpPr>
        <a:xfrm>
          <a:off x="0" y="0"/>
          <a:ext cx="0" cy="0"/>
          <a:chOff x="0" y="0"/>
          <a:chExt cx="0" cy="0"/>
        </a:xfrm>
      </p:grpSpPr>
      <p:pic>
        <p:nvPicPr>
          <p:cNvPr id="24" name="Google Shape;24;g13aee18b718_0_1363"/>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9_Portrait image with text">
  <p:cSld name="19_Portrait image with text">
    <p:spTree>
      <p:nvGrpSpPr>
        <p:cNvPr id="1" name="Shape 25"/>
        <p:cNvGrpSpPr/>
        <p:nvPr/>
      </p:nvGrpSpPr>
      <p:grpSpPr>
        <a:xfrm>
          <a:off x="0" y="0"/>
          <a:ext cx="0" cy="0"/>
          <a:chOff x="0" y="0"/>
          <a:chExt cx="0" cy="0"/>
        </a:xfrm>
      </p:grpSpPr>
      <p:pic>
        <p:nvPicPr>
          <p:cNvPr id="26" name="Google Shape;26;g13aee18b718_0_378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only">
  <p:cSld name="1_Bullets only">
    <p:spTree>
      <p:nvGrpSpPr>
        <p:cNvPr id="1" name="Shape 27"/>
        <p:cNvGrpSpPr/>
        <p:nvPr/>
      </p:nvGrpSpPr>
      <p:grpSpPr>
        <a:xfrm>
          <a:off x="0" y="0"/>
          <a:ext cx="0" cy="0"/>
          <a:chOff x="0" y="0"/>
          <a:chExt cx="0" cy="0"/>
        </a:xfrm>
      </p:grpSpPr>
      <p:pic>
        <p:nvPicPr>
          <p:cNvPr id="28" name="Google Shape;28;g1217fe1bad9_0_216"/>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Portrait image with text">
  <p:cSld name="1_Portrait image with text">
    <p:spTree>
      <p:nvGrpSpPr>
        <p:cNvPr id="1" name="Shape 29"/>
        <p:cNvGrpSpPr/>
        <p:nvPr/>
      </p:nvGrpSpPr>
      <p:grpSpPr>
        <a:xfrm>
          <a:off x="0" y="0"/>
          <a:ext cx="0" cy="0"/>
          <a:chOff x="0" y="0"/>
          <a:chExt cx="0" cy="0"/>
        </a:xfrm>
      </p:grpSpPr>
      <p:pic>
        <p:nvPicPr>
          <p:cNvPr id="30" name="Google Shape;30;g1217fe1bad9_0_3506"/>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ullets only">
  <p:cSld name="2_Bullets only">
    <p:spTree>
      <p:nvGrpSpPr>
        <p:cNvPr id="1" name="Shape 31"/>
        <p:cNvGrpSpPr/>
        <p:nvPr/>
      </p:nvGrpSpPr>
      <p:grpSpPr>
        <a:xfrm>
          <a:off x="0" y="0"/>
          <a:ext cx="0" cy="0"/>
          <a:chOff x="0" y="0"/>
          <a:chExt cx="0" cy="0"/>
        </a:xfrm>
      </p:grpSpPr>
      <p:pic>
        <p:nvPicPr>
          <p:cNvPr id="32" name="Google Shape;32;g13aee18b718_0_270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jpg"/><Relationship Id="rId10" Type="http://schemas.openxmlformats.org/officeDocument/2006/relationships/image" Target="../media/image54.jpg"/><Relationship Id="rId4" Type="http://schemas.openxmlformats.org/officeDocument/2006/relationships/image" Target="../media/image48.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14.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3aee18b718_0_0"/>
          <p:cNvSpPr txBox="1">
            <a:spLocks noGrp="1"/>
          </p:cNvSpPr>
          <p:nvPr>
            <p:ph type="body" idx="4294967295"/>
          </p:nvPr>
        </p:nvSpPr>
        <p:spPr>
          <a:xfrm>
            <a:off x="8223851" y="5481754"/>
            <a:ext cx="3853089" cy="1420478"/>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Clr>
                <a:srgbClr val="B31166"/>
              </a:buClr>
              <a:buSzPts val="1200"/>
              <a:buNone/>
            </a:pPr>
            <a:r>
              <a:rPr lang="en-GB" sz="1500" b="1" cap="none" dirty="0"/>
              <a:t>MENTAL </a:t>
            </a:r>
            <a:r>
              <a:rPr lang="en-GB" sz="1100" b="1" cap="none" dirty="0"/>
              <a:t>HEALTH SUPPORT TEAM (MHST)</a:t>
            </a:r>
            <a:endParaRPr sz="1100" dirty="0"/>
          </a:p>
          <a:p>
            <a:pPr marL="0" lvl="0" indent="0" algn="r" rtl="0">
              <a:lnSpc>
                <a:spcPct val="90000"/>
              </a:lnSpc>
              <a:spcBef>
                <a:spcPts val="0"/>
              </a:spcBef>
              <a:spcAft>
                <a:spcPts val="0"/>
              </a:spcAft>
              <a:buClr>
                <a:schemeClr val="dk1"/>
              </a:buClr>
              <a:buSzPts val="1500"/>
              <a:buNone/>
            </a:pPr>
            <a:r>
              <a:rPr lang="en-GB" sz="1100" dirty="0"/>
              <a:t>		</a:t>
            </a:r>
            <a:r>
              <a:rPr lang="en-GB" sz="1100" b="1" dirty="0"/>
              <a:t>Emotional Health Service</a:t>
            </a:r>
            <a:endParaRPr sz="1100" dirty="0"/>
          </a:p>
          <a:p>
            <a:pPr marL="0" lvl="0" indent="0" algn="r" rtl="0">
              <a:lnSpc>
                <a:spcPct val="90000"/>
              </a:lnSpc>
              <a:spcBef>
                <a:spcPts val="0"/>
              </a:spcBef>
              <a:spcAft>
                <a:spcPts val="0"/>
              </a:spcAft>
              <a:buClr>
                <a:schemeClr val="dk1"/>
              </a:buClr>
              <a:buSzPts val="1500"/>
              <a:buNone/>
            </a:pPr>
            <a:r>
              <a:rPr lang="en-GB" sz="1100" b="1" dirty="0"/>
              <a:t>Achieving for Children</a:t>
            </a:r>
            <a:endParaRPr sz="1100" dirty="0"/>
          </a:p>
          <a:p>
            <a:pPr marL="0" lvl="0" indent="0" algn="r" rtl="0">
              <a:lnSpc>
                <a:spcPct val="90000"/>
              </a:lnSpc>
              <a:spcBef>
                <a:spcPts val="0"/>
              </a:spcBef>
              <a:spcAft>
                <a:spcPts val="0"/>
              </a:spcAft>
              <a:buClr>
                <a:schemeClr val="dk1"/>
              </a:buClr>
              <a:buSzPts val="1500"/>
              <a:buNone/>
            </a:pPr>
            <a:r>
              <a:rPr lang="en-GB" sz="1100" b="1" dirty="0"/>
              <a:t>42 York Street</a:t>
            </a:r>
            <a:endParaRPr sz="1100" dirty="0"/>
          </a:p>
          <a:p>
            <a:pPr marL="0" lvl="0" indent="0" algn="r" rtl="0">
              <a:lnSpc>
                <a:spcPct val="90000"/>
              </a:lnSpc>
              <a:spcBef>
                <a:spcPts val="0"/>
              </a:spcBef>
              <a:spcAft>
                <a:spcPts val="0"/>
              </a:spcAft>
              <a:buClr>
                <a:schemeClr val="dk1"/>
              </a:buClr>
              <a:buSzPts val="1500"/>
              <a:buNone/>
            </a:pPr>
            <a:r>
              <a:rPr lang="en-GB" sz="1100" b="1" dirty="0"/>
              <a:t>London TW1 3BW</a:t>
            </a:r>
            <a:endParaRPr sz="1100" dirty="0"/>
          </a:p>
          <a:p>
            <a:pPr marL="0" lvl="0" indent="0" algn="r" rtl="0">
              <a:lnSpc>
                <a:spcPct val="90000"/>
              </a:lnSpc>
              <a:spcBef>
                <a:spcPts val="1000"/>
              </a:spcBef>
              <a:spcAft>
                <a:spcPts val="0"/>
              </a:spcAft>
              <a:buClr>
                <a:schemeClr val="dk1"/>
              </a:buClr>
              <a:buSzPts val="1500"/>
              <a:buNone/>
            </a:pPr>
            <a:r>
              <a:rPr lang="en-GB" sz="1500" b="1" dirty="0"/>
              <a:t> </a:t>
            </a:r>
            <a:endParaRPr dirty="0"/>
          </a:p>
        </p:txBody>
      </p:sp>
      <p:pic>
        <p:nvPicPr>
          <p:cNvPr id="124" name="Google Shape;124;g13aee18b718_0_0"/>
          <p:cNvPicPr preferRelativeResize="0"/>
          <p:nvPr/>
        </p:nvPicPr>
        <p:blipFill rotWithShape="1">
          <a:blip r:embed="rId3">
            <a:alphaModFix/>
          </a:blip>
          <a:srcRect/>
          <a:stretch/>
        </p:blipFill>
        <p:spPr>
          <a:xfrm>
            <a:off x="1919322" y="5888043"/>
            <a:ext cx="2762397" cy="715461"/>
          </a:xfrm>
          <a:prstGeom prst="rect">
            <a:avLst/>
          </a:prstGeom>
          <a:noFill/>
          <a:ln>
            <a:noFill/>
          </a:ln>
        </p:spPr>
      </p:pic>
      <p:pic>
        <p:nvPicPr>
          <p:cNvPr id="126" name="Google Shape;126;g13aee18b718_0_0"/>
          <p:cNvPicPr preferRelativeResize="0"/>
          <p:nvPr/>
        </p:nvPicPr>
        <p:blipFill rotWithShape="1">
          <a:blip r:embed="rId4">
            <a:alphaModFix/>
          </a:blip>
          <a:srcRect/>
          <a:stretch/>
        </p:blipFill>
        <p:spPr>
          <a:xfrm>
            <a:off x="7636477" y="5259583"/>
            <a:ext cx="3959856" cy="1889999"/>
          </a:xfrm>
          <a:prstGeom prst="rect">
            <a:avLst/>
          </a:prstGeom>
          <a:noFill/>
          <a:ln>
            <a:noFill/>
          </a:ln>
        </p:spPr>
      </p:pic>
      <p:pic>
        <p:nvPicPr>
          <p:cNvPr id="127" name="Google Shape;127;g13aee18b718_0_0"/>
          <p:cNvPicPr preferRelativeResize="0"/>
          <p:nvPr/>
        </p:nvPicPr>
        <p:blipFill rotWithShape="1">
          <a:blip r:embed="rId5">
            <a:alphaModFix/>
          </a:blip>
          <a:srcRect/>
          <a:stretch/>
        </p:blipFill>
        <p:spPr>
          <a:xfrm>
            <a:off x="5060097" y="5669983"/>
            <a:ext cx="2450186" cy="933521"/>
          </a:xfrm>
          <a:prstGeom prst="rect">
            <a:avLst/>
          </a:prstGeom>
          <a:noFill/>
          <a:ln>
            <a:noFill/>
          </a:ln>
        </p:spPr>
      </p:pic>
      <p:sp>
        <p:nvSpPr>
          <p:cNvPr id="128" name="Google Shape;128;g13aee18b718_0_0"/>
          <p:cNvSpPr txBox="1"/>
          <p:nvPr/>
        </p:nvSpPr>
        <p:spPr>
          <a:xfrm>
            <a:off x="0" y="1"/>
            <a:ext cx="12192000" cy="2363189"/>
          </a:xfrm>
          <a:prstGeom prst="rect">
            <a:avLst/>
          </a:prstGeom>
          <a:solidFill>
            <a:srgbClr val="FFC000"/>
          </a:solid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000000"/>
              </a:buClr>
              <a:buSzPts val="6600"/>
              <a:buFont typeface="Arial"/>
              <a:buNone/>
            </a:pPr>
            <a:r>
              <a:rPr lang="en-GB" sz="6600" b="1" i="0" u="none" strike="noStrike" cap="none" dirty="0">
                <a:solidFill>
                  <a:schemeClr val="dk1"/>
                </a:solidFill>
                <a:latin typeface="Calibri"/>
                <a:ea typeface="Calibri"/>
                <a:cs typeface="Calibri"/>
                <a:sym typeface="Calibri"/>
              </a:rPr>
              <a:t>Supporting Your</a:t>
            </a:r>
            <a:r>
              <a:rPr lang="en-GB" sz="6600" b="1" i="0" u="none" strike="noStrike" cap="none" dirty="0">
                <a:solidFill>
                  <a:srgbClr val="202124"/>
                </a:solidFill>
                <a:latin typeface="Calibri"/>
                <a:ea typeface="Calibri"/>
                <a:cs typeface="Calibri"/>
                <a:sym typeface="Calibri"/>
              </a:rPr>
              <a:t> Child's Transition</a:t>
            </a:r>
          </a:p>
          <a:p>
            <a:pPr marL="0" marR="0" lvl="0" indent="0" algn="ctr" rtl="0">
              <a:lnSpc>
                <a:spcPct val="85000"/>
              </a:lnSpc>
              <a:spcBef>
                <a:spcPts val="0"/>
              </a:spcBef>
              <a:spcAft>
                <a:spcPts val="0"/>
              </a:spcAft>
              <a:buClr>
                <a:srgbClr val="000000"/>
              </a:buClr>
              <a:buSzPts val="6600"/>
              <a:buFont typeface="Arial"/>
              <a:buNone/>
            </a:pPr>
            <a:endParaRPr lang="en-GB" sz="4400" b="1"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5FD3FA1-C811-4696-8D69-C60D5A18595E}"/>
              </a:ext>
            </a:extLst>
          </p:cNvPr>
          <p:cNvSpPr txBox="1"/>
          <p:nvPr/>
        </p:nvSpPr>
        <p:spPr>
          <a:xfrm>
            <a:off x="1251986" y="2935254"/>
            <a:ext cx="7148946" cy="1169551"/>
          </a:xfrm>
          <a:prstGeom prst="rect">
            <a:avLst/>
          </a:prstGeom>
          <a:noFill/>
        </p:spPr>
        <p:txBody>
          <a:bodyPr wrap="square" rtlCol="0">
            <a:spAutoFit/>
          </a:bodyPr>
          <a:lstStyle/>
          <a:p>
            <a:pPr marL="114300" indent="0">
              <a:buNone/>
            </a:pPr>
            <a:r>
              <a:rPr lang="en-GB" sz="1400" b="1" dirty="0"/>
              <a:t>Lorraine Blake - SENCo at Carlisle Infant School</a:t>
            </a:r>
          </a:p>
          <a:p>
            <a:pPr marL="114300" indent="0">
              <a:buNone/>
            </a:pPr>
            <a:endParaRPr lang="en-GB" sz="1400" b="1" dirty="0"/>
          </a:p>
          <a:p>
            <a:pPr marL="114300" indent="0">
              <a:buNone/>
            </a:pPr>
            <a:r>
              <a:rPr lang="en-GB" sz="1400" b="1" dirty="0"/>
              <a:t>Tracey Bannister - SENCo at Hampton Hill Junior School</a:t>
            </a:r>
          </a:p>
          <a:p>
            <a:pPr marL="114300" indent="0">
              <a:buNone/>
            </a:pPr>
            <a:endParaRPr lang="en-GB" sz="1400" b="1" dirty="0"/>
          </a:p>
          <a:p>
            <a:pPr marL="114300" indent="0">
              <a:buNone/>
            </a:pPr>
            <a:r>
              <a:rPr lang="en-GB" sz="1400" b="1" dirty="0"/>
              <a:t>Joseph Digger – Mental Health Support Team</a:t>
            </a:r>
          </a:p>
        </p:txBody>
      </p:sp>
      <p:pic>
        <p:nvPicPr>
          <p:cNvPr id="9" name="Picture 8">
            <a:extLst>
              <a:ext uri="{FF2B5EF4-FFF2-40B4-BE49-F238E27FC236}">
                <a16:creationId xmlns:a16="http://schemas.microsoft.com/office/drawing/2014/main" id="{51CB6D89-3959-4015-8CE6-B405FFD58362}"/>
              </a:ext>
            </a:extLst>
          </p:cNvPr>
          <p:cNvPicPr>
            <a:picLocks noChangeAspect="1"/>
          </p:cNvPicPr>
          <p:nvPr/>
        </p:nvPicPr>
        <p:blipFill>
          <a:blip r:embed="rId6"/>
          <a:stretch>
            <a:fillRect/>
          </a:stretch>
        </p:blipFill>
        <p:spPr>
          <a:xfrm>
            <a:off x="7192388" y="2869611"/>
            <a:ext cx="3464215" cy="1343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3aee18b718_0_894"/>
          <p:cNvSpPr/>
          <p:nvPr/>
        </p:nvSpPr>
        <p:spPr>
          <a:xfrm>
            <a:off x="2008812" y="279962"/>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A vicious cycle</a:t>
            </a:r>
            <a:endParaRPr sz="3600" b="0" i="0" u="none" strike="noStrike" cap="none">
              <a:solidFill>
                <a:schemeClr val="dk1"/>
              </a:solidFill>
              <a:latin typeface="Calibri"/>
              <a:ea typeface="Calibri"/>
              <a:cs typeface="Calibri"/>
              <a:sym typeface="Calibri"/>
            </a:endParaRPr>
          </a:p>
        </p:txBody>
      </p:sp>
      <p:sp>
        <p:nvSpPr>
          <p:cNvPr id="207" name="Google Shape;207;g13aee18b718_0_894"/>
          <p:cNvSpPr/>
          <p:nvPr/>
        </p:nvSpPr>
        <p:spPr>
          <a:xfrm>
            <a:off x="4733725" y="1435425"/>
            <a:ext cx="2775000" cy="1422300"/>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Thoughts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“Something bad might happen to 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“What if my parents don’t pick me up from school?”</a:t>
            </a:r>
            <a:endParaRPr sz="1800" b="1" i="1" u="none" strike="noStrike" cap="none">
              <a:solidFill>
                <a:schemeClr val="dk1"/>
              </a:solidFill>
              <a:latin typeface="Calibri"/>
              <a:ea typeface="Calibri"/>
              <a:cs typeface="Calibri"/>
              <a:sym typeface="Calibri"/>
            </a:endParaRPr>
          </a:p>
        </p:txBody>
      </p:sp>
      <p:sp>
        <p:nvSpPr>
          <p:cNvPr id="208" name="Google Shape;208;g13aee18b718_0_894"/>
          <p:cNvSpPr/>
          <p:nvPr/>
        </p:nvSpPr>
        <p:spPr>
          <a:xfrm>
            <a:off x="2375525" y="3204828"/>
            <a:ext cx="2540100" cy="1422300"/>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Behaviours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Avoid school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Check parents’ plans</a:t>
            </a:r>
            <a:endParaRPr sz="18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Reassurance seeking</a:t>
            </a:r>
            <a:endParaRPr sz="1800" b="0" i="1" u="none" strike="noStrike" cap="none">
              <a:solidFill>
                <a:schemeClr val="dk1"/>
              </a:solidFill>
              <a:latin typeface="Calibri"/>
              <a:ea typeface="Calibri"/>
              <a:cs typeface="Calibri"/>
              <a:sym typeface="Calibri"/>
            </a:endParaRPr>
          </a:p>
        </p:txBody>
      </p:sp>
      <p:sp>
        <p:nvSpPr>
          <p:cNvPr id="209" name="Google Shape;209;g13aee18b718_0_894"/>
          <p:cNvSpPr/>
          <p:nvPr/>
        </p:nvSpPr>
        <p:spPr>
          <a:xfrm>
            <a:off x="7378075" y="3199445"/>
            <a:ext cx="2540100" cy="1422300"/>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Feelings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Anxious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Worried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Sad  </a:t>
            </a:r>
            <a:endParaRPr sz="1800" b="0" i="1" u="none" strike="noStrike" cap="none">
              <a:solidFill>
                <a:schemeClr val="dk1"/>
              </a:solidFill>
              <a:latin typeface="Calibri"/>
              <a:ea typeface="Calibri"/>
              <a:cs typeface="Calibri"/>
              <a:sym typeface="Calibri"/>
            </a:endParaRPr>
          </a:p>
        </p:txBody>
      </p:sp>
      <p:sp>
        <p:nvSpPr>
          <p:cNvPr id="210" name="Google Shape;210;g13aee18b718_0_894"/>
          <p:cNvSpPr/>
          <p:nvPr/>
        </p:nvSpPr>
        <p:spPr>
          <a:xfrm>
            <a:off x="4915525" y="4978577"/>
            <a:ext cx="2540100" cy="1422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Physical responses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Heart racing</a:t>
            </a:r>
            <a:endParaRPr sz="18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Shaky</a:t>
            </a:r>
            <a:endParaRPr sz="18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Feeling sick </a:t>
            </a:r>
            <a:endParaRPr sz="18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Headache</a:t>
            </a:r>
            <a:endParaRPr sz="1400" b="0" i="0" u="none" strike="noStrike" cap="none">
              <a:solidFill>
                <a:srgbClr val="000000"/>
              </a:solidFill>
              <a:latin typeface="Arial"/>
              <a:ea typeface="Arial"/>
              <a:cs typeface="Arial"/>
              <a:sym typeface="Arial"/>
            </a:endParaRPr>
          </a:p>
        </p:txBody>
      </p:sp>
      <p:sp>
        <p:nvSpPr>
          <p:cNvPr id="211" name="Google Shape;211;g13aee18b718_0_894"/>
          <p:cNvSpPr/>
          <p:nvPr/>
        </p:nvSpPr>
        <p:spPr>
          <a:xfrm>
            <a:off x="5295900" y="3077828"/>
            <a:ext cx="1701900" cy="1676400"/>
          </a:xfrm>
          <a:prstGeom prst="quadArrow">
            <a:avLst>
              <a:gd name="adj1" fmla="val 10379"/>
              <a:gd name="adj2" fmla="val 13409"/>
              <a:gd name="adj3" fmla="val 22500"/>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g13aee18b718_0_894"/>
          <p:cNvSpPr/>
          <p:nvPr/>
        </p:nvSpPr>
        <p:spPr>
          <a:xfrm>
            <a:off x="7585075" y="4949043"/>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g13aee18b718_0_894"/>
          <p:cNvSpPr/>
          <p:nvPr/>
        </p:nvSpPr>
        <p:spPr>
          <a:xfrm rot="-5400000">
            <a:off x="7546975" y="1843547"/>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g13aee18b718_0_894"/>
          <p:cNvSpPr/>
          <p:nvPr/>
        </p:nvSpPr>
        <p:spPr>
          <a:xfrm rot="10800000">
            <a:off x="3645525" y="1843547"/>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g13aee18b718_0_894"/>
          <p:cNvSpPr/>
          <p:nvPr/>
        </p:nvSpPr>
        <p:spPr>
          <a:xfrm rot="5400000">
            <a:off x="3645525" y="4910943"/>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6" name="Google Shape;216;g13aee18b718_0_894"/>
          <p:cNvPicPr preferRelativeResize="0"/>
          <p:nvPr/>
        </p:nvPicPr>
        <p:blipFill rotWithShape="1">
          <a:blip r:embed="rId3">
            <a:alphaModFix/>
          </a:blip>
          <a:srcRect/>
          <a:stretch/>
        </p:blipFill>
        <p:spPr>
          <a:xfrm>
            <a:off x="432626" y="3813039"/>
            <a:ext cx="1701900" cy="2698385"/>
          </a:xfrm>
          <a:prstGeom prst="rect">
            <a:avLst/>
          </a:prstGeom>
          <a:noFill/>
          <a:ln>
            <a:noFill/>
          </a:ln>
        </p:spPr>
      </p:pic>
      <p:sp>
        <p:nvSpPr>
          <p:cNvPr id="217" name="Google Shape;217;g13aee18b718_0_894"/>
          <p:cNvSpPr/>
          <p:nvPr/>
        </p:nvSpPr>
        <p:spPr>
          <a:xfrm>
            <a:off x="772925" y="1528325"/>
            <a:ext cx="2775000" cy="1549500"/>
          </a:xfrm>
          <a:prstGeom prst="ellipse">
            <a:avLst/>
          </a:prstGeom>
          <a:solidFill>
            <a:srgbClr val="FF000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These responses create a vicious cycle that maintain anxiety </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g13aee18b718_0_1242"/>
          <p:cNvPicPr preferRelativeResize="0"/>
          <p:nvPr/>
        </p:nvPicPr>
        <p:blipFill rotWithShape="1">
          <a:blip r:embed="rId3">
            <a:alphaModFix/>
          </a:blip>
          <a:srcRect/>
          <a:stretch/>
        </p:blipFill>
        <p:spPr>
          <a:xfrm>
            <a:off x="5134045" y="3047881"/>
            <a:ext cx="1656244" cy="3229796"/>
          </a:xfrm>
          <a:prstGeom prst="rect">
            <a:avLst/>
          </a:prstGeom>
          <a:noFill/>
          <a:ln>
            <a:noFill/>
          </a:ln>
        </p:spPr>
      </p:pic>
      <p:sp>
        <p:nvSpPr>
          <p:cNvPr id="223" name="Google Shape;223;g13aee18b718_0_1242"/>
          <p:cNvSpPr/>
          <p:nvPr/>
        </p:nvSpPr>
        <p:spPr>
          <a:xfrm>
            <a:off x="1324985" y="3047881"/>
            <a:ext cx="1628100" cy="1182060"/>
          </a:xfrm>
          <a:prstGeom prst="cloud">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Thoughts</a:t>
            </a:r>
            <a:endParaRPr sz="1800" b="0" i="0" u="none" strike="noStrike" cap="none">
              <a:solidFill>
                <a:schemeClr val="dk1"/>
              </a:solidFill>
              <a:latin typeface="Calibri"/>
              <a:ea typeface="Calibri"/>
              <a:cs typeface="Calibri"/>
              <a:sym typeface="Calibri"/>
            </a:endParaRPr>
          </a:p>
        </p:txBody>
      </p:sp>
      <p:sp>
        <p:nvSpPr>
          <p:cNvPr id="224" name="Google Shape;224;g13aee18b718_0_1242"/>
          <p:cNvSpPr/>
          <p:nvPr/>
        </p:nvSpPr>
        <p:spPr>
          <a:xfrm>
            <a:off x="2797848" y="4529351"/>
            <a:ext cx="2051838" cy="1558602"/>
          </a:xfrm>
          <a:prstGeom prst="irregularSeal1">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Physical responses</a:t>
            </a:r>
            <a:endParaRPr sz="1800" b="0" i="0" u="none" strike="noStrike" cap="none">
              <a:solidFill>
                <a:schemeClr val="dk1"/>
              </a:solidFill>
              <a:latin typeface="Calibri"/>
              <a:ea typeface="Calibri"/>
              <a:cs typeface="Calibri"/>
              <a:sym typeface="Calibri"/>
            </a:endParaRPr>
          </a:p>
        </p:txBody>
      </p:sp>
      <p:sp>
        <p:nvSpPr>
          <p:cNvPr id="225" name="Google Shape;225;g13aee18b718_0_1242"/>
          <p:cNvSpPr/>
          <p:nvPr/>
        </p:nvSpPr>
        <p:spPr>
          <a:xfrm>
            <a:off x="8190114" y="3047881"/>
            <a:ext cx="1816800" cy="1172100"/>
          </a:xfrm>
          <a:prstGeom prst="notched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Behaviour </a:t>
            </a:r>
            <a:endParaRPr sz="1800" b="0" i="0" u="none" strike="noStrike" cap="none">
              <a:solidFill>
                <a:schemeClr val="dk1"/>
              </a:solidFill>
              <a:latin typeface="Calibri"/>
              <a:ea typeface="Calibri"/>
              <a:cs typeface="Calibri"/>
              <a:sym typeface="Calibri"/>
            </a:endParaRPr>
          </a:p>
        </p:txBody>
      </p:sp>
      <p:sp>
        <p:nvSpPr>
          <p:cNvPr id="226" name="Google Shape;226;g13aee18b718_0_1242"/>
          <p:cNvSpPr/>
          <p:nvPr/>
        </p:nvSpPr>
        <p:spPr>
          <a:xfrm>
            <a:off x="7300210" y="4605278"/>
            <a:ext cx="1671000" cy="1406700"/>
          </a:xfrm>
          <a:prstGeom prst="hear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Emotions</a:t>
            </a:r>
            <a:endParaRPr sz="1800" b="0" i="0" u="none" strike="noStrike" cap="none">
              <a:solidFill>
                <a:schemeClr val="dk1"/>
              </a:solidFill>
              <a:latin typeface="Calibri"/>
              <a:ea typeface="Calibri"/>
              <a:cs typeface="Calibri"/>
              <a:sym typeface="Calibri"/>
            </a:endParaRPr>
          </a:p>
        </p:txBody>
      </p:sp>
      <p:sp>
        <p:nvSpPr>
          <p:cNvPr id="227" name="Google Shape;227;g13aee18b718_0_1242"/>
          <p:cNvSpPr/>
          <p:nvPr/>
        </p:nvSpPr>
        <p:spPr>
          <a:xfrm>
            <a:off x="2008812" y="279962"/>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How can we help?</a:t>
            </a:r>
            <a:endParaRPr sz="3600" b="0" i="0" u="none" strike="noStrike" cap="none">
              <a:solidFill>
                <a:schemeClr val="dk1"/>
              </a:solidFill>
              <a:latin typeface="Calibri"/>
              <a:ea typeface="Calibri"/>
              <a:cs typeface="Calibri"/>
              <a:sym typeface="Calibri"/>
            </a:endParaRPr>
          </a:p>
        </p:txBody>
      </p:sp>
      <p:sp>
        <p:nvSpPr>
          <p:cNvPr id="228" name="Google Shape;228;g13aee18b718_0_1242"/>
          <p:cNvSpPr/>
          <p:nvPr/>
        </p:nvSpPr>
        <p:spPr>
          <a:xfrm>
            <a:off x="3307829" y="1775920"/>
            <a:ext cx="5755500" cy="719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We can help by intervening at all 4 levels…</a:t>
            </a: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500"/>
                                        <p:tgtEl>
                                          <p:spTgt spid="22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24"/>
                                        </p:tgtEl>
                                        <p:attrNameLst>
                                          <p:attrName>style.visibility</p:attrName>
                                        </p:attrNameLst>
                                      </p:cBhvr>
                                      <p:to>
                                        <p:strVal val="visible"/>
                                      </p:to>
                                    </p:set>
                                    <p:anim calcmode="lin" valueType="num">
                                      <p:cBhvr additive="base">
                                        <p:cTn id="16" dur="500"/>
                                        <p:tgtEl>
                                          <p:spTgt spid="224"/>
                                        </p:tgtEl>
                                        <p:attrNameLst>
                                          <p:attrName>ppt_w</p:attrName>
                                        </p:attrNameLst>
                                      </p:cBhvr>
                                      <p:tavLst>
                                        <p:tav tm="0">
                                          <p:val>
                                            <p:strVal val="0"/>
                                          </p:val>
                                        </p:tav>
                                        <p:tav tm="100000">
                                          <p:val>
                                            <p:strVal val="#ppt_w"/>
                                          </p:val>
                                        </p:tav>
                                      </p:tavLst>
                                    </p:anim>
                                    <p:anim calcmode="lin" valueType="num">
                                      <p:cBhvr additive="base">
                                        <p:cTn id="17" dur="500"/>
                                        <p:tgtEl>
                                          <p:spTgt spid="224"/>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25"/>
                                        </p:tgtEl>
                                        <p:attrNameLst>
                                          <p:attrName>style.visibility</p:attrName>
                                        </p:attrNameLst>
                                      </p:cBhvr>
                                      <p:to>
                                        <p:strVal val="visible"/>
                                      </p:to>
                                    </p:set>
                                    <p:anim calcmode="lin" valueType="num">
                                      <p:cBhvr additive="base">
                                        <p:cTn id="22" dur="500"/>
                                        <p:tgtEl>
                                          <p:spTgt spid="2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3aee18b718_0_3670"/>
          <p:cNvSpPr txBox="1"/>
          <p:nvPr/>
        </p:nvSpPr>
        <p:spPr>
          <a:xfrm>
            <a:off x="0" y="411347"/>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Intervening at the level of…</a:t>
            </a:r>
            <a:endParaRPr sz="4400" b="1" i="0" u="none" strike="noStrike" cap="none">
              <a:solidFill>
                <a:srgbClr val="47434F"/>
              </a:solidFill>
              <a:latin typeface="Calibri"/>
              <a:ea typeface="Calibri"/>
              <a:cs typeface="Calibri"/>
              <a:sym typeface="Calibri"/>
            </a:endParaRPr>
          </a:p>
        </p:txBody>
      </p:sp>
      <p:sp>
        <p:nvSpPr>
          <p:cNvPr id="234" name="Google Shape;234;g13aee18b718_0_3670"/>
          <p:cNvSpPr/>
          <p:nvPr/>
        </p:nvSpPr>
        <p:spPr>
          <a:xfrm>
            <a:off x="4826000" y="1994829"/>
            <a:ext cx="2540100" cy="1422300"/>
          </a:xfrm>
          <a:prstGeom prst="roundRect">
            <a:avLst>
              <a:gd name="adj" fmla="val 16667"/>
            </a:avLst>
          </a:prstGeom>
          <a:solidFill>
            <a:srgbClr val="7030A0"/>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Emotions</a:t>
            </a:r>
            <a:endParaRPr sz="3200" b="0" i="0" u="none" strike="noStrike" cap="none">
              <a:solidFill>
                <a:schemeClr val="lt1"/>
              </a:solidFill>
              <a:latin typeface="Calibri"/>
              <a:ea typeface="Calibri"/>
              <a:cs typeface="Calibri"/>
              <a:sym typeface="Calibri"/>
            </a:endParaRPr>
          </a:p>
        </p:txBody>
      </p:sp>
      <p:sp>
        <p:nvSpPr>
          <p:cNvPr id="235" name="Google Shape;235;g13aee18b718_0_3670"/>
          <p:cNvSpPr/>
          <p:nvPr/>
        </p:nvSpPr>
        <p:spPr>
          <a:xfrm>
            <a:off x="1802780" y="4287108"/>
            <a:ext cx="8586300" cy="1271100"/>
          </a:xfrm>
          <a:prstGeom prst="roundRect">
            <a:avLst>
              <a:gd name="adj" fmla="val 16667"/>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dk1"/>
                </a:solidFill>
                <a:latin typeface="Calibri"/>
                <a:ea typeface="Calibri"/>
                <a:cs typeface="Calibri"/>
                <a:sym typeface="Calibri"/>
              </a:rPr>
              <a:t>We do this through providing time and space to listen and talk about feelings. </a:t>
            </a:r>
            <a:endParaRPr sz="3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3aee18b718_0_1016"/>
          <p:cNvSpPr/>
          <p:nvPr/>
        </p:nvSpPr>
        <p:spPr>
          <a:xfrm>
            <a:off x="4401279" y="1663353"/>
            <a:ext cx="6490800" cy="3957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Children do not always tell us how they are feeling but paying attention to their behaviours can tell us a lot: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Notice the behaviour, </a:t>
            </a:r>
            <a:r>
              <a:rPr lang="en-GB" sz="2000" b="1" i="0" u="none" strike="noStrike" cap="none">
                <a:solidFill>
                  <a:schemeClr val="dk1"/>
                </a:solidFill>
                <a:latin typeface="Calibri"/>
                <a:ea typeface="Calibri"/>
                <a:cs typeface="Calibri"/>
                <a:sym typeface="Calibri"/>
              </a:rPr>
              <a:t>be curious </a:t>
            </a:r>
            <a:r>
              <a:rPr lang="en-GB" sz="2000" b="0" i="0" u="none" strike="noStrike" cap="none">
                <a:solidFill>
                  <a:schemeClr val="dk1"/>
                </a:solidFill>
                <a:latin typeface="Calibri"/>
                <a:ea typeface="Calibri"/>
                <a:cs typeface="Calibri"/>
                <a:sym typeface="Calibri"/>
              </a:rPr>
              <a:t>about what is happening for them.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000"/>
              <a:buFont typeface="Arial"/>
              <a:buChar char="•"/>
            </a:pPr>
            <a:r>
              <a:rPr lang="en-GB" sz="2000" b="1" i="0" u="none" strike="noStrike" cap="none">
                <a:solidFill>
                  <a:schemeClr val="dk1"/>
                </a:solidFill>
                <a:latin typeface="Calibri"/>
                <a:ea typeface="Calibri"/>
                <a:cs typeface="Calibri"/>
                <a:sym typeface="Calibri"/>
              </a:rPr>
              <a:t>Wonder aloud </a:t>
            </a:r>
            <a:r>
              <a:rPr lang="en-GB" sz="2000" b="0" i="0" u="none" strike="noStrike" cap="none">
                <a:solidFill>
                  <a:schemeClr val="dk1"/>
                </a:solidFill>
                <a:latin typeface="Calibri"/>
                <a:ea typeface="Calibri"/>
                <a:cs typeface="Calibri"/>
                <a:sym typeface="Calibri"/>
              </a:rPr>
              <a:t>about what might be happening for the child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000"/>
              <a:buFont typeface="Arial"/>
              <a:buChar char="•"/>
            </a:pPr>
            <a:r>
              <a:rPr lang="en-GB" sz="2000" b="1" i="0" u="none" strike="noStrike" cap="none">
                <a:solidFill>
                  <a:schemeClr val="dk1"/>
                </a:solidFill>
                <a:latin typeface="Calibri"/>
                <a:ea typeface="Calibri"/>
                <a:cs typeface="Calibri"/>
                <a:sym typeface="Calibri"/>
              </a:rPr>
              <a:t>Name feelings </a:t>
            </a:r>
            <a:r>
              <a:rPr lang="en-GB" sz="2000" b="0" i="0" u="none" strike="noStrike" cap="none">
                <a:solidFill>
                  <a:schemeClr val="dk1"/>
                </a:solidFill>
                <a:latin typeface="Calibri"/>
                <a:ea typeface="Calibri"/>
                <a:cs typeface="Calibri"/>
                <a:sym typeface="Calibri"/>
              </a:rPr>
              <a:t>around events</a:t>
            </a:r>
            <a:endParaRPr sz="2000" b="0" i="0" u="none" strike="noStrike" cap="none">
              <a:solidFill>
                <a:schemeClr val="dk1"/>
              </a:solidFill>
              <a:latin typeface="Calibri"/>
              <a:ea typeface="Calibri"/>
              <a:cs typeface="Calibri"/>
              <a:sym typeface="Calibri"/>
            </a:endParaRPr>
          </a:p>
        </p:txBody>
      </p:sp>
      <p:pic>
        <p:nvPicPr>
          <p:cNvPr id="241" name="Google Shape;241;g13aee18b718_0_1016" descr="https://lh4.googleusercontent.com/6pppkw-AizpLyhnzAzG9u1HBkZlAAscY_xSYs70oh9novP7EwW54_rZl1ou0qIIdiCoIDmYVJPHQdaVhFSyhTYLzOCqSzF4E87nXETWBLXWRDIrPeiv2cDpTLIUxUE_akaG2Yos=s0"/>
          <p:cNvPicPr preferRelativeResize="0"/>
          <p:nvPr/>
        </p:nvPicPr>
        <p:blipFill rotWithShape="1">
          <a:blip r:embed="rId3">
            <a:alphaModFix/>
          </a:blip>
          <a:srcRect/>
          <a:stretch/>
        </p:blipFill>
        <p:spPr>
          <a:xfrm>
            <a:off x="1109699" y="3032356"/>
            <a:ext cx="1768544" cy="2588400"/>
          </a:xfrm>
          <a:prstGeom prst="rect">
            <a:avLst/>
          </a:prstGeom>
          <a:noFill/>
          <a:ln>
            <a:noFill/>
          </a:ln>
        </p:spPr>
      </p:pic>
      <p:sp>
        <p:nvSpPr>
          <p:cNvPr id="242" name="Google Shape;242;g13aee18b718_0_1016"/>
          <p:cNvSpPr/>
          <p:nvPr/>
        </p:nvSpPr>
        <p:spPr>
          <a:xfrm>
            <a:off x="1993971" y="374755"/>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Be a detective…</a:t>
            </a:r>
            <a:endParaRPr sz="3600" b="0" i="0" u="none" strike="noStrike" cap="none">
              <a:solidFill>
                <a:schemeClr val="dk1"/>
              </a:solidFill>
              <a:latin typeface="Calibri"/>
              <a:ea typeface="Calibri"/>
              <a:cs typeface="Calibri"/>
              <a:sym typeface="Calibri"/>
            </a:endParaRPr>
          </a:p>
        </p:txBody>
      </p:sp>
      <p:pic>
        <p:nvPicPr>
          <p:cNvPr id="243" name="Google Shape;243;g13aee18b718_0_1016" descr="https://lh6.googleusercontent.com/gWYxBOgRec7L2K8dpt21SqctL9vqVSnxiVm3N_2_ZjdvnHeXCdR2q2xxyDvoA34BbobSg2dNmQCp0o5jFqmwqXrlDeqjJLTpCX8untkTzo1Rj81xr4civZXowOPk-UhdMqoldBc=s0"/>
          <p:cNvPicPr preferRelativeResize="0"/>
          <p:nvPr/>
        </p:nvPicPr>
        <p:blipFill rotWithShape="1">
          <a:blip r:embed="rId4">
            <a:alphaModFix/>
          </a:blip>
          <a:srcRect/>
          <a:stretch/>
        </p:blipFill>
        <p:spPr>
          <a:xfrm>
            <a:off x="2857571" y="3574285"/>
            <a:ext cx="993662" cy="2046471"/>
          </a:xfrm>
          <a:prstGeom prst="rect">
            <a:avLst/>
          </a:prstGeom>
          <a:noFill/>
          <a:ln>
            <a:noFill/>
          </a:ln>
        </p:spPr>
      </p:pic>
      <p:sp>
        <p:nvSpPr>
          <p:cNvPr id="244" name="Google Shape;244;g13aee18b718_0_1016"/>
          <p:cNvSpPr/>
          <p:nvPr/>
        </p:nvSpPr>
        <p:spPr>
          <a:xfrm>
            <a:off x="149903" y="156372"/>
            <a:ext cx="1671000" cy="1406700"/>
          </a:xfrm>
          <a:prstGeom prst="heart">
            <a:avLst/>
          </a:prstGeom>
          <a:solidFill>
            <a:srgbClr val="FFFFFF"/>
          </a:solidFill>
          <a:ln w="190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Emotions</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3aee18b718_0_1128"/>
          <p:cNvSpPr/>
          <p:nvPr/>
        </p:nvSpPr>
        <p:spPr>
          <a:xfrm>
            <a:off x="1987593" y="4665384"/>
            <a:ext cx="73065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50" name="Google Shape;250;g13aee18b718_0_1128"/>
          <p:cNvSpPr/>
          <p:nvPr/>
        </p:nvSpPr>
        <p:spPr>
          <a:xfrm>
            <a:off x="1275875" y="275969"/>
            <a:ext cx="8353500" cy="881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chemeClr val="dk1"/>
                </a:solidFill>
                <a:latin typeface="Calibri"/>
                <a:ea typeface="Calibri"/>
                <a:cs typeface="Calibri"/>
                <a:sym typeface="Calibri"/>
              </a:rPr>
              <a:t>Talking tips: The conversation</a:t>
            </a:r>
            <a:endParaRPr sz="3600" b="1" i="0" u="none" strike="noStrike" cap="none">
              <a:solidFill>
                <a:schemeClr val="dk1"/>
              </a:solidFill>
              <a:latin typeface="Calibri"/>
              <a:ea typeface="Calibri"/>
              <a:cs typeface="Calibri"/>
              <a:sym typeface="Calibri"/>
            </a:endParaRPr>
          </a:p>
        </p:txBody>
      </p:sp>
      <p:sp>
        <p:nvSpPr>
          <p:cNvPr id="251" name="Google Shape;251;g13aee18b718_0_1128"/>
          <p:cNvSpPr/>
          <p:nvPr/>
        </p:nvSpPr>
        <p:spPr>
          <a:xfrm>
            <a:off x="8140274" y="827814"/>
            <a:ext cx="3477600" cy="2385720"/>
          </a:xfrm>
          <a:prstGeom prst="cloud">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50800" marR="0" lvl="0" indent="0" algn="ctr" rtl="0">
              <a:lnSpc>
                <a:spcPct val="98181"/>
              </a:lnSpc>
              <a:spcBef>
                <a:spcPts val="0"/>
              </a:spcBef>
              <a:spcAft>
                <a:spcPts val="0"/>
              </a:spcAft>
              <a:buClr>
                <a:schemeClr val="dk1"/>
              </a:buClr>
              <a:buSzPts val="2000"/>
              <a:buFont typeface="Arial"/>
              <a:buNone/>
            </a:pPr>
            <a:r>
              <a:rPr lang="en-GB" sz="1500" b="1" i="0" u="sng" strike="noStrike" cap="none">
                <a:solidFill>
                  <a:schemeClr val="dk1"/>
                </a:solidFill>
                <a:latin typeface="Calibri"/>
                <a:ea typeface="Calibri"/>
                <a:cs typeface="Calibri"/>
                <a:sym typeface="Calibri"/>
              </a:rPr>
              <a:t>Remember: </a:t>
            </a:r>
            <a:r>
              <a:rPr lang="en-GB" sz="1500" b="0" i="0" u="none" strike="noStrike" cap="none">
                <a:solidFill>
                  <a:schemeClr val="dk1"/>
                </a:solidFill>
                <a:latin typeface="Calibri"/>
                <a:ea typeface="Calibri"/>
                <a:cs typeface="Calibri"/>
                <a:sym typeface="Calibri"/>
              </a:rPr>
              <a:t>You don’t have to fix the emotion, or solve the problem, simply listening and acknowledging is often enough.</a:t>
            </a:r>
            <a:endParaRPr sz="1400" b="0" i="0" u="none" strike="noStrike" cap="none">
              <a:solidFill>
                <a:srgbClr val="000000"/>
              </a:solidFill>
              <a:latin typeface="Calibri"/>
              <a:ea typeface="Calibri"/>
              <a:cs typeface="Calibri"/>
              <a:sym typeface="Calibri"/>
            </a:endParaRPr>
          </a:p>
        </p:txBody>
      </p:sp>
      <p:pic>
        <p:nvPicPr>
          <p:cNvPr id="252" name="Google Shape;252;g13aee18b718_0_1128"/>
          <p:cNvPicPr preferRelativeResize="0"/>
          <p:nvPr/>
        </p:nvPicPr>
        <p:blipFill rotWithShape="1">
          <a:blip r:embed="rId3">
            <a:alphaModFix/>
          </a:blip>
          <a:srcRect/>
          <a:stretch/>
        </p:blipFill>
        <p:spPr>
          <a:xfrm>
            <a:off x="6746975" y="5174788"/>
            <a:ext cx="1702463" cy="1407243"/>
          </a:xfrm>
          <a:prstGeom prst="rect">
            <a:avLst/>
          </a:prstGeom>
          <a:noFill/>
          <a:ln>
            <a:noFill/>
          </a:ln>
        </p:spPr>
      </p:pic>
      <p:pic>
        <p:nvPicPr>
          <p:cNvPr id="253" name="Google Shape;253;g13aee18b718_0_1128"/>
          <p:cNvPicPr preferRelativeResize="0"/>
          <p:nvPr/>
        </p:nvPicPr>
        <p:blipFill rotWithShape="1">
          <a:blip r:embed="rId4">
            <a:alphaModFix/>
          </a:blip>
          <a:srcRect/>
          <a:stretch/>
        </p:blipFill>
        <p:spPr>
          <a:xfrm>
            <a:off x="9094875" y="5097113"/>
            <a:ext cx="1852125" cy="1465500"/>
          </a:xfrm>
          <a:prstGeom prst="rect">
            <a:avLst/>
          </a:prstGeom>
          <a:noFill/>
          <a:ln>
            <a:noFill/>
          </a:ln>
        </p:spPr>
      </p:pic>
      <p:sp>
        <p:nvSpPr>
          <p:cNvPr id="254" name="Google Shape;254;g13aee18b718_0_1128"/>
          <p:cNvSpPr txBox="1"/>
          <p:nvPr/>
        </p:nvSpPr>
        <p:spPr>
          <a:xfrm>
            <a:off x="439917" y="1352488"/>
            <a:ext cx="9639900" cy="4748700"/>
          </a:xfrm>
          <a:prstGeom prst="rect">
            <a:avLst/>
          </a:prstGeom>
          <a:noFill/>
          <a:ln>
            <a:noFill/>
          </a:ln>
        </p:spPr>
        <p:txBody>
          <a:bodyPr spcFirstLastPara="1" wrap="square" lIns="91425" tIns="91425" rIns="91425" bIns="91425" anchor="t" anchorCtr="0">
            <a:spAutoFit/>
          </a:bodyPr>
          <a:lstStyle/>
          <a:p>
            <a:pPr marL="0" marR="0" lvl="0" indent="0" algn="l" rtl="0">
              <a:lnSpc>
                <a:spcPct val="98181"/>
              </a:lnSpc>
              <a:spcBef>
                <a:spcPts val="0"/>
              </a:spcBef>
              <a:spcAft>
                <a:spcPts val="0"/>
              </a:spcAft>
              <a:buClr>
                <a:schemeClr val="dk1"/>
              </a:buClr>
              <a:buSzPts val="1600"/>
              <a:buFont typeface="Arial"/>
              <a:buNone/>
            </a:pPr>
            <a:r>
              <a:rPr lang="en-GB" sz="1800" b="1" i="0" u="sng" strike="noStrike" cap="none">
                <a:solidFill>
                  <a:schemeClr val="dk1"/>
                </a:solidFill>
                <a:latin typeface="Calibri"/>
                <a:ea typeface="Calibri"/>
                <a:cs typeface="Calibri"/>
                <a:sym typeface="Calibri"/>
              </a:rPr>
              <a:t>Asking questions – being curious: </a:t>
            </a:r>
            <a:endParaRPr sz="1800" b="0" i="0" u="sng" strike="noStrike" cap="none">
              <a:solidFill>
                <a:schemeClr val="dk1"/>
              </a:solidFill>
              <a:latin typeface="Calibri"/>
              <a:ea typeface="Calibri"/>
              <a:cs typeface="Calibri"/>
              <a:sym typeface="Calibri"/>
            </a:endParaRPr>
          </a:p>
          <a:p>
            <a:pPr marL="457200" marR="0" lvl="0" indent="0" algn="l" rtl="0">
              <a:lnSpc>
                <a:spcPct val="98181"/>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 wonder if you’re feeling ______ ?”</a:t>
            </a:r>
            <a:endParaRPr sz="1800" b="0" i="0" u="none" strike="noStrike" cap="none">
              <a:solidFill>
                <a:schemeClr val="dk1"/>
              </a:solidFill>
              <a:latin typeface="Calibri"/>
              <a:ea typeface="Calibri"/>
              <a:cs typeface="Calibri"/>
              <a:sym typeface="Calibri"/>
            </a:endParaRPr>
          </a:p>
          <a:p>
            <a:pPr marL="457200" marR="0" lvl="0" indent="0" algn="l" rtl="0">
              <a:lnSpc>
                <a:spcPct val="98181"/>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 wonder if you’re worried about ______?”</a:t>
            </a:r>
            <a:endParaRPr sz="1800" b="0" i="0" u="none" strike="noStrike" cap="none">
              <a:solidFill>
                <a:schemeClr val="dk1"/>
              </a:solidFill>
              <a:latin typeface="Calibri"/>
              <a:ea typeface="Calibri"/>
              <a:cs typeface="Calibri"/>
              <a:sym typeface="Calibri"/>
            </a:endParaRPr>
          </a:p>
          <a:p>
            <a:pPr marL="457200" marR="0" lvl="0" indent="0" algn="l" rtl="0">
              <a:lnSpc>
                <a:spcPct val="98181"/>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 imagine that would feel ________”</a:t>
            </a:r>
            <a:endParaRPr sz="1800" b="0" i="0" u="none" strike="noStrike" cap="none">
              <a:solidFill>
                <a:schemeClr val="dk1"/>
              </a:solidFill>
              <a:latin typeface="Calibri"/>
              <a:ea typeface="Calibri"/>
              <a:cs typeface="Calibri"/>
              <a:sym typeface="Calibri"/>
            </a:endParaRPr>
          </a:p>
          <a:p>
            <a:pPr marL="50800" marR="0" lvl="0" indent="0" algn="l" rtl="0">
              <a:lnSpc>
                <a:spcPct val="98181"/>
              </a:lnSpc>
              <a:spcBef>
                <a:spcPts val="0"/>
              </a:spcBef>
              <a:spcAft>
                <a:spcPts val="0"/>
              </a:spcAft>
              <a:buClr>
                <a:schemeClr val="dk1"/>
              </a:buClr>
              <a:buSzPts val="20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2000"/>
              <a:buFont typeface="Arial"/>
              <a:buNone/>
            </a:pPr>
            <a:r>
              <a:rPr lang="en-GB" sz="1800" b="1" i="0" u="sng" strike="noStrike" cap="none">
                <a:solidFill>
                  <a:schemeClr val="dk1"/>
                </a:solidFill>
                <a:latin typeface="Calibri"/>
                <a:ea typeface="Calibri"/>
                <a:cs typeface="Calibri"/>
                <a:sym typeface="Calibri"/>
              </a:rPr>
              <a:t>Empathising</a:t>
            </a:r>
            <a:endParaRPr sz="1800" b="1" i="0" u="sng"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19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2000"/>
              <a:buFont typeface="Arial"/>
              <a:buNone/>
            </a:pPr>
            <a:r>
              <a:rPr lang="en-GB" sz="1800" b="1" i="0" u="sng" strike="noStrike" cap="none">
                <a:solidFill>
                  <a:schemeClr val="dk1"/>
                </a:solidFill>
                <a:latin typeface="Calibri"/>
                <a:ea typeface="Calibri"/>
                <a:cs typeface="Calibri"/>
                <a:sym typeface="Calibri"/>
              </a:rPr>
              <a:t>Normalising, making suggestions  </a:t>
            </a:r>
            <a:endParaRPr sz="1800" b="1" i="0" u="sng" strike="noStrike" cap="none">
              <a:solidFill>
                <a:schemeClr val="dk1"/>
              </a:solidFill>
              <a:latin typeface="Calibri"/>
              <a:ea typeface="Calibri"/>
              <a:cs typeface="Calibri"/>
              <a:sym typeface="Calibri"/>
            </a:endParaRPr>
          </a:p>
          <a:p>
            <a:pPr marL="457200" marR="0" lvl="0" indent="-342900" algn="l" rtl="0">
              <a:lnSpc>
                <a:spcPct val="98181"/>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“lots of children feel / think about ______ when they are worried. Is that like what’s going on for you?”</a:t>
            </a:r>
            <a:endParaRPr sz="1800" b="0" i="0" u="none"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1900"/>
              <a:buFont typeface="Arial"/>
              <a:buNone/>
            </a:pPr>
            <a:endParaRPr sz="1800" b="1" i="0" u="sng"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1900"/>
              <a:buFont typeface="Arial"/>
              <a:buNone/>
            </a:pPr>
            <a:r>
              <a:rPr lang="en-GB" sz="1800" b="1" i="0" u="sng" strike="noStrike" cap="none">
                <a:solidFill>
                  <a:schemeClr val="dk1"/>
                </a:solidFill>
                <a:latin typeface="Calibri"/>
                <a:ea typeface="Calibri"/>
                <a:cs typeface="Calibri"/>
                <a:sym typeface="Calibri"/>
              </a:rPr>
              <a:t>Check their understanding</a:t>
            </a:r>
            <a:r>
              <a:rPr lang="en-GB" sz="1800" b="0" i="0" u="sng" strike="noStrike" cap="none">
                <a:solidFill>
                  <a:schemeClr val="dk1"/>
                </a:solidFill>
                <a:latin typeface="Calibri"/>
                <a:ea typeface="Calibri"/>
                <a:cs typeface="Calibri"/>
                <a:sym typeface="Calibri"/>
              </a:rPr>
              <a:t> </a:t>
            </a:r>
            <a:endParaRPr sz="1800" b="0" i="0" u="sng" strike="noStrike" cap="none">
              <a:solidFill>
                <a:schemeClr val="dk1"/>
              </a:solidFill>
              <a:latin typeface="Calibri"/>
              <a:ea typeface="Calibri"/>
              <a:cs typeface="Calibri"/>
              <a:sym typeface="Calibri"/>
            </a:endParaRPr>
          </a:p>
          <a:p>
            <a:pPr marL="457200" marR="0" lvl="0" indent="-342900" algn="l" rtl="0">
              <a:lnSpc>
                <a:spcPct val="98181"/>
              </a:lnSpc>
              <a:spcBef>
                <a:spcPts val="0"/>
              </a:spcBef>
              <a:spcAft>
                <a:spcPts val="0"/>
              </a:spcAft>
              <a:buClr>
                <a:schemeClr val="dk1"/>
              </a:buClr>
              <a:buSzPts val="1800"/>
              <a:buFont typeface="Calibri"/>
              <a:buChar char="●"/>
            </a:pPr>
            <a:r>
              <a:rPr lang="en-GB" sz="1800" b="0" i="0" u="none" strike="noStrike" cap="none">
                <a:solidFill>
                  <a:schemeClr val="dk1"/>
                </a:solidFill>
                <a:latin typeface="Calibri"/>
                <a:ea typeface="Calibri"/>
                <a:cs typeface="Calibri"/>
                <a:sym typeface="Calibri"/>
              </a:rPr>
              <a:t>“does that make sense?” </a:t>
            </a:r>
            <a:r>
              <a:rPr lang="en-GB" sz="1800" b="1" i="0" u="none" strike="noStrike" cap="none">
                <a:solidFill>
                  <a:schemeClr val="dk1"/>
                </a:solidFill>
                <a:latin typeface="Calibri"/>
                <a:ea typeface="Calibri"/>
                <a:cs typeface="Calibri"/>
                <a:sym typeface="Calibri"/>
              </a:rPr>
              <a:t>but also yours </a:t>
            </a:r>
            <a:r>
              <a:rPr lang="en-GB" sz="1800" b="0" i="0" u="none" strike="noStrike" cap="none">
                <a:solidFill>
                  <a:schemeClr val="dk1"/>
                </a:solidFill>
                <a:latin typeface="Calibri"/>
                <a:ea typeface="Calibri"/>
                <a:cs typeface="Calibri"/>
                <a:sym typeface="Calibri"/>
              </a:rPr>
              <a:t>– “have I understood that you feel ______ because of ______?”</a:t>
            </a:r>
            <a:endParaRPr sz="1800" b="1" i="0" u="none"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19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2000"/>
              <a:buFont typeface="Arial"/>
              <a:buNone/>
            </a:pPr>
            <a:r>
              <a:rPr lang="en-GB" sz="1800" b="1" i="0" u="sng" strike="noStrike" cap="none">
                <a:solidFill>
                  <a:schemeClr val="dk1"/>
                </a:solidFill>
                <a:latin typeface="Calibri"/>
                <a:ea typeface="Calibri"/>
                <a:cs typeface="Calibri"/>
                <a:sym typeface="Calibri"/>
              </a:rPr>
              <a:t>Labelling emotions </a:t>
            </a:r>
            <a:endParaRPr sz="1800" b="1" i="0" u="sng" strike="noStrike" cap="none">
              <a:solidFill>
                <a:schemeClr val="dk1"/>
              </a:solidFill>
              <a:latin typeface="Calibri"/>
              <a:ea typeface="Calibri"/>
              <a:cs typeface="Calibri"/>
              <a:sym typeface="Calibri"/>
            </a:endParaRPr>
          </a:p>
          <a:p>
            <a:pPr marL="0" marR="0" lvl="0" indent="0" algn="l" rtl="0">
              <a:lnSpc>
                <a:spcPct val="98181"/>
              </a:lnSpc>
              <a:spcBef>
                <a:spcPts val="0"/>
              </a:spcBef>
              <a:spcAft>
                <a:spcPts val="0"/>
              </a:spcAft>
              <a:buClr>
                <a:schemeClr val="dk1"/>
              </a:buClr>
              <a:buSzPts val="20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3aee18b718_0_1366"/>
          <p:cNvSpPr/>
          <p:nvPr/>
        </p:nvSpPr>
        <p:spPr>
          <a:xfrm>
            <a:off x="2424113" y="1844675"/>
            <a:ext cx="2951100" cy="58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accent1"/>
              </a:solidFill>
              <a:latin typeface="Calibri"/>
              <a:ea typeface="Calibri"/>
              <a:cs typeface="Calibri"/>
              <a:sym typeface="Calibri"/>
            </a:endParaRPr>
          </a:p>
        </p:txBody>
      </p:sp>
      <p:sp>
        <p:nvSpPr>
          <p:cNvPr id="261" name="Google Shape;261;g13aee18b718_0_1366"/>
          <p:cNvSpPr/>
          <p:nvPr/>
        </p:nvSpPr>
        <p:spPr>
          <a:xfrm>
            <a:off x="10457028" y="183222"/>
            <a:ext cx="1671000" cy="1406700"/>
          </a:xfrm>
          <a:prstGeom prst="heart">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Emotions</a:t>
            </a:r>
            <a:endParaRPr sz="1800" b="0" i="0" u="none" strike="noStrike" cap="none">
              <a:solidFill>
                <a:schemeClr val="dk1"/>
              </a:solidFill>
              <a:latin typeface="Calibri"/>
              <a:ea typeface="Calibri"/>
              <a:cs typeface="Calibri"/>
              <a:sym typeface="Calibri"/>
            </a:endParaRPr>
          </a:p>
        </p:txBody>
      </p:sp>
      <p:sp>
        <p:nvSpPr>
          <p:cNvPr id="262" name="Google Shape;262;g13aee18b718_0_1366"/>
          <p:cNvSpPr/>
          <p:nvPr/>
        </p:nvSpPr>
        <p:spPr>
          <a:xfrm>
            <a:off x="1993971" y="374755"/>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dirty="0">
                <a:solidFill>
                  <a:schemeClr val="dk1"/>
                </a:solidFill>
                <a:latin typeface="Calibri"/>
                <a:ea typeface="Calibri"/>
                <a:cs typeface="Calibri"/>
                <a:sym typeface="Calibri"/>
              </a:rPr>
              <a:t>Pick your moment &amp; make it rewarding</a:t>
            </a:r>
            <a:endParaRPr sz="3600" b="0" i="0" u="none" strike="noStrike" cap="none" dirty="0">
              <a:solidFill>
                <a:schemeClr val="dk1"/>
              </a:solidFill>
              <a:latin typeface="Calibri"/>
              <a:ea typeface="Calibri"/>
              <a:cs typeface="Calibri"/>
              <a:sym typeface="Calibri"/>
            </a:endParaRPr>
          </a:p>
        </p:txBody>
      </p:sp>
      <p:sp>
        <p:nvSpPr>
          <p:cNvPr id="263" name="Google Shape;263;g13aee18b718_0_1366"/>
          <p:cNvSpPr/>
          <p:nvPr/>
        </p:nvSpPr>
        <p:spPr>
          <a:xfrm>
            <a:off x="147775" y="75950"/>
            <a:ext cx="1614300" cy="1597200"/>
          </a:xfrm>
          <a:prstGeom prst="horizontalScroll">
            <a:avLst>
              <a:gd name="adj" fmla="val 125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Talking Tips</a:t>
            </a:r>
            <a:endParaRPr sz="2400" b="1" i="0" u="none" strike="noStrike" cap="none">
              <a:solidFill>
                <a:srgbClr val="000000"/>
              </a:solidFill>
              <a:latin typeface="Calibri"/>
              <a:ea typeface="Calibri"/>
              <a:cs typeface="Calibri"/>
              <a:sym typeface="Calibri"/>
            </a:endParaRPr>
          </a:p>
        </p:txBody>
      </p:sp>
      <p:sp>
        <p:nvSpPr>
          <p:cNvPr id="264" name="Google Shape;264;g13aee18b718_0_1366"/>
          <p:cNvSpPr/>
          <p:nvPr/>
        </p:nvSpPr>
        <p:spPr>
          <a:xfrm>
            <a:off x="3080125" y="2097428"/>
            <a:ext cx="6181200" cy="3618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2400" b="0" i="0" u="none" strike="noStrike" cap="none" dirty="0">
                <a:solidFill>
                  <a:schemeClr val="dk1"/>
                </a:solidFill>
                <a:latin typeface="Calibri"/>
                <a:ea typeface="Calibri"/>
                <a:cs typeface="Calibri"/>
                <a:sym typeface="Calibri"/>
              </a:rPr>
              <a:t>The ‘right’ time will differ for everyone</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Arial"/>
              <a:buNone/>
            </a:pPr>
            <a:r>
              <a:rPr lang="en-GB" sz="2400" b="0" i="0" u="none" strike="noStrike" cap="none" dirty="0">
                <a:solidFill>
                  <a:schemeClr val="dk1"/>
                </a:solidFill>
                <a:latin typeface="Calibri"/>
                <a:ea typeface="Calibri"/>
                <a:cs typeface="Calibri"/>
                <a:sym typeface="Calibri"/>
              </a:rPr>
              <a:t>Talking about worries can be hard, scary, or boring - what might make it more appealing for your child?</a:t>
            </a:r>
            <a:endParaRPr sz="2400" b="0" i="0" u="none" strike="noStrike" cap="none" dirty="0">
              <a:solidFill>
                <a:schemeClr val="dk1"/>
              </a:solidFill>
              <a:latin typeface="Calibri"/>
              <a:ea typeface="Calibri"/>
              <a:cs typeface="Calibri"/>
              <a:sym typeface="Calibri"/>
            </a:endParaRPr>
          </a:p>
        </p:txBody>
      </p:sp>
      <p:pic>
        <p:nvPicPr>
          <p:cNvPr id="265" name="Google Shape;265;g13aee18b718_0_1366"/>
          <p:cNvPicPr preferRelativeResize="0"/>
          <p:nvPr/>
        </p:nvPicPr>
        <p:blipFill rotWithShape="1">
          <a:blip r:embed="rId3">
            <a:alphaModFix/>
          </a:blip>
          <a:srcRect/>
          <a:stretch/>
        </p:blipFill>
        <p:spPr>
          <a:xfrm>
            <a:off x="9457825" y="1991700"/>
            <a:ext cx="2113575" cy="2113575"/>
          </a:xfrm>
          <a:prstGeom prst="rect">
            <a:avLst/>
          </a:prstGeom>
          <a:noFill/>
          <a:ln>
            <a:noFill/>
          </a:ln>
        </p:spPr>
      </p:pic>
      <p:pic>
        <p:nvPicPr>
          <p:cNvPr id="266" name="Google Shape;266;g13aee18b718_0_1366" descr="Related image"/>
          <p:cNvPicPr preferRelativeResize="0"/>
          <p:nvPr/>
        </p:nvPicPr>
        <p:blipFill rotWithShape="1">
          <a:blip r:embed="rId4">
            <a:alphaModFix/>
          </a:blip>
          <a:srcRect/>
          <a:stretch/>
        </p:blipFill>
        <p:spPr>
          <a:xfrm>
            <a:off x="0" y="2498375"/>
            <a:ext cx="2552076" cy="1914057"/>
          </a:xfrm>
          <a:prstGeom prst="rect">
            <a:avLst/>
          </a:prstGeom>
          <a:noFill/>
          <a:ln>
            <a:noFill/>
          </a:ln>
        </p:spPr>
      </p:pic>
      <p:pic>
        <p:nvPicPr>
          <p:cNvPr id="267" name="Google Shape;267;g13aee18b718_0_1366"/>
          <p:cNvPicPr preferRelativeResize="0"/>
          <p:nvPr/>
        </p:nvPicPr>
        <p:blipFill rotWithShape="1">
          <a:blip r:embed="rId5">
            <a:alphaModFix/>
          </a:blip>
          <a:srcRect b="14668"/>
          <a:stretch/>
        </p:blipFill>
        <p:spPr>
          <a:xfrm>
            <a:off x="525525" y="4482026"/>
            <a:ext cx="2358100" cy="2173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g13aee18b718_0_1489" descr="Image result for childrens drawings sad face"/>
          <p:cNvPicPr preferRelativeResize="0"/>
          <p:nvPr/>
        </p:nvPicPr>
        <p:blipFill rotWithShape="1">
          <a:blip r:embed="rId3">
            <a:alphaModFix/>
          </a:blip>
          <a:srcRect t="8324" r="-775"/>
          <a:stretch/>
        </p:blipFill>
        <p:spPr>
          <a:xfrm>
            <a:off x="4764728" y="1639670"/>
            <a:ext cx="2947165" cy="3359668"/>
          </a:xfrm>
          <a:prstGeom prst="rect">
            <a:avLst/>
          </a:prstGeom>
          <a:noFill/>
          <a:ln>
            <a:noFill/>
          </a:ln>
        </p:spPr>
      </p:pic>
      <p:sp>
        <p:nvSpPr>
          <p:cNvPr id="273" name="Google Shape;273;g13aee18b718_0_1489"/>
          <p:cNvSpPr/>
          <p:nvPr/>
        </p:nvSpPr>
        <p:spPr>
          <a:xfrm>
            <a:off x="2008961" y="320967"/>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Be creative</a:t>
            </a:r>
            <a:endParaRPr sz="3600" b="0" i="0" u="none" strike="noStrike" cap="none">
              <a:solidFill>
                <a:schemeClr val="dk1"/>
              </a:solidFill>
              <a:latin typeface="Calibri"/>
              <a:ea typeface="Calibri"/>
              <a:cs typeface="Calibri"/>
              <a:sym typeface="Calibri"/>
            </a:endParaRPr>
          </a:p>
        </p:txBody>
      </p:sp>
      <p:pic>
        <p:nvPicPr>
          <p:cNvPr id="274" name="Google Shape;274;g13aee18b718_0_1489" descr="http://displays.tpet.co.uk/ResourceImages/Previews/138/1.jpg"/>
          <p:cNvPicPr preferRelativeResize="0"/>
          <p:nvPr/>
        </p:nvPicPr>
        <p:blipFill rotWithShape="1">
          <a:blip r:embed="rId4">
            <a:alphaModFix/>
          </a:blip>
          <a:srcRect/>
          <a:stretch/>
        </p:blipFill>
        <p:spPr>
          <a:xfrm>
            <a:off x="7929520" y="1403633"/>
            <a:ext cx="2728291" cy="3831734"/>
          </a:xfrm>
          <a:prstGeom prst="rect">
            <a:avLst/>
          </a:prstGeom>
          <a:noFill/>
          <a:ln>
            <a:noFill/>
          </a:ln>
        </p:spPr>
      </p:pic>
      <p:pic>
        <p:nvPicPr>
          <p:cNvPr id="275" name="Google Shape;275;g13aee18b718_0_1489"/>
          <p:cNvPicPr preferRelativeResize="0"/>
          <p:nvPr/>
        </p:nvPicPr>
        <p:blipFill rotWithShape="1">
          <a:blip r:embed="rId5">
            <a:alphaModFix/>
          </a:blip>
          <a:srcRect/>
          <a:stretch/>
        </p:blipFill>
        <p:spPr>
          <a:xfrm>
            <a:off x="178125" y="2018250"/>
            <a:ext cx="4368975" cy="2602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3aee18b718_0_1729"/>
          <p:cNvSpPr/>
          <p:nvPr/>
        </p:nvSpPr>
        <p:spPr>
          <a:xfrm>
            <a:off x="4631474" y="1848541"/>
            <a:ext cx="2540100" cy="1422300"/>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Thoughts</a:t>
            </a:r>
            <a:endParaRPr sz="3200" b="0" i="0" u="none" strike="noStrike" cap="none">
              <a:solidFill>
                <a:schemeClr val="lt1"/>
              </a:solidFill>
              <a:latin typeface="Calibri"/>
              <a:ea typeface="Calibri"/>
              <a:cs typeface="Calibri"/>
              <a:sym typeface="Calibri"/>
            </a:endParaRPr>
          </a:p>
        </p:txBody>
      </p:sp>
      <p:sp>
        <p:nvSpPr>
          <p:cNvPr id="293" name="Google Shape;293;g13aee18b718_0_1729"/>
          <p:cNvSpPr txBox="1"/>
          <p:nvPr/>
        </p:nvSpPr>
        <p:spPr>
          <a:xfrm>
            <a:off x="0" y="366743"/>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Intervening at the level of…</a:t>
            </a:r>
            <a:endParaRPr sz="4400" b="1" i="0" u="none" strike="noStrike" cap="none">
              <a:solidFill>
                <a:srgbClr val="47434F"/>
              </a:solidFill>
              <a:latin typeface="Calibri"/>
              <a:ea typeface="Calibri"/>
              <a:cs typeface="Calibri"/>
              <a:sym typeface="Calibri"/>
            </a:endParaRPr>
          </a:p>
        </p:txBody>
      </p:sp>
      <p:sp>
        <p:nvSpPr>
          <p:cNvPr id="294" name="Google Shape;294;g13aee18b718_0_1729"/>
          <p:cNvSpPr/>
          <p:nvPr/>
        </p:nvSpPr>
        <p:spPr>
          <a:xfrm>
            <a:off x="1802780" y="4039136"/>
            <a:ext cx="8586300" cy="1271100"/>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dirty="0">
                <a:solidFill>
                  <a:schemeClr val="dk1"/>
                </a:solidFill>
                <a:latin typeface="Calibri"/>
                <a:ea typeface="Calibri"/>
                <a:cs typeface="Calibri"/>
                <a:sym typeface="Calibri"/>
              </a:rPr>
              <a:t>We do this through utilising thought balancing and thought challenging</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13aee18b718_0_1840" descr="Image result for cartoon scales"/>
          <p:cNvPicPr preferRelativeResize="0"/>
          <p:nvPr/>
        </p:nvPicPr>
        <p:blipFill rotWithShape="1">
          <a:blip r:embed="rId3">
            <a:alphaModFix/>
          </a:blip>
          <a:srcRect/>
          <a:stretch/>
        </p:blipFill>
        <p:spPr>
          <a:xfrm>
            <a:off x="4638728" y="4012125"/>
            <a:ext cx="3256387" cy="1831718"/>
          </a:xfrm>
          <a:prstGeom prst="rect">
            <a:avLst/>
          </a:prstGeom>
          <a:noFill/>
          <a:ln>
            <a:noFill/>
          </a:ln>
        </p:spPr>
      </p:pic>
      <p:sp>
        <p:nvSpPr>
          <p:cNvPr id="301" name="Google Shape;301;g13aee18b718_0_1840"/>
          <p:cNvSpPr/>
          <p:nvPr/>
        </p:nvSpPr>
        <p:spPr>
          <a:xfrm>
            <a:off x="200722" y="223025"/>
            <a:ext cx="1628100" cy="1182060"/>
          </a:xfrm>
          <a:prstGeom prst="cloud">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Thoughts</a:t>
            </a:r>
            <a:endParaRPr sz="1800" b="0" i="0" u="none" strike="noStrike" cap="none">
              <a:solidFill>
                <a:schemeClr val="dk1"/>
              </a:solidFill>
              <a:latin typeface="Calibri"/>
              <a:ea typeface="Calibri"/>
              <a:cs typeface="Calibri"/>
              <a:sym typeface="Calibri"/>
            </a:endParaRPr>
          </a:p>
        </p:txBody>
      </p:sp>
      <p:sp>
        <p:nvSpPr>
          <p:cNvPr id="302" name="Google Shape;302;g13aee18b718_0_1840"/>
          <p:cNvSpPr txBox="1"/>
          <p:nvPr/>
        </p:nvSpPr>
        <p:spPr>
          <a:xfrm>
            <a:off x="0" y="411347"/>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Thought balancing</a:t>
            </a:r>
            <a:endParaRPr sz="4400" b="1" i="0" u="none" strike="noStrike" cap="none">
              <a:solidFill>
                <a:srgbClr val="47434F"/>
              </a:solidFill>
              <a:latin typeface="Calibri"/>
              <a:ea typeface="Calibri"/>
              <a:cs typeface="Calibri"/>
              <a:sym typeface="Calibri"/>
            </a:endParaRPr>
          </a:p>
        </p:txBody>
      </p:sp>
      <p:sp>
        <p:nvSpPr>
          <p:cNvPr id="303" name="Google Shape;303;g13aee18b718_0_1840"/>
          <p:cNvSpPr/>
          <p:nvPr/>
        </p:nvSpPr>
        <p:spPr>
          <a:xfrm>
            <a:off x="2497875" y="1252650"/>
            <a:ext cx="7538100" cy="2628000"/>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In addition to reflecting on worries it is helpful to invite children to think about</a:t>
            </a:r>
            <a:r>
              <a:rPr lang="en-GB" sz="1800" b="1" i="0" u="none" strike="noStrike" cap="none" dirty="0">
                <a:solidFill>
                  <a:schemeClr val="dk1"/>
                </a:solidFill>
                <a:latin typeface="Calibri"/>
                <a:ea typeface="Calibri"/>
                <a:cs typeface="Calibri"/>
                <a:sym typeface="Calibri"/>
              </a:rPr>
              <a:t> what they are looking forward to:</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a:solidFill>
                  <a:schemeClr val="dk1"/>
                </a:solidFill>
                <a:latin typeface="Calibri"/>
                <a:ea typeface="Calibri"/>
                <a:cs typeface="Calibri"/>
                <a:sym typeface="Calibri"/>
              </a:rPr>
              <a:t>After school clubs – New topics – school trips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This supports worries to be acknowledged but also balanced out by more helpful thoughts and positives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3aee18b718_0_1953"/>
          <p:cNvSpPr/>
          <p:nvPr/>
        </p:nvSpPr>
        <p:spPr>
          <a:xfrm rot="10800000">
            <a:off x="5779083" y="4907607"/>
            <a:ext cx="1509300" cy="659100"/>
          </a:xfrm>
          <a:prstGeom prst="leftArrow">
            <a:avLst>
              <a:gd name="adj1" fmla="val 50000"/>
              <a:gd name="adj2" fmla="val 50000"/>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g13aee18b718_0_1953"/>
          <p:cNvSpPr txBox="1"/>
          <p:nvPr/>
        </p:nvSpPr>
        <p:spPr>
          <a:xfrm>
            <a:off x="0" y="223022"/>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What if? – Then I can!</a:t>
            </a:r>
            <a:endParaRPr sz="4400" b="1" i="0" u="none" strike="noStrike" cap="none">
              <a:solidFill>
                <a:srgbClr val="47434F"/>
              </a:solidFill>
              <a:latin typeface="Calibri"/>
              <a:ea typeface="Calibri"/>
              <a:cs typeface="Calibri"/>
              <a:sym typeface="Calibri"/>
            </a:endParaRPr>
          </a:p>
        </p:txBody>
      </p:sp>
      <p:sp>
        <p:nvSpPr>
          <p:cNvPr id="311" name="Google Shape;311;g13aee18b718_0_1953"/>
          <p:cNvSpPr/>
          <p:nvPr/>
        </p:nvSpPr>
        <p:spPr>
          <a:xfrm>
            <a:off x="1248925" y="1060899"/>
            <a:ext cx="10110300" cy="2320500"/>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Sometimes worries start with ‘what if…?’ questions. These questions do not usually get answered and instead continue to spin round in our minds and end up making us feel more worried.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 It can help to support  children to think about some ‘what if?’ worries and then come up with a ‘then I can…’ solution, by thinking about what they have done in similar situations that helped previously. This can help children to feel more confident that even when we have worries, there is a way they can cope with the challenges they are facing. </a:t>
            </a:r>
            <a:endParaRPr sz="1800" b="0" i="0" u="none" strike="noStrike" cap="none" dirty="0">
              <a:solidFill>
                <a:schemeClr val="dk1"/>
              </a:solidFill>
              <a:latin typeface="Calibri"/>
              <a:ea typeface="Calibri"/>
              <a:cs typeface="Calibri"/>
              <a:sym typeface="Calibri"/>
            </a:endParaRPr>
          </a:p>
        </p:txBody>
      </p:sp>
      <p:sp>
        <p:nvSpPr>
          <p:cNvPr id="312" name="Google Shape;312;g13aee18b718_0_1953"/>
          <p:cNvSpPr/>
          <p:nvPr/>
        </p:nvSpPr>
        <p:spPr>
          <a:xfrm>
            <a:off x="2739958" y="3661570"/>
            <a:ext cx="2036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‘What if…?’ worry </a:t>
            </a:r>
            <a:endParaRPr sz="1800" b="0" i="0" u="none" strike="noStrike" cap="none">
              <a:solidFill>
                <a:schemeClr val="dk1"/>
              </a:solidFill>
              <a:latin typeface="Calibri"/>
              <a:ea typeface="Calibri"/>
              <a:cs typeface="Calibri"/>
              <a:sym typeface="Calibri"/>
            </a:endParaRPr>
          </a:p>
        </p:txBody>
      </p:sp>
      <p:sp>
        <p:nvSpPr>
          <p:cNvPr id="313" name="Google Shape;313;g13aee18b718_0_1953"/>
          <p:cNvSpPr/>
          <p:nvPr/>
        </p:nvSpPr>
        <p:spPr>
          <a:xfrm>
            <a:off x="7858479" y="3661570"/>
            <a:ext cx="2385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 ‘Then I can…’ solution</a:t>
            </a:r>
            <a:endParaRPr sz="1800" b="0" i="0" u="none" strike="noStrike" cap="none">
              <a:solidFill>
                <a:schemeClr val="dk1"/>
              </a:solidFill>
              <a:latin typeface="Calibri"/>
              <a:ea typeface="Calibri"/>
              <a:cs typeface="Calibri"/>
              <a:sym typeface="Calibri"/>
            </a:endParaRPr>
          </a:p>
        </p:txBody>
      </p:sp>
      <p:sp>
        <p:nvSpPr>
          <p:cNvPr id="314" name="Google Shape;314;g13aee18b718_0_1953"/>
          <p:cNvSpPr/>
          <p:nvPr/>
        </p:nvSpPr>
        <p:spPr>
          <a:xfrm>
            <a:off x="2175201" y="4057121"/>
            <a:ext cx="3166074" cy="2552094"/>
          </a:xfrm>
          <a:prstGeom prst="irregularSeal1">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What if I don’t understand in the lesson?</a:t>
            </a:r>
            <a:endParaRPr sz="1800" b="0" i="0" u="none" strike="noStrike" cap="none">
              <a:solidFill>
                <a:schemeClr val="dk1"/>
              </a:solidFill>
              <a:latin typeface="Calibri"/>
              <a:ea typeface="Calibri"/>
              <a:cs typeface="Calibri"/>
              <a:sym typeface="Calibri"/>
            </a:endParaRPr>
          </a:p>
        </p:txBody>
      </p:sp>
      <p:sp>
        <p:nvSpPr>
          <p:cNvPr id="315" name="Google Shape;315;g13aee18b718_0_1953"/>
          <p:cNvSpPr/>
          <p:nvPr/>
        </p:nvSpPr>
        <p:spPr>
          <a:xfrm>
            <a:off x="7726175" y="4099125"/>
            <a:ext cx="3051000" cy="24681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Then I can put my hand up and ask the teacher. They will be happy that I am playing attention and asking for help.  Everyone gets confused sometimes. School is about learning!</a:t>
            </a:r>
            <a:endParaRPr sz="1800" b="0" i="0" u="none" strike="noStrike" cap="none">
              <a:solidFill>
                <a:schemeClr val="dk1"/>
              </a:solidFill>
              <a:latin typeface="Calibri"/>
              <a:ea typeface="Calibri"/>
              <a:cs typeface="Calibri"/>
              <a:sym typeface="Calibri"/>
            </a:endParaRPr>
          </a:p>
        </p:txBody>
      </p:sp>
      <p:sp>
        <p:nvSpPr>
          <p:cNvPr id="316" name="Google Shape;316;g13aee18b718_0_1953"/>
          <p:cNvSpPr/>
          <p:nvPr/>
        </p:nvSpPr>
        <p:spPr>
          <a:xfrm>
            <a:off x="200722" y="223025"/>
            <a:ext cx="1628100" cy="1182060"/>
          </a:xfrm>
          <a:prstGeom prst="cloud">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Thoughts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3aee18b718_0_114"/>
          <p:cNvSpPr/>
          <p:nvPr/>
        </p:nvSpPr>
        <p:spPr>
          <a:xfrm>
            <a:off x="1919258" y="316821"/>
            <a:ext cx="8353500" cy="881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chemeClr val="dk1"/>
                </a:solidFill>
                <a:latin typeface="Calibri"/>
                <a:ea typeface="Calibri"/>
                <a:cs typeface="Calibri"/>
                <a:sym typeface="Calibri"/>
              </a:rPr>
              <a:t>Introduction to the MHST</a:t>
            </a:r>
            <a:endParaRPr sz="3600" b="1" i="0" u="none" strike="noStrike" cap="none">
              <a:solidFill>
                <a:schemeClr val="dk1"/>
              </a:solidFill>
              <a:latin typeface="Calibri"/>
              <a:ea typeface="Calibri"/>
              <a:cs typeface="Calibri"/>
              <a:sym typeface="Calibri"/>
            </a:endParaRPr>
          </a:p>
        </p:txBody>
      </p:sp>
      <p:pic>
        <p:nvPicPr>
          <p:cNvPr id="134" name="Google Shape;134;g13aee18b718_0_114"/>
          <p:cNvPicPr preferRelativeResize="0"/>
          <p:nvPr/>
        </p:nvPicPr>
        <p:blipFill rotWithShape="1">
          <a:blip r:embed="rId3">
            <a:alphaModFix/>
          </a:blip>
          <a:srcRect/>
          <a:stretch/>
        </p:blipFill>
        <p:spPr>
          <a:xfrm>
            <a:off x="3329167" y="5055925"/>
            <a:ext cx="1162050" cy="1533525"/>
          </a:xfrm>
          <a:prstGeom prst="rect">
            <a:avLst/>
          </a:prstGeom>
          <a:noFill/>
          <a:ln>
            <a:noFill/>
          </a:ln>
        </p:spPr>
      </p:pic>
      <p:pic>
        <p:nvPicPr>
          <p:cNvPr id="135" name="Google Shape;135;g13aee18b718_0_114"/>
          <p:cNvPicPr preferRelativeResize="0"/>
          <p:nvPr/>
        </p:nvPicPr>
        <p:blipFill rotWithShape="1">
          <a:blip r:embed="rId4">
            <a:alphaModFix/>
          </a:blip>
          <a:srcRect/>
          <a:stretch/>
        </p:blipFill>
        <p:spPr>
          <a:xfrm>
            <a:off x="5214463" y="5464955"/>
            <a:ext cx="2762395" cy="715461"/>
          </a:xfrm>
          <a:prstGeom prst="rect">
            <a:avLst/>
          </a:prstGeom>
          <a:noFill/>
          <a:ln>
            <a:noFill/>
          </a:ln>
        </p:spPr>
      </p:pic>
      <p:sp>
        <p:nvSpPr>
          <p:cNvPr id="136" name="Google Shape;136;g13aee18b718_0_114"/>
          <p:cNvSpPr/>
          <p:nvPr/>
        </p:nvSpPr>
        <p:spPr>
          <a:xfrm>
            <a:off x="1768500" y="1286302"/>
            <a:ext cx="9139200" cy="3519600"/>
          </a:xfrm>
          <a:prstGeom prst="roundRect">
            <a:avLst>
              <a:gd name="adj" fmla="val 16667"/>
            </a:avLst>
          </a:prstGeom>
          <a:solidFill>
            <a:schemeClr val="lt1"/>
          </a:solidFill>
          <a:ln w="762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2200" b="0" i="0" u="none" strike="noStrike" cap="none" dirty="0">
                <a:solidFill>
                  <a:schemeClr val="dk1"/>
                </a:solidFill>
                <a:latin typeface="Calibri"/>
                <a:ea typeface="Calibri"/>
                <a:cs typeface="Calibri"/>
                <a:sym typeface="Calibri"/>
              </a:rPr>
              <a:t>The Mental Health Support Team (MHST) is an early intervention, multi disciplinary team of clinical specialists, mental health clinicians and education wellbeing practitioners (EWP) who provide mental health support to children, young people, families/carers and staff in school settings, within Kingston and Richmond. The teams are delivered by Achieving for Children as part of the Emotional Health Service.</a:t>
            </a:r>
            <a:endParaRPr sz="2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13aee18b718_0_2070"/>
          <p:cNvSpPr txBox="1"/>
          <p:nvPr/>
        </p:nvSpPr>
        <p:spPr>
          <a:xfrm>
            <a:off x="0" y="411347"/>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Intervening at the level of…</a:t>
            </a:r>
            <a:endParaRPr sz="4400" b="1" i="0" u="none" strike="noStrike" cap="none">
              <a:solidFill>
                <a:srgbClr val="47434F"/>
              </a:solidFill>
              <a:latin typeface="Calibri"/>
              <a:ea typeface="Calibri"/>
              <a:cs typeface="Calibri"/>
              <a:sym typeface="Calibri"/>
            </a:endParaRPr>
          </a:p>
        </p:txBody>
      </p:sp>
      <p:sp>
        <p:nvSpPr>
          <p:cNvPr id="322" name="Google Shape;322;g13aee18b718_0_2070"/>
          <p:cNvSpPr/>
          <p:nvPr/>
        </p:nvSpPr>
        <p:spPr>
          <a:xfrm>
            <a:off x="4826000" y="1994829"/>
            <a:ext cx="2540100" cy="1422300"/>
          </a:xfrm>
          <a:prstGeom prst="roundRect">
            <a:avLst>
              <a:gd name="adj"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dirty="0">
                <a:solidFill>
                  <a:schemeClr val="lt1"/>
                </a:solidFill>
                <a:latin typeface="Calibri"/>
                <a:ea typeface="Calibri"/>
                <a:cs typeface="Calibri"/>
                <a:sym typeface="Calibri"/>
              </a:rPr>
              <a:t>Physical responses</a:t>
            </a:r>
            <a:endParaRPr sz="3200" b="0" i="0" u="none" strike="noStrike" cap="none" dirty="0">
              <a:solidFill>
                <a:schemeClr val="lt1"/>
              </a:solidFill>
              <a:latin typeface="Calibri"/>
              <a:ea typeface="Calibri"/>
              <a:cs typeface="Calibri"/>
              <a:sym typeface="Calibri"/>
            </a:endParaRPr>
          </a:p>
        </p:txBody>
      </p:sp>
      <p:sp>
        <p:nvSpPr>
          <p:cNvPr id="323" name="Google Shape;323;g13aee18b718_0_2070"/>
          <p:cNvSpPr/>
          <p:nvPr/>
        </p:nvSpPr>
        <p:spPr>
          <a:xfrm>
            <a:off x="1802780" y="4287108"/>
            <a:ext cx="8586300" cy="12711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dirty="0">
                <a:solidFill>
                  <a:schemeClr val="dk1"/>
                </a:solidFill>
                <a:latin typeface="Calibri"/>
                <a:ea typeface="Calibri"/>
                <a:cs typeface="Calibri"/>
                <a:sym typeface="Calibri"/>
              </a:rPr>
              <a:t>We do this through utilising relaxation strategies and exercise </a:t>
            </a:r>
            <a:endParaRPr sz="3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13aee18b718_0_2292"/>
          <p:cNvPicPr preferRelativeResize="0"/>
          <p:nvPr/>
        </p:nvPicPr>
        <p:blipFill rotWithShape="1">
          <a:blip r:embed="rId3">
            <a:alphaModFix/>
          </a:blip>
          <a:srcRect l="2571" t="12506" r="2496" b="3719"/>
          <a:stretch/>
        </p:blipFill>
        <p:spPr>
          <a:xfrm>
            <a:off x="1792950" y="1060888"/>
            <a:ext cx="8102300" cy="4958225"/>
          </a:xfrm>
          <a:prstGeom prst="rect">
            <a:avLst/>
          </a:prstGeom>
          <a:noFill/>
          <a:ln>
            <a:noFill/>
          </a:ln>
        </p:spPr>
      </p:pic>
      <p:sp>
        <p:nvSpPr>
          <p:cNvPr id="330" name="Google Shape;330;g13aee18b718_0_2292"/>
          <p:cNvSpPr/>
          <p:nvPr/>
        </p:nvSpPr>
        <p:spPr>
          <a:xfrm>
            <a:off x="1792944" y="125308"/>
            <a:ext cx="8353500" cy="8817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300" b="1" i="0" u="none" strike="noStrike" cap="none" dirty="0">
                <a:solidFill>
                  <a:schemeClr val="dk1"/>
                </a:solidFill>
                <a:latin typeface="Calibri"/>
                <a:ea typeface="Calibri"/>
                <a:cs typeface="Calibri"/>
                <a:sym typeface="Calibri"/>
              </a:rPr>
              <a:t>What does anxiety feel like in the body?</a:t>
            </a:r>
            <a:endParaRPr sz="33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13aee18b718_0_2336"/>
          <p:cNvPicPr preferRelativeResize="0"/>
          <p:nvPr/>
        </p:nvPicPr>
        <p:blipFill rotWithShape="1">
          <a:blip r:embed="rId3">
            <a:alphaModFix/>
          </a:blip>
          <a:srcRect/>
          <a:stretch/>
        </p:blipFill>
        <p:spPr>
          <a:xfrm>
            <a:off x="1932215" y="355132"/>
            <a:ext cx="7462155" cy="6337252"/>
          </a:xfrm>
          <a:prstGeom prst="rect">
            <a:avLst/>
          </a:prstGeom>
          <a:noFill/>
          <a:ln>
            <a:noFill/>
          </a:ln>
        </p:spPr>
      </p:pic>
      <p:pic>
        <p:nvPicPr>
          <p:cNvPr id="337" name="Google Shape;337;g13aee18b718_0_2336"/>
          <p:cNvPicPr preferRelativeResize="0"/>
          <p:nvPr/>
        </p:nvPicPr>
        <p:blipFill rotWithShape="1">
          <a:blip r:embed="rId4">
            <a:alphaModFix/>
          </a:blip>
          <a:srcRect/>
          <a:stretch/>
        </p:blipFill>
        <p:spPr>
          <a:xfrm>
            <a:off x="10273120" y="67950"/>
            <a:ext cx="1657350" cy="3228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3aee18b718_0_2342"/>
          <p:cNvSpPr/>
          <p:nvPr/>
        </p:nvSpPr>
        <p:spPr>
          <a:xfrm>
            <a:off x="1363702" y="438500"/>
            <a:ext cx="9973200" cy="881700"/>
          </a:xfrm>
          <a:prstGeom prst="roundRect">
            <a:avLst>
              <a:gd name="adj" fmla="val 16667"/>
            </a:avLst>
          </a:prstGeom>
          <a:solidFill>
            <a:srgbClr val="BBD6EE"/>
          </a:solidFill>
          <a:ln w="9525"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900"/>
              <a:buFont typeface="Arial"/>
              <a:buNone/>
            </a:pPr>
            <a:r>
              <a:rPr lang="en-GB" sz="3900" b="0" i="0" u="none" strike="noStrike" cap="none" dirty="0">
                <a:solidFill>
                  <a:schemeClr val="dk1"/>
                </a:solidFill>
                <a:latin typeface="Calibri"/>
                <a:ea typeface="Calibri"/>
                <a:cs typeface="Calibri"/>
                <a:sym typeface="Calibri"/>
              </a:rPr>
              <a:t>Emotions &amp; Behaviours </a:t>
            </a:r>
            <a:endParaRPr sz="3900" b="0" i="0" u="none" strike="noStrike" cap="none" dirty="0">
              <a:solidFill>
                <a:schemeClr val="dk1"/>
              </a:solidFill>
              <a:latin typeface="Calibri"/>
              <a:ea typeface="Calibri"/>
              <a:cs typeface="Calibri"/>
              <a:sym typeface="Calibri"/>
            </a:endParaRPr>
          </a:p>
        </p:txBody>
      </p:sp>
      <p:sp>
        <p:nvSpPr>
          <p:cNvPr id="344" name="Google Shape;344;g13aee18b718_0_2342"/>
          <p:cNvSpPr/>
          <p:nvPr/>
        </p:nvSpPr>
        <p:spPr>
          <a:xfrm>
            <a:off x="1399350" y="1527299"/>
            <a:ext cx="9393300" cy="4725000"/>
          </a:xfrm>
          <a:prstGeom prst="roundRect">
            <a:avLst>
              <a:gd name="adj" fmla="val 16667"/>
            </a:avLst>
          </a:prstGeom>
          <a:solidFill>
            <a:schemeClr val="lt1"/>
          </a:solidFill>
          <a:ln w="762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All feelings and emotions are important. It is very normal to feel a mixture of emotions. </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No matter what the emotion is, it is always important to validate, normalise and show understanding. </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It is key to separate emotions from the behavioural response. </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That is why it is important to grow our emotional awareness and remind ourselves of our toolbox… </a:t>
            </a:r>
            <a:endParaRPr sz="2400" b="0" i="0" u="none" strike="noStrike" cap="none" dirty="0">
              <a:solidFill>
                <a:schemeClr val="dk1"/>
              </a:solidFill>
              <a:latin typeface="Calibri"/>
              <a:ea typeface="Calibri"/>
              <a:cs typeface="Calibri"/>
              <a:sym typeface="Calibri"/>
            </a:endParaRPr>
          </a:p>
        </p:txBody>
      </p:sp>
      <p:pic>
        <p:nvPicPr>
          <p:cNvPr id="345" name="Google Shape;345;g13aee18b718_0_2342"/>
          <p:cNvPicPr preferRelativeResize="0"/>
          <p:nvPr/>
        </p:nvPicPr>
        <p:blipFill rotWithShape="1">
          <a:blip r:embed="rId3">
            <a:alphaModFix/>
          </a:blip>
          <a:srcRect/>
          <a:stretch/>
        </p:blipFill>
        <p:spPr>
          <a:xfrm>
            <a:off x="135500" y="4679350"/>
            <a:ext cx="861300" cy="1916700"/>
          </a:xfrm>
          <a:prstGeom prst="rect">
            <a:avLst/>
          </a:prstGeom>
          <a:noFill/>
          <a:ln>
            <a:noFill/>
          </a:ln>
        </p:spPr>
      </p:pic>
      <p:pic>
        <p:nvPicPr>
          <p:cNvPr id="346" name="Google Shape;346;g13aee18b718_0_2342"/>
          <p:cNvPicPr preferRelativeResize="0"/>
          <p:nvPr/>
        </p:nvPicPr>
        <p:blipFill rotWithShape="1">
          <a:blip r:embed="rId4">
            <a:alphaModFix/>
          </a:blip>
          <a:srcRect/>
          <a:stretch/>
        </p:blipFill>
        <p:spPr>
          <a:xfrm>
            <a:off x="10951400" y="1527300"/>
            <a:ext cx="1060375" cy="114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13aee18b718_0_2350"/>
          <p:cNvPicPr preferRelativeResize="0"/>
          <p:nvPr/>
        </p:nvPicPr>
        <p:blipFill rotWithShape="1">
          <a:blip r:embed="rId3">
            <a:alphaModFix/>
          </a:blip>
          <a:srcRect/>
          <a:stretch/>
        </p:blipFill>
        <p:spPr>
          <a:xfrm>
            <a:off x="9271481" y="1288510"/>
            <a:ext cx="1250358" cy="3620813"/>
          </a:xfrm>
          <a:prstGeom prst="rect">
            <a:avLst/>
          </a:prstGeom>
          <a:noFill/>
          <a:ln>
            <a:noFill/>
          </a:ln>
        </p:spPr>
      </p:pic>
      <p:pic>
        <p:nvPicPr>
          <p:cNvPr id="352" name="Google Shape;352;g13aee18b718_0_2350" descr="Image result for cartoon apple tree"/>
          <p:cNvPicPr preferRelativeResize="0"/>
          <p:nvPr/>
        </p:nvPicPr>
        <p:blipFill rotWithShape="1">
          <a:blip r:embed="rId4">
            <a:alphaModFix/>
          </a:blip>
          <a:srcRect b="11087"/>
          <a:stretch/>
        </p:blipFill>
        <p:spPr>
          <a:xfrm>
            <a:off x="59675" y="3978600"/>
            <a:ext cx="3082550" cy="2831225"/>
          </a:xfrm>
          <a:prstGeom prst="rect">
            <a:avLst/>
          </a:prstGeom>
          <a:noFill/>
          <a:ln>
            <a:noFill/>
          </a:ln>
        </p:spPr>
      </p:pic>
      <p:pic>
        <p:nvPicPr>
          <p:cNvPr id="353" name="Google Shape;353;g13aee18b718_0_2350" descr="Image result for cartoon lemon"/>
          <p:cNvPicPr preferRelativeResize="0"/>
          <p:nvPr/>
        </p:nvPicPr>
        <p:blipFill rotWithShape="1">
          <a:blip r:embed="rId5">
            <a:alphaModFix/>
          </a:blip>
          <a:srcRect/>
          <a:stretch/>
        </p:blipFill>
        <p:spPr>
          <a:xfrm>
            <a:off x="5405671" y="5157731"/>
            <a:ext cx="1380658" cy="1347285"/>
          </a:xfrm>
          <a:prstGeom prst="rect">
            <a:avLst/>
          </a:prstGeom>
          <a:noFill/>
          <a:ln>
            <a:noFill/>
          </a:ln>
        </p:spPr>
      </p:pic>
      <p:sp>
        <p:nvSpPr>
          <p:cNvPr id="354" name="Google Shape;354;g13aee18b718_0_2350"/>
          <p:cNvSpPr/>
          <p:nvPr/>
        </p:nvSpPr>
        <p:spPr>
          <a:xfrm>
            <a:off x="129599" y="122243"/>
            <a:ext cx="2051838" cy="1558602"/>
          </a:xfrm>
          <a:prstGeom prst="irregularSeal1">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Physical responses</a:t>
            </a:r>
            <a:endParaRPr sz="1800" b="0" i="0" u="none" strike="noStrike" cap="none">
              <a:solidFill>
                <a:schemeClr val="dk1"/>
              </a:solidFill>
              <a:latin typeface="Calibri"/>
              <a:ea typeface="Calibri"/>
              <a:cs typeface="Calibri"/>
              <a:sym typeface="Calibri"/>
            </a:endParaRPr>
          </a:p>
        </p:txBody>
      </p:sp>
      <p:sp>
        <p:nvSpPr>
          <p:cNvPr id="355" name="Google Shape;355;g13aee18b718_0_2350"/>
          <p:cNvSpPr txBox="1"/>
          <p:nvPr/>
        </p:nvSpPr>
        <p:spPr>
          <a:xfrm>
            <a:off x="0" y="411347"/>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dirty="0">
                <a:solidFill>
                  <a:srgbClr val="47434F"/>
                </a:solidFill>
                <a:latin typeface="Calibri"/>
                <a:ea typeface="Calibri"/>
                <a:cs typeface="Calibri"/>
                <a:sym typeface="Calibri"/>
              </a:rPr>
              <a:t>Progressive muscle relaxation</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dirty="0">
                <a:solidFill>
                  <a:srgbClr val="47434F"/>
                </a:solidFill>
                <a:latin typeface="Calibri"/>
                <a:ea typeface="Calibri"/>
                <a:cs typeface="Calibri"/>
                <a:sym typeface="Calibri"/>
              </a:rPr>
              <a:t>(relaxing stretches)</a:t>
            </a:r>
            <a:endParaRPr sz="4400" b="1" i="0" u="none" strike="noStrike" cap="none" dirty="0">
              <a:solidFill>
                <a:srgbClr val="47434F"/>
              </a:solidFill>
              <a:latin typeface="Calibri"/>
              <a:ea typeface="Calibri"/>
              <a:cs typeface="Calibri"/>
              <a:sym typeface="Calibri"/>
            </a:endParaRPr>
          </a:p>
        </p:txBody>
      </p:sp>
      <p:sp>
        <p:nvSpPr>
          <p:cNvPr id="356" name="Google Shape;356;g13aee18b718_0_2350"/>
          <p:cNvSpPr/>
          <p:nvPr/>
        </p:nvSpPr>
        <p:spPr>
          <a:xfrm>
            <a:off x="2943922" y="1851102"/>
            <a:ext cx="6327600" cy="31842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As we noted worries can have a physical impact on our bodies and often lead to our bodies becoming tense. Focusing on alleviating this tension can support our body to send a signal to our brain letting us know we are relaxed and safe. This can help us to think more clearly.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Taking different body parts and tensing and relaxing them helps to do this. If you want to be creative you can encourage children to use their imagination to make it more enjoyable for example….</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54"/>
                                        </p:tgtEl>
                                        <p:attrNameLst>
                                          <p:attrName>style.visibility</p:attrName>
                                        </p:attrNameLst>
                                      </p:cBhvr>
                                      <p:to>
                                        <p:strVal val="visible"/>
                                      </p:to>
                                    </p:set>
                                    <p:anim calcmode="lin" valueType="num">
                                      <p:cBhvr additive="base">
                                        <p:cTn id="11" dur="500"/>
                                        <p:tgtEl>
                                          <p:spTgt spid="354"/>
                                        </p:tgtEl>
                                        <p:attrNameLst>
                                          <p:attrName>ppt_w</p:attrName>
                                        </p:attrNameLst>
                                      </p:cBhvr>
                                      <p:tavLst>
                                        <p:tav tm="0">
                                          <p:val>
                                            <p:strVal val="0"/>
                                          </p:val>
                                        </p:tav>
                                        <p:tav tm="100000">
                                          <p:val>
                                            <p:strVal val="#ppt_w"/>
                                          </p:val>
                                        </p:tav>
                                      </p:tavLst>
                                    </p:anim>
                                    <p:anim calcmode="lin" valueType="num">
                                      <p:cBhvr additive="base">
                                        <p:cTn id="12" dur="500"/>
                                        <p:tgtEl>
                                          <p:spTgt spid="354"/>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3aee18b718_0_2465"/>
          <p:cNvSpPr/>
          <p:nvPr/>
        </p:nvSpPr>
        <p:spPr>
          <a:xfrm>
            <a:off x="3323063" y="3175119"/>
            <a:ext cx="2348400" cy="2059800"/>
          </a:xfrm>
          <a:prstGeom prst="star5">
            <a:avLst>
              <a:gd name="adj" fmla="val 19098"/>
              <a:gd name="hf" fmla="val 105146"/>
              <a:gd name="vf" fmla="val 11055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3" name="Google Shape;363;g13aee18b718_0_2465" descr="Image result for finger breathing"/>
          <p:cNvPicPr preferRelativeResize="0"/>
          <p:nvPr/>
        </p:nvPicPr>
        <p:blipFill rotWithShape="1">
          <a:blip r:embed="rId3">
            <a:alphaModFix/>
          </a:blip>
          <a:srcRect/>
          <a:stretch/>
        </p:blipFill>
        <p:spPr>
          <a:xfrm>
            <a:off x="6262894" y="2937367"/>
            <a:ext cx="2420032" cy="2535261"/>
          </a:xfrm>
          <a:prstGeom prst="rect">
            <a:avLst/>
          </a:prstGeom>
          <a:noFill/>
          <a:ln>
            <a:noFill/>
          </a:ln>
        </p:spPr>
      </p:pic>
      <p:sp>
        <p:nvSpPr>
          <p:cNvPr id="364" name="Google Shape;364;g13aee18b718_0_2465"/>
          <p:cNvSpPr/>
          <p:nvPr/>
        </p:nvSpPr>
        <p:spPr>
          <a:xfrm>
            <a:off x="129599" y="122243"/>
            <a:ext cx="2051838" cy="1558602"/>
          </a:xfrm>
          <a:prstGeom prst="irregularSeal1">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Physical responses</a:t>
            </a:r>
            <a:endParaRPr sz="1800" b="0" i="0" u="none" strike="noStrike" cap="none">
              <a:solidFill>
                <a:schemeClr val="dk1"/>
              </a:solidFill>
              <a:latin typeface="Calibri"/>
              <a:ea typeface="Calibri"/>
              <a:cs typeface="Calibri"/>
              <a:sym typeface="Calibri"/>
            </a:endParaRPr>
          </a:p>
        </p:txBody>
      </p:sp>
      <p:sp>
        <p:nvSpPr>
          <p:cNvPr id="365" name="Google Shape;365;g13aee18b718_0_2465"/>
          <p:cNvSpPr txBox="1"/>
          <p:nvPr/>
        </p:nvSpPr>
        <p:spPr>
          <a:xfrm>
            <a:off x="0" y="411347"/>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Deep breathing</a:t>
            </a:r>
            <a:endParaRPr sz="4400" b="1" i="0" u="none" strike="noStrike" cap="none">
              <a:solidFill>
                <a:srgbClr val="47434F"/>
              </a:solidFill>
              <a:latin typeface="Calibri"/>
              <a:ea typeface="Calibri"/>
              <a:cs typeface="Calibri"/>
              <a:sym typeface="Calibri"/>
            </a:endParaRPr>
          </a:p>
        </p:txBody>
      </p:sp>
      <p:sp>
        <p:nvSpPr>
          <p:cNvPr id="366" name="Google Shape;366;g13aee18b718_0_2465"/>
          <p:cNvSpPr/>
          <p:nvPr/>
        </p:nvSpPr>
        <p:spPr>
          <a:xfrm>
            <a:off x="2772936" y="1436356"/>
            <a:ext cx="6646200" cy="14274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Deep breathing is another excellent way to help re-set our bodies and keep them calm when we are feeling worried. Giving children something concrete to focus can make this easier. </a:t>
            </a:r>
            <a:endParaRPr sz="1800" b="0" i="0" u="none" strike="noStrike" cap="none">
              <a:solidFill>
                <a:schemeClr val="dk1"/>
              </a:solidFill>
              <a:latin typeface="Calibri"/>
              <a:ea typeface="Calibri"/>
              <a:cs typeface="Calibri"/>
              <a:sym typeface="Calibri"/>
            </a:endParaRPr>
          </a:p>
        </p:txBody>
      </p:sp>
      <p:sp>
        <p:nvSpPr>
          <p:cNvPr id="367" name="Google Shape;367;g13aee18b718_0_2465"/>
          <p:cNvSpPr/>
          <p:nvPr/>
        </p:nvSpPr>
        <p:spPr>
          <a:xfrm>
            <a:off x="3679902" y="5472629"/>
            <a:ext cx="5003100" cy="615900"/>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Remember to remind them to breathe in through their nose and out through their mouth</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anim calcmode="lin" valueType="num">
                                      <p:cBhvr additive="base">
                                        <p:cTn id="11" dur="500"/>
                                        <p:tgtEl>
                                          <p:spTgt spid="364"/>
                                        </p:tgtEl>
                                        <p:attrNameLst>
                                          <p:attrName>ppt_w</p:attrName>
                                        </p:attrNameLst>
                                      </p:cBhvr>
                                      <p:tavLst>
                                        <p:tav tm="0">
                                          <p:val>
                                            <p:strVal val="0"/>
                                          </p:val>
                                        </p:tav>
                                        <p:tav tm="100000">
                                          <p:val>
                                            <p:strVal val="#ppt_w"/>
                                          </p:val>
                                        </p:tav>
                                      </p:tavLst>
                                    </p:anim>
                                    <p:anim calcmode="lin" valueType="num">
                                      <p:cBhvr additive="base">
                                        <p:cTn id="12" dur="500"/>
                                        <p:tgtEl>
                                          <p:spTgt spid="364"/>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3aee18b718_0_2580"/>
          <p:cNvSpPr/>
          <p:nvPr/>
        </p:nvSpPr>
        <p:spPr>
          <a:xfrm>
            <a:off x="129599" y="122243"/>
            <a:ext cx="2051838" cy="1558602"/>
          </a:xfrm>
          <a:prstGeom prst="irregularSeal1">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Physical responses</a:t>
            </a:r>
            <a:endParaRPr sz="1800" b="0" i="0" u="none" strike="noStrike" cap="none">
              <a:solidFill>
                <a:schemeClr val="dk1"/>
              </a:solidFill>
              <a:latin typeface="Calibri"/>
              <a:ea typeface="Calibri"/>
              <a:cs typeface="Calibri"/>
              <a:sym typeface="Calibri"/>
            </a:endParaRPr>
          </a:p>
        </p:txBody>
      </p:sp>
      <p:sp>
        <p:nvSpPr>
          <p:cNvPr id="374" name="Google Shape;374;g13aee18b718_0_2580"/>
          <p:cNvSpPr txBox="1"/>
          <p:nvPr/>
        </p:nvSpPr>
        <p:spPr>
          <a:xfrm>
            <a:off x="129599" y="388628"/>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54321 Grounding </a:t>
            </a:r>
            <a:endParaRPr sz="4400" b="1" i="0" u="none" strike="noStrike" cap="none">
              <a:solidFill>
                <a:srgbClr val="47434F"/>
              </a:solidFill>
              <a:latin typeface="Calibri"/>
              <a:ea typeface="Calibri"/>
              <a:cs typeface="Calibri"/>
              <a:sym typeface="Calibri"/>
            </a:endParaRPr>
          </a:p>
        </p:txBody>
      </p:sp>
      <p:sp>
        <p:nvSpPr>
          <p:cNvPr id="375" name="Google Shape;375;g13aee18b718_0_2580"/>
          <p:cNvSpPr/>
          <p:nvPr/>
        </p:nvSpPr>
        <p:spPr>
          <a:xfrm>
            <a:off x="3122341" y="1680851"/>
            <a:ext cx="6802200" cy="2244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When we are feeling worried we tend to be worrying about something that has happened in the past or jumping way in to the future. It can be helpful to reconnect to the present moment and environment. One way to do this is through our senses.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The 5 4 3 2 1 exercise is a grounding activity that invites us to notice:</a:t>
            </a:r>
            <a:endParaRPr sz="1800" b="0" i="0" u="none" strike="noStrike" cap="none">
              <a:solidFill>
                <a:schemeClr val="dk1"/>
              </a:solidFill>
              <a:latin typeface="Calibri"/>
              <a:ea typeface="Calibri"/>
              <a:cs typeface="Calibri"/>
              <a:sym typeface="Calibri"/>
            </a:endParaRPr>
          </a:p>
        </p:txBody>
      </p:sp>
      <p:sp>
        <p:nvSpPr>
          <p:cNvPr id="376" name="Google Shape;376;g13aee18b718_0_2580"/>
          <p:cNvSpPr/>
          <p:nvPr/>
        </p:nvSpPr>
        <p:spPr>
          <a:xfrm>
            <a:off x="384468" y="4291748"/>
            <a:ext cx="2051400" cy="2141100"/>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5 things we can see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77" name="Google Shape;377;g13aee18b718_0_2580"/>
          <p:cNvSpPr/>
          <p:nvPr/>
        </p:nvSpPr>
        <p:spPr>
          <a:xfrm>
            <a:off x="9886304" y="4291748"/>
            <a:ext cx="2051400" cy="2141100"/>
          </a:xfrm>
          <a:prstGeom prst="roundRect">
            <a:avLst>
              <a:gd name="adj" fmla="val 16667"/>
            </a:avLst>
          </a:prstGeom>
          <a:solidFill>
            <a:schemeClr val="lt1"/>
          </a:solidFill>
          <a:ln w="12700" cap="flat" cmpd="sng">
            <a:solidFill>
              <a:srgbClr val="E31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1 thing we can taste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78" name="Google Shape;378;g13aee18b718_0_2580"/>
          <p:cNvSpPr/>
          <p:nvPr/>
        </p:nvSpPr>
        <p:spPr>
          <a:xfrm>
            <a:off x="7510845" y="4293996"/>
            <a:ext cx="2051400" cy="2141100"/>
          </a:xfrm>
          <a:prstGeom prst="roundRect">
            <a:avLst>
              <a:gd name="adj" fmla="val 16667"/>
            </a:avLst>
          </a:prstGeom>
          <a:solidFill>
            <a:schemeClr val="lt1"/>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2 things we can smell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79" name="Google Shape;379;g13aee18b718_0_2580"/>
          <p:cNvSpPr/>
          <p:nvPr/>
        </p:nvSpPr>
        <p:spPr>
          <a:xfrm>
            <a:off x="2759927" y="4291748"/>
            <a:ext cx="2051400" cy="2141100"/>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4 things we can touch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380" name="Google Shape;380;g13aee18b718_0_2580"/>
          <p:cNvSpPr/>
          <p:nvPr/>
        </p:nvSpPr>
        <p:spPr>
          <a:xfrm>
            <a:off x="5135386" y="4291748"/>
            <a:ext cx="2051400" cy="2141100"/>
          </a:xfrm>
          <a:prstGeom prst="roundRect">
            <a:avLst>
              <a:gd name="adj" fmla="val 16667"/>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3 things we can hear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pic>
        <p:nvPicPr>
          <p:cNvPr id="381" name="Google Shape;381;g13aee18b718_0_2580"/>
          <p:cNvPicPr preferRelativeResize="0"/>
          <p:nvPr/>
        </p:nvPicPr>
        <p:blipFill rotWithShape="1">
          <a:blip r:embed="rId3">
            <a:alphaModFix/>
          </a:blip>
          <a:srcRect/>
          <a:stretch/>
        </p:blipFill>
        <p:spPr>
          <a:xfrm>
            <a:off x="3139477" y="5234221"/>
            <a:ext cx="1292225" cy="1198562"/>
          </a:xfrm>
          <a:prstGeom prst="rect">
            <a:avLst/>
          </a:prstGeom>
          <a:noFill/>
          <a:ln>
            <a:noFill/>
          </a:ln>
        </p:spPr>
      </p:pic>
      <p:pic>
        <p:nvPicPr>
          <p:cNvPr id="382" name="Google Shape;382;g13aee18b718_0_2580"/>
          <p:cNvPicPr preferRelativeResize="0"/>
          <p:nvPr/>
        </p:nvPicPr>
        <p:blipFill rotWithShape="1">
          <a:blip r:embed="rId4">
            <a:alphaModFix/>
          </a:blip>
          <a:srcRect/>
          <a:stretch/>
        </p:blipFill>
        <p:spPr>
          <a:xfrm>
            <a:off x="708456" y="5234221"/>
            <a:ext cx="1403350" cy="914400"/>
          </a:xfrm>
          <a:prstGeom prst="rect">
            <a:avLst/>
          </a:prstGeom>
          <a:noFill/>
          <a:ln>
            <a:noFill/>
          </a:ln>
        </p:spPr>
      </p:pic>
      <p:pic>
        <p:nvPicPr>
          <p:cNvPr id="383" name="Google Shape;383;g13aee18b718_0_2580"/>
          <p:cNvPicPr preferRelativeResize="0"/>
          <p:nvPr/>
        </p:nvPicPr>
        <p:blipFill rotWithShape="1">
          <a:blip r:embed="rId5">
            <a:alphaModFix/>
          </a:blip>
          <a:srcRect/>
          <a:stretch/>
        </p:blipFill>
        <p:spPr>
          <a:xfrm>
            <a:off x="5751474" y="5148496"/>
            <a:ext cx="819150" cy="1085850"/>
          </a:xfrm>
          <a:prstGeom prst="rect">
            <a:avLst/>
          </a:prstGeom>
          <a:noFill/>
          <a:ln>
            <a:noFill/>
          </a:ln>
        </p:spPr>
      </p:pic>
      <p:pic>
        <p:nvPicPr>
          <p:cNvPr id="384" name="Google Shape;384;g13aee18b718_0_2580"/>
          <p:cNvPicPr preferRelativeResize="0"/>
          <p:nvPr/>
        </p:nvPicPr>
        <p:blipFill rotWithShape="1">
          <a:blip r:embed="rId6">
            <a:alphaModFix/>
          </a:blip>
          <a:srcRect/>
          <a:stretch/>
        </p:blipFill>
        <p:spPr>
          <a:xfrm>
            <a:off x="8024029" y="5327883"/>
            <a:ext cx="1246187" cy="906463"/>
          </a:xfrm>
          <a:prstGeom prst="rect">
            <a:avLst/>
          </a:prstGeom>
          <a:noFill/>
          <a:ln>
            <a:noFill/>
          </a:ln>
        </p:spPr>
      </p:pic>
      <p:pic>
        <p:nvPicPr>
          <p:cNvPr id="385" name="Google Shape;385;g13aee18b718_0_2580"/>
          <p:cNvPicPr preferRelativeResize="0"/>
          <p:nvPr/>
        </p:nvPicPr>
        <p:blipFill rotWithShape="1">
          <a:blip r:embed="rId7">
            <a:alphaModFix/>
          </a:blip>
          <a:srcRect/>
          <a:stretch/>
        </p:blipFill>
        <p:spPr>
          <a:xfrm>
            <a:off x="10107898" y="5234221"/>
            <a:ext cx="1608137" cy="803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73"/>
                                        </p:tgtEl>
                                        <p:attrNameLst>
                                          <p:attrName>style.visibility</p:attrName>
                                        </p:attrNameLst>
                                      </p:cBhvr>
                                      <p:to>
                                        <p:strVal val="visible"/>
                                      </p:to>
                                    </p:set>
                                    <p:anim calcmode="lin" valueType="num">
                                      <p:cBhvr additive="base">
                                        <p:cTn id="11" dur="500"/>
                                        <p:tgtEl>
                                          <p:spTgt spid="373"/>
                                        </p:tgtEl>
                                        <p:attrNameLst>
                                          <p:attrName>ppt_w</p:attrName>
                                        </p:attrNameLst>
                                      </p:cBhvr>
                                      <p:tavLst>
                                        <p:tav tm="0">
                                          <p:val>
                                            <p:strVal val="0"/>
                                          </p:val>
                                        </p:tav>
                                        <p:tav tm="100000">
                                          <p:val>
                                            <p:strVal val="#ppt_w"/>
                                          </p:val>
                                        </p:tav>
                                      </p:tavLst>
                                    </p:anim>
                                    <p:anim calcmode="lin" valueType="num">
                                      <p:cBhvr additive="base">
                                        <p:cTn id="12" dur="500"/>
                                        <p:tgtEl>
                                          <p:spTgt spid="373"/>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3aee18b718_0_2940"/>
          <p:cNvSpPr txBox="1"/>
          <p:nvPr/>
        </p:nvSpPr>
        <p:spPr>
          <a:xfrm>
            <a:off x="0" y="557243"/>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Intervening at the level of…</a:t>
            </a:r>
            <a:endParaRPr sz="4400" b="1" i="0" u="none" strike="noStrike" cap="none">
              <a:solidFill>
                <a:srgbClr val="47434F"/>
              </a:solidFill>
              <a:latin typeface="Calibri"/>
              <a:ea typeface="Calibri"/>
              <a:cs typeface="Calibri"/>
              <a:sym typeface="Calibri"/>
            </a:endParaRPr>
          </a:p>
        </p:txBody>
      </p:sp>
      <p:sp>
        <p:nvSpPr>
          <p:cNvPr id="392" name="Google Shape;392;g13aee18b718_0_2940"/>
          <p:cNvSpPr/>
          <p:nvPr/>
        </p:nvSpPr>
        <p:spPr>
          <a:xfrm>
            <a:off x="4825999" y="1794864"/>
            <a:ext cx="2540100" cy="1422300"/>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Behaviours</a:t>
            </a:r>
            <a:endParaRPr sz="3200" b="0" i="0" u="none" strike="noStrike" cap="none">
              <a:solidFill>
                <a:schemeClr val="lt1"/>
              </a:solidFill>
              <a:latin typeface="Calibri"/>
              <a:ea typeface="Calibri"/>
              <a:cs typeface="Calibri"/>
              <a:sym typeface="Calibri"/>
            </a:endParaRPr>
          </a:p>
        </p:txBody>
      </p:sp>
      <p:sp>
        <p:nvSpPr>
          <p:cNvPr id="393" name="Google Shape;393;g13aee18b718_0_2940"/>
          <p:cNvSpPr/>
          <p:nvPr/>
        </p:nvSpPr>
        <p:spPr>
          <a:xfrm>
            <a:off x="1263450" y="3585650"/>
            <a:ext cx="9665100" cy="2507100"/>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Calibri"/>
                <a:ea typeface="Calibri"/>
                <a:cs typeface="Calibri"/>
                <a:sym typeface="Calibri"/>
              </a:rPr>
              <a:t>We saw earlier that the most common behaviour in the anxiety cycle is avoidance. To overcome anxiety, we need to do the opposite - face our fears with exposure to situations that make us feel anxious. </a:t>
            </a:r>
            <a:endParaRPr sz="2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3aee18b718_0_3058"/>
          <p:cNvSpPr txBox="1"/>
          <p:nvPr/>
        </p:nvSpPr>
        <p:spPr>
          <a:xfrm>
            <a:off x="4114800" y="2310825"/>
            <a:ext cx="7620000" cy="310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200" b="0" i="0" u="none" strike="noStrike" cap="none">
                <a:solidFill>
                  <a:srgbClr val="FF0000"/>
                </a:solidFill>
                <a:latin typeface="Arial"/>
                <a:ea typeface="Arial"/>
                <a:cs typeface="Arial"/>
                <a:sym typeface="Arial"/>
              </a:rPr>
              <a:t>Overestimation of threat</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endParaRPr sz="40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en-GB" sz="5200" b="0" i="0" u="none" strike="noStrike" cap="none">
                <a:solidFill>
                  <a:srgbClr val="FF0000"/>
                </a:solidFill>
                <a:latin typeface="Arial"/>
                <a:ea typeface="Arial"/>
                <a:cs typeface="Arial"/>
                <a:sym typeface="Arial"/>
              </a:rPr>
              <a:t>Underestimation of ability to cope</a:t>
            </a:r>
            <a:endParaRPr sz="1200" b="0" i="0" u="none" strike="noStrike" cap="none">
              <a:solidFill>
                <a:srgbClr val="000000"/>
              </a:solidFill>
              <a:latin typeface="Arial"/>
              <a:ea typeface="Arial"/>
              <a:cs typeface="Arial"/>
              <a:sym typeface="Arial"/>
            </a:endParaRPr>
          </a:p>
        </p:txBody>
      </p:sp>
      <p:sp>
        <p:nvSpPr>
          <p:cNvPr id="399" name="Google Shape;399;g13aee18b718_0_3058"/>
          <p:cNvSpPr/>
          <p:nvPr/>
        </p:nvSpPr>
        <p:spPr>
          <a:xfrm>
            <a:off x="4386442" y="3391267"/>
            <a:ext cx="7076700" cy="795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g13aee18b718_0_3058"/>
          <p:cNvSpPr txBox="1"/>
          <p:nvPr/>
        </p:nvSpPr>
        <p:spPr>
          <a:xfrm>
            <a:off x="457191" y="2877025"/>
            <a:ext cx="3657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dk1"/>
                </a:solidFill>
                <a:latin typeface="Arial"/>
                <a:ea typeface="Arial"/>
                <a:cs typeface="Arial"/>
                <a:sym typeface="Arial"/>
              </a:rPr>
              <a:t>Anxiety =</a:t>
            </a:r>
            <a:endParaRPr sz="6600" b="0" i="0" u="none" strike="noStrike" cap="none">
              <a:solidFill>
                <a:schemeClr val="dk1"/>
              </a:solidFill>
              <a:latin typeface="Arial"/>
              <a:ea typeface="Arial"/>
              <a:cs typeface="Arial"/>
              <a:sym typeface="Arial"/>
            </a:endParaRPr>
          </a:p>
        </p:txBody>
      </p:sp>
      <p:sp>
        <p:nvSpPr>
          <p:cNvPr id="401" name="Google Shape;401;g13aee18b718_0_3058"/>
          <p:cNvSpPr/>
          <p:nvPr/>
        </p:nvSpPr>
        <p:spPr>
          <a:xfrm>
            <a:off x="8034450" y="148425"/>
            <a:ext cx="3966900" cy="2036400"/>
          </a:xfrm>
          <a:prstGeom prst="cloudCallout">
            <a:avLst>
              <a:gd name="adj1" fmla="val -56365"/>
              <a:gd name="adj2" fmla="val 55213"/>
            </a:avLst>
          </a:prstGeom>
          <a:solidFill>
            <a:schemeClr val="lt1"/>
          </a:solidFill>
          <a:ln w="28575" cap="flat" cmpd="sng">
            <a:solidFill>
              <a:srgbClr val="E98F1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rgbClr val="000000"/>
                </a:solidFill>
                <a:latin typeface="Calibri"/>
                <a:ea typeface="Calibri"/>
                <a:cs typeface="Calibri"/>
                <a:sym typeface="Calibri"/>
              </a:rPr>
              <a:t>This is going to be AWFUL!</a:t>
            </a:r>
            <a:endParaRPr sz="3200" b="0" i="0" u="none" strike="noStrike" cap="none">
              <a:solidFill>
                <a:srgbClr val="000000"/>
              </a:solidFill>
              <a:latin typeface="Calibri"/>
              <a:ea typeface="Calibri"/>
              <a:cs typeface="Calibri"/>
              <a:sym typeface="Calibri"/>
            </a:endParaRPr>
          </a:p>
        </p:txBody>
      </p:sp>
      <p:sp>
        <p:nvSpPr>
          <p:cNvPr id="402" name="Google Shape;402;g13aee18b718_0_3058"/>
          <p:cNvSpPr/>
          <p:nvPr/>
        </p:nvSpPr>
        <p:spPr>
          <a:xfrm>
            <a:off x="511200" y="4695600"/>
            <a:ext cx="3510900" cy="2162400"/>
          </a:xfrm>
          <a:prstGeom prst="cloudCallout">
            <a:avLst>
              <a:gd name="adj1" fmla="val 68313"/>
              <a:gd name="adj2" fmla="val -49418"/>
            </a:avLst>
          </a:prstGeom>
          <a:solidFill>
            <a:schemeClr val="lt1"/>
          </a:solidFill>
          <a:ln w="28575" cap="flat" cmpd="sng">
            <a:solidFill>
              <a:srgbClr val="E98F1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rgbClr val="000000"/>
                </a:solidFill>
                <a:latin typeface="Calibri"/>
                <a:ea typeface="Calibri"/>
                <a:cs typeface="Calibri"/>
                <a:sym typeface="Calibri"/>
              </a:rPr>
              <a:t>I won’t be able to handle this</a:t>
            </a:r>
            <a:endParaRPr sz="3200" b="0" i="0" u="none" strike="noStrike" cap="none">
              <a:solidFill>
                <a:srgbClr val="000000"/>
              </a:solidFill>
              <a:latin typeface="Calibri"/>
              <a:ea typeface="Calibri"/>
              <a:cs typeface="Calibri"/>
              <a:sym typeface="Calibri"/>
            </a:endParaRPr>
          </a:p>
        </p:txBody>
      </p:sp>
      <p:sp>
        <p:nvSpPr>
          <p:cNvPr id="403" name="Google Shape;403;g13aee18b718_0_3058"/>
          <p:cNvSpPr/>
          <p:nvPr/>
        </p:nvSpPr>
        <p:spPr>
          <a:xfrm>
            <a:off x="194314" y="148431"/>
            <a:ext cx="1816800" cy="1172100"/>
          </a:xfrm>
          <a:prstGeom prst="notched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Behaviour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13aee18b718_0_3182"/>
          <p:cNvPicPr preferRelativeResize="0"/>
          <p:nvPr/>
        </p:nvPicPr>
        <p:blipFill rotWithShape="1">
          <a:blip r:embed="rId3">
            <a:alphaModFix/>
          </a:blip>
          <a:srcRect/>
          <a:stretch/>
        </p:blipFill>
        <p:spPr>
          <a:xfrm>
            <a:off x="1896979" y="1115929"/>
            <a:ext cx="8398042" cy="5245768"/>
          </a:xfrm>
          <a:prstGeom prst="rect">
            <a:avLst/>
          </a:prstGeom>
          <a:noFill/>
          <a:ln w="9525" cap="flat" cmpd="sng">
            <a:solidFill>
              <a:srgbClr val="00B050"/>
            </a:solidFill>
            <a:prstDash val="solid"/>
            <a:round/>
            <a:headEnd type="none" w="sm" len="sm"/>
            <a:tailEnd type="none" w="sm" len="sm"/>
          </a:ln>
        </p:spPr>
      </p:pic>
      <p:pic>
        <p:nvPicPr>
          <p:cNvPr id="409" name="Google Shape;409;g13aee18b718_0_3182"/>
          <p:cNvPicPr preferRelativeResize="0"/>
          <p:nvPr/>
        </p:nvPicPr>
        <p:blipFill rotWithShape="1">
          <a:blip r:embed="rId4">
            <a:alphaModFix/>
          </a:blip>
          <a:srcRect/>
          <a:stretch/>
        </p:blipFill>
        <p:spPr>
          <a:xfrm>
            <a:off x="10805076" y="1402080"/>
            <a:ext cx="929005" cy="2225041"/>
          </a:xfrm>
          <a:prstGeom prst="rect">
            <a:avLst/>
          </a:prstGeom>
          <a:noFill/>
          <a:ln>
            <a:noFill/>
          </a:ln>
        </p:spPr>
      </p:pic>
      <p:sp>
        <p:nvSpPr>
          <p:cNvPr id="410" name="Google Shape;410;g13aee18b718_0_3182"/>
          <p:cNvSpPr/>
          <p:nvPr/>
        </p:nvSpPr>
        <p:spPr>
          <a:xfrm>
            <a:off x="194314" y="148431"/>
            <a:ext cx="1816800" cy="1172100"/>
          </a:xfrm>
          <a:prstGeom prst="notched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Behaviour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3aee18b718_0_226"/>
          <p:cNvSpPr/>
          <p:nvPr/>
        </p:nvSpPr>
        <p:spPr>
          <a:xfrm>
            <a:off x="1886541" y="317396"/>
            <a:ext cx="8353500" cy="881700"/>
          </a:xfrm>
          <a:prstGeom prst="roundRect">
            <a:avLst>
              <a:gd name="adj" fmla="val 16667"/>
            </a:avLst>
          </a:prstGeom>
          <a:solidFill>
            <a:srgbClr val="BBD6EE"/>
          </a:solidFill>
          <a:ln w="9525"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What is this workshop all about? </a:t>
            </a:r>
            <a:endParaRPr sz="3600" b="0" i="0" u="none" strike="noStrike" cap="none">
              <a:solidFill>
                <a:schemeClr val="dk1"/>
              </a:solidFill>
              <a:latin typeface="Calibri"/>
              <a:ea typeface="Calibri"/>
              <a:cs typeface="Calibri"/>
              <a:sym typeface="Calibri"/>
            </a:endParaRPr>
          </a:p>
        </p:txBody>
      </p:sp>
      <p:sp>
        <p:nvSpPr>
          <p:cNvPr id="142" name="Google Shape;142;g13aee18b718_0_226"/>
          <p:cNvSpPr/>
          <p:nvPr/>
        </p:nvSpPr>
        <p:spPr>
          <a:xfrm>
            <a:off x="1377538" y="1424400"/>
            <a:ext cx="9689162" cy="4910700"/>
          </a:xfrm>
          <a:prstGeom prst="roundRect">
            <a:avLst>
              <a:gd name="adj" fmla="val 16667"/>
            </a:avLst>
          </a:prstGeom>
          <a:solidFill>
            <a:schemeClr val="lt1"/>
          </a:solidFill>
          <a:ln w="762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This workshop aims to help you support your child’s transition to their new class or school. </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We will consider:</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 Why change can be challenging for some</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What common worries can be for children and their parents</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How to support your child with worries</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How to prepare your child for September</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pSp>
        <p:nvGrpSpPr>
          <p:cNvPr id="415" name="Google Shape;415;g13aee18b718_0_3299"/>
          <p:cNvGrpSpPr/>
          <p:nvPr/>
        </p:nvGrpSpPr>
        <p:grpSpPr>
          <a:xfrm>
            <a:off x="10309457" y="543944"/>
            <a:ext cx="1469873" cy="6090900"/>
            <a:chOff x="1534332" y="278969"/>
            <a:chExt cx="1469873" cy="6090900"/>
          </a:xfrm>
        </p:grpSpPr>
        <p:sp>
          <p:nvSpPr>
            <p:cNvPr id="416" name="Google Shape;416;g13aee18b718_0_3299"/>
            <p:cNvSpPr/>
            <p:nvPr/>
          </p:nvSpPr>
          <p:spPr>
            <a:xfrm>
              <a:off x="1534332" y="278969"/>
              <a:ext cx="155100" cy="60909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g13aee18b718_0_3299"/>
            <p:cNvSpPr/>
            <p:nvPr/>
          </p:nvSpPr>
          <p:spPr>
            <a:xfrm>
              <a:off x="2849105" y="278969"/>
              <a:ext cx="155100" cy="60909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g13aee18b718_0_3299"/>
            <p:cNvSpPr/>
            <p:nvPr/>
          </p:nvSpPr>
          <p:spPr>
            <a:xfrm>
              <a:off x="1689315" y="1177871"/>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g13aee18b718_0_3299"/>
            <p:cNvSpPr/>
            <p:nvPr/>
          </p:nvSpPr>
          <p:spPr>
            <a:xfrm>
              <a:off x="1689315" y="1999282"/>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g13aee18b718_0_3299"/>
            <p:cNvSpPr/>
            <p:nvPr/>
          </p:nvSpPr>
          <p:spPr>
            <a:xfrm>
              <a:off x="1689315" y="2820693"/>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g13aee18b718_0_3299"/>
            <p:cNvSpPr/>
            <p:nvPr/>
          </p:nvSpPr>
          <p:spPr>
            <a:xfrm>
              <a:off x="1689315" y="3642104"/>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g13aee18b718_0_3299"/>
            <p:cNvSpPr/>
            <p:nvPr/>
          </p:nvSpPr>
          <p:spPr>
            <a:xfrm>
              <a:off x="1689315" y="4378274"/>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g13aee18b718_0_3299"/>
            <p:cNvSpPr/>
            <p:nvPr/>
          </p:nvSpPr>
          <p:spPr>
            <a:xfrm>
              <a:off x="1689315" y="5137692"/>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24" name="Google Shape;424;g13aee18b718_0_3299"/>
          <p:cNvSpPr/>
          <p:nvPr/>
        </p:nvSpPr>
        <p:spPr>
          <a:xfrm>
            <a:off x="3312826" y="296053"/>
            <a:ext cx="59211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Graded exposure</a:t>
            </a:r>
            <a:endParaRPr sz="3600" b="0" i="0" u="none" strike="noStrike" cap="none">
              <a:solidFill>
                <a:schemeClr val="dk1"/>
              </a:solidFill>
              <a:latin typeface="Calibri"/>
              <a:ea typeface="Calibri"/>
              <a:cs typeface="Calibri"/>
              <a:sym typeface="Calibri"/>
            </a:endParaRPr>
          </a:p>
        </p:txBody>
      </p:sp>
      <p:sp>
        <p:nvSpPr>
          <p:cNvPr id="425" name="Google Shape;425;g13aee18b718_0_3299"/>
          <p:cNvSpPr/>
          <p:nvPr/>
        </p:nvSpPr>
        <p:spPr>
          <a:xfrm>
            <a:off x="3912400" y="1884589"/>
            <a:ext cx="4994190" cy="3409614"/>
          </a:xfrm>
          <a:prstGeom prst="irregularSeal1">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GB" sz="2900" b="1" i="0" u="none" strike="noStrike" cap="none">
                <a:solidFill>
                  <a:srgbClr val="000000"/>
                </a:solidFill>
                <a:latin typeface="Arial"/>
                <a:ea typeface="Arial"/>
                <a:cs typeface="Arial"/>
                <a:sym typeface="Arial"/>
              </a:rPr>
              <a:t>A step by step approach</a:t>
            </a:r>
            <a:endParaRPr sz="2900" b="1" i="0" u="none" strike="noStrike" cap="none">
              <a:solidFill>
                <a:srgbClr val="000000"/>
              </a:solidFill>
              <a:latin typeface="Arial"/>
              <a:ea typeface="Arial"/>
              <a:cs typeface="Arial"/>
              <a:sym typeface="Arial"/>
            </a:endParaRPr>
          </a:p>
        </p:txBody>
      </p:sp>
      <p:sp>
        <p:nvSpPr>
          <p:cNvPr id="426" name="Google Shape;426;g13aee18b718_0_3299"/>
          <p:cNvSpPr/>
          <p:nvPr/>
        </p:nvSpPr>
        <p:spPr>
          <a:xfrm>
            <a:off x="194314" y="148431"/>
            <a:ext cx="1816800" cy="1172100"/>
          </a:xfrm>
          <a:prstGeom prst="notched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Behaviour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aphicFrame>
        <p:nvGraphicFramePr>
          <p:cNvPr id="431" name="Google Shape;431;g13aee18b718_0_3425"/>
          <p:cNvGraphicFramePr/>
          <p:nvPr>
            <p:extLst>
              <p:ext uri="{D42A27DB-BD31-4B8C-83A1-F6EECF244321}">
                <p14:modId xmlns:p14="http://schemas.microsoft.com/office/powerpoint/2010/main" val="43704863"/>
              </p:ext>
            </p:extLst>
          </p:nvPr>
        </p:nvGraphicFramePr>
        <p:xfrm>
          <a:off x="1619440" y="1168115"/>
          <a:ext cx="8630850" cy="5487970"/>
        </p:xfrm>
        <a:graphic>
          <a:graphicData uri="http://schemas.openxmlformats.org/drawingml/2006/table">
            <a:tbl>
              <a:tblPr firstRow="1" bandRow="1">
                <a:noFill/>
                <a:tableStyleId>{C22225A1-7A82-435C-8539-94EE776F9A99}</a:tableStyleId>
              </a:tblPr>
              <a:tblGrid>
                <a:gridCol w="3328950">
                  <a:extLst>
                    <a:ext uri="{9D8B030D-6E8A-4147-A177-3AD203B41FA5}">
                      <a16:colId xmlns:a16="http://schemas.microsoft.com/office/drawing/2014/main" val="20000"/>
                    </a:ext>
                  </a:extLst>
                </a:gridCol>
                <a:gridCol w="2424950">
                  <a:extLst>
                    <a:ext uri="{9D8B030D-6E8A-4147-A177-3AD203B41FA5}">
                      <a16:colId xmlns:a16="http://schemas.microsoft.com/office/drawing/2014/main" val="20001"/>
                    </a:ext>
                  </a:extLst>
                </a:gridCol>
                <a:gridCol w="2876950">
                  <a:extLst>
                    <a:ext uri="{9D8B030D-6E8A-4147-A177-3AD203B41FA5}">
                      <a16:colId xmlns:a16="http://schemas.microsoft.com/office/drawing/2014/main" val="20002"/>
                    </a:ext>
                  </a:extLst>
                </a:gridCol>
              </a:tblGrid>
              <a:tr h="777500">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solidFill>
                            <a:schemeClr val="dk1"/>
                          </a:solidFill>
                        </a:rPr>
                        <a:t>Step</a:t>
                      </a:r>
                      <a:endParaRPr sz="24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solidFill>
                            <a:schemeClr val="dk1"/>
                          </a:solidFill>
                        </a:rPr>
                        <a:t>Fear Rating</a:t>
                      </a:r>
                      <a:endParaRPr sz="24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solidFill>
                            <a:schemeClr val="dk1"/>
                          </a:solidFill>
                        </a:rPr>
                        <a:t>Reward</a:t>
                      </a:r>
                      <a:endParaRPr sz="2400" u="none" strike="noStrike" cap="none">
                        <a:solidFill>
                          <a:schemeClr val="dk1"/>
                        </a:solidFill>
                      </a:endParaRPr>
                    </a:p>
                  </a:txBody>
                  <a:tcPr marL="91450" marR="91450" marT="45725" marB="45725">
                    <a:solidFill>
                      <a:schemeClr val="lt1"/>
                    </a:solidFill>
                  </a:tcPr>
                </a:tc>
                <a:extLst>
                  <a:ext uri="{0D108BD9-81ED-4DB2-BD59-A6C34878D82A}">
                    <a16:rowId xmlns:a16="http://schemas.microsoft.com/office/drawing/2014/main" val="10000"/>
                  </a:ext>
                </a:extLst>
              </a:tr>
              <a:tr h="777500">
                <a:tc>
                  <a:txBody>
                    <a:bodyPr/>
                    <a:lstStyle/>
                    <a:p>
                      <a:pPr marL="0" marR="0" lvl="0" indent="0" algn="ctr" rtl="0">
                        <a:lnSpc>
                          <a:spcPct val="100000"/>
                        </a:lnSpc>
                        <a:spcBef>
                          <a:spcPts val="0"/>
                        </a:spcBef>
                        <a:spcAft>
                          <a:spcPts val="0"/>
                        </a:spcAft>
                        <a:buClr>
                          <a:srgbClr val="000000"/>
                        </a:buClr>
                        <a:buSzPts val="1600"/>
                        <a:buFont typeface="Arial"/>
                        <a:buNone/>
                      </a:pPr>
                      <a:r>
                        <a:rPr lang="en-GB" sz="1600" b="1" u="none" strike="noStrike" cap="none" dirty="0"/>
                        <a:t>Ultimate goal: To walk through the KS2 gate alone</a:t>
                      </a:r>
                      <a:endParaRPr sz="1600" b="1" i="0" u="none" strike="noStrike" cap="none" dirty="0">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10</a:t>
                      </a:r>
                      <a:endParaRPr sz="18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Trip to the cinema</a:t>
                      </a:r>
                      <a:endParaRPr sz="1800" u="none" strike="noStrike" cap="none">
                        <a:solidFill>
                          <a:schemeClr val="dk1"/>
                        </a:solidFill>
                      </a:endParaRPr>
                    </a:p>
                  </a:txBody>
                  <a:tcPr marL="91450" marR="91450" marT="45725" marB="45725">
                    <a:solidFill>
                      <a:schemeClr val="lt1"/>
                    </a:solidFill>
                  </a:tcPr>
                </a:tc>
                <a:extLst>
                  <a:ext uri="{0D108BD9-81ED-4DB2-BD59-A6C34878D82A}">
                    <a16:rowId xmlns:a16="http://schemas.microsoft.com/office/drawing/2014/main" val="10001"/>
                  </a:ext>
                </a:extLst>
              </a:tr>
              <a:tr h="777500">
                <a:tc>
                  <a:txBody>
                    <a:bodyPr/>
                    <a:lstStyle/>
                    <a:p>
                      <a:pPr marL="0" marR="0" lvl="0" indent="0" algn="ctr" rtl="0">
                        <a:lnSpc>
                          <a:spcPct val="100000"/>
                        </a:lnSpc>
                        <a:spcBef>
                          <a:spcPts val="0"/>
                        </a:spcBef>
                        <a:spcAft>
                          <a:spcPts val="0"/>
                        </a:spcAft>
                        <a:buClr>
                          <a:srgbClr val="000000"/>
                        </a:buClr>
                        <a:buSzPts val="1400"/>
                        <a:buFont typeface="Arial"/>
                        <a:buNone/>
                      </a:pPr>
                      <a:r>
                        <a:rPr lang="en-GB" sz="1600" u="none" strike="noStrike" cap="none" dirty="0"/>
                        <a:t>Walk through the KS2 gate alone 2 / 4 days a week</a:t>
                      </a:r>
                      <a:endParaRPr sz="1600" u="none" strike="noStrike" cap="none" dirty="0">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chemeClr val="dk1"/>
                          </a:solidFill>
                        </a:rPr>
                        <a:t>8</a:t>
                      </a:r>
                      <a:endParaRPr sz="1800" u="none" strike="noStrike" cap="none" dirty="0">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chemeClr val="dk1"/>
                          </a:solidFill>
                        </a:rPr>
                        <a:t>Watch favourite TV programme</a:t>
                      </a:r>
                      <a:endParaRPr sz="1800" u="none" strike="noStrike" cap="none" dirty="0">
                        <a:solidFill>
                          <a:schemeClr val="dk1"/>
                        </a:solidFill>
                      </a:endParaRPr>
                    </a:p>
                  </a:txBody>
                  <a:tcPr marL="91450" marR="91450" marT="45725" marB="45725">
                    <a:solidFill>
                      <a:schemeClr val="lt1"/>
                    </a:solidFill>
                  </a:tcPr>
                </a:tc>
                <a:extLst>
                  <a:ext uri="{0D108BD9-81ED-4DB2-BD59-A6C34878D82A}">
                    <a16:rowId xmlns:a16="http://schemas.microsoft.com/office/drawing/2014/main" val="10002"/>
                  </a:ext>
                </a:extLst>
              </a:tr>
              <a:tr h="777500">
                <a:tc>
                  <a:txBody>
                    <a:bodyPr/>
                    <a:lstStyle/>
                    <a:p>
                      <a:pPr marL="0" marR="0" lvl="0" indent="0" algn="ctr" rtl="0">
                        <a:lnSpc>
                          <a:spcPct val="100000"/>
                        </a:lnSpc>
                        <a:spcBef>
                          <a:spcPts val="0"/>
                        </a:spcBef>
                        <a:spcAft>
                          <a:spcPts val="0"/>
                        </a:spcAft>
                        <a:buClr>
                          <a:schemeClr val="dk1"/>
                        </a:buClr>
                        <a:buSzPts val="1400"/>
                        <a:buFont typeface="Arial"/>
                        <a:buNone/>
                      </a:pPr>
                      <a:r>
                        <a:rPr lang="en-GB" sz="1600" u="none" strike="noStrike" cap="none" dirty="0"/>
                        <a:t>Walk through the KS2 gate with parent halfway</a:t>
                      </a:r>
                      <a:endParaRPr sz="1600" u="none" strike="noStrike" cap="none" dirty="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chemeClr val="dk1"/>
                          </a:solidFill>
                        </a:rPr>
                        <a:t>6</a:t>
                      </a:r>
                      <a:endParaRPr sz="18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chemeClr val="dk1"/>
                          </a:solidFill>
                        </a:rPr>
                        <a:t>Pizza night with family</a:t>
                      </a:r>
                      <a:endParaRPr sz="1800" u="none" strike="noStrike" cap="none">
                        <a:solidFill>
                          <a:schemeClr val="dk1"/>
                        </a:solidFill>
                      </a:endParaRPr>
                    </a:p>
                  </a:txBody>
                  <a:tcPr marL="91450" marR="91450" marT="45725" marB="45725">
                    <a:solidFill>
                      <a:schemeClr val="lt1"/>
                    </a:solidFill>
                  </a:tcPr>
                </a:tc>
                <a:extLst>
                  <a:ext uri="{0D108BD9-81ED-4DB2-BD59-A6C34878D82A}">
                    <a16:rowId xmlns:a16="http://schemas.microsoft.com/office/drawing/2014/main" val="10003"/>
                  </a:ext>
                </a:extLst>
              </a:tr>
              <a:tr h="777500">
                <a:tc>
                  <a:txBody>
                    <a:bodyPr/>
                    <a:lstStyle/>
                    <a:p>
                      <a:pPr marL="0" marR="0" lvl="0" indent="0" algn="ctr" rtl="0">
                        <a:lnSpc>
                          <a:spcPct val="100000"/>
                        </a:lnSpc>
                        <a:spcBef>
                          <a:spcPts val="0"/>
                        </a:spcBef>
                        <a:spcAft>
                          <a:spcPts val="0"/>
                        </a:spcAft>
                        <a:buClr>
                          <a:schemeClr val="dk1"/>
                        </a:buClr>
                        <a:buSzPts val="1400"/>
                        <a:buFont typeface="Arial"/>
                        <a:buNone/>
                      </a:pPr>
                      <a:r>
                        <a:rPr lang="en-GB" sz="1600" u="none" strike="noStrike" cap="none" dirty="0"/>
                        <a:t>Walk through the KS2 gate with parent</a:t>
                      </a:r>
                      <a:endParaRPr sz="1600" u="none" strike="noStrike" cap="none" dirty="0"/>
                    </a:p>
                    <a:p>
                      <a:pPr marL="0" marR="0" lvl="0" indent="0" algn="ctr" rtl="0">
                        <a:lnSpc>
                          <a:spcPct val="100000"/>
                        </a:lnSpc>
                        <a:spcBef>
                          <a:spcPts val="0"/>
                        </a:spcBef>
                        <a:spcAft>
                          <a:spcPts val="0"/>
                        </a:spcAft>
                        <a:buClr>
                          <a:srgbClr val="000000"/>
                        </a:buClr>
                        <a:buSzPts val="1400"/>
                        <a:buFont typeface="Arial"/>
                        <a:buNone/>
                      </a:pPr>
                      <a:endParaRPr sz="1600" u="none" strike="noStrike" cap="none" dirty="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chemeClr val="dk1"/>
                          </a:solidFill>
                        </a:rPr>
                        <a:t>5</a:t>
                      </a:r>
                      <a:endParaRPr sz="18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chemeClr val="dk1"/>
                          </a:solidFill>
                        </a:rPr>
                        <a:t>Cycle ride with Dad</a:t>
                      </a:r>
                      <a:endParaRPr sz="1800" u="none" strike="noStrike" cap="none">
                        <a:solidFill>
                          <a:schemeClr val="dk1"/>
                        </a:solidFill>
                      </a:endParaRPr>
                    </a:p>
                  </a:txBody>
                  <a:tcPr marL="91450" marR="91450" marT="45725" marB="45725">
                    <a:solidFill>
                      <a:schemeClr val="lt1"/>
                    </a:solidFill>
                  </a:tcPr>
                </a:tc>
                <a:extLst>
                  <a:ext uri="{0D108BD9-81ED-4DB2-BD59-A6C34878D82A}">
                    <a16:rowId xmlns:a16="http://schemas.microsoft.com/office/drawing/2014/main" val="10004"/>
                  </a:ext>
                </a:extLst>
              </a:tr>
              <a:tr h="777500">
                <a:tc>
                  <a:txBody>
                    <a:bodyPr/>
                    <a:lstStyle/>
                    <a:p>
                      <a:pPr marL="0" marR="0" lvl="0" indent="0" algn="ctr" rtl="0">
                        <a:lnSpc>
                          <a:spcPct val="100000"/>
                        </a:lnSpc>
                        <a:spcBef>
                          <a:spcPts val="0"/>
                        </a:spcBef>
                        <a:spcAft>
                          <a:spcPts val="0"/>
                        </a:spcAft>
                        <a:buClr>
                          <a:srgbClr val="000000"/>
                        </a:buClr>
                        <a:buSzPts val="1400"/>
                        <a:buFont typeface="Arial"/>
                        <a:buNone/>
                      </a:pPr>
                      <a:r>
                        <a:rPr lang="en-GB" sz="1600" u="none" strike="noStrike" cap="none" dirty="0"/>
                        <a:t>Walk through the KS1 gate alone 2 / 3 / 5 days week</a:t>
                      </a:r>
                      <a:endParaRPr sz="1600" u="none" strike="noStrike" cap="none" dirty="0">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chemeClr val="dk1"/>
                          </a:solidFill>
                        </a:rPr>
                        <a:t>4</a:t>
                      </a:r>
                      <a:endParaRPr sz="18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chemeClr val="dk1"/>
                          </a:solidFill>
                        </a:rPr>
                        <a:t>Bake a cake with Mum</a:t>
                      </a:r>
                      <a:endParaRPr sz="1800" u="none" strike="noStrike" cap="none" dirty="0">
                        <a:solidFill>
                          <a:schemeClr val="dk1"/>
                        </a:solidFill>
                      </a:endParaRPr>
                    </a:p>
                  </a:txBody>
                  <a:tcPr marL="91450" marR="91450" marT="45725" marB="45725">
                    <a:solidFill>
                      <a:schemeClr val="lt1"/>
                    </a:solidFill>
                  </a:tcPr>
                </a:tc>
                <a:extLst>
                  <a:ext uri="{0D108BD9-81ED-4DB2-BD59-A6C34878D82A}">
                    <a16:rowId xmlns:a16="http://schemas.microsoft.com/office/drawing/2014/main" val="10005"/>
                  </a:ext>
                </a:extLst>
              </a:tr>
              <a:tr h="777500">
                <a:tc>
                  <a:txBody>
                    <a:bodyPr/>
                    <a:lstStyle/>
                    <a:p>
                      <a:pPr marL="0" marR="0" lvl="0" indent="0" algn="ctr" rtl="0">
                        <a:lnSpc>
                          <a:spcPct val="100000"/>
                        </a:lnSpc>
                        <a:spcBef>
                          <a:spcPts val="0"/>
                        </a:spcBef>
                        <a:spcAft>
                          <a:spcPts val="0"/>
                        </a:spcAft>
                        <a:buClr>
                          <a:srgbClr val="000000"/>
                        </a:buClr>
                        <a:buSzPts val="1800"/>
                        <a:buFont typeface="Arial"/>
                        <a:buNone/>
                      </a:pPr>
                      <a:r>
                        <a:rPr lang="en-GB" sz="1600" u="none" strike="noStrike" cap="none" dirty="0"/>
                        <a:t>Walk through the KS1 gate with parent</a:t>
                      </a:r>
                      <a:endParaRPr sz="1600" u="none" strike="noStrike" cap="none" dirty="0">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solidFill>
                            <a:schemeClr val="dk1"/>
                          </a:solidFill>
                        </a:rPr>
                        <a:t>3</a:t>
                      </a:r>
                      <a:endParaRPr sz="1800" u="none" strike="noStrike" cap="none">
                        <a:solidFill>
                          <a:schemeClr val="dk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solidFill>
                            <a:schemeClr val="dk1"/>
                          </a:solidFill>
                        </a:rPr>
                        <a:t>Ice cream</a:t>
                      </a:r>
                      <a:endParaRPr sz="1800" u="none" strike="noStrike" cap="none" dirty="0">
                        <a:solidFill>
                          <a:schemeClr val="dk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sp>
        <p:nvSpPr>
          <p:cNvPr id="432" name="Google Shape;432;g13aee18b718_0_3425"/>
          <p:cNvSpPr/>
          <p:nvPr/>
        </p:nvSpPr>
        <p:spPr>
          <a:xfrm>
            <a:off x="194314" y="148431"/>
            <a:ext cx="1816800" cy="1172100"/>
          </a:xfrm>
          <a:prstGeom prst="notched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Behaviour </a:t>
            </a:r>
            <a:endParaRPr sz="1800" b="0" i="0" u="none" strike="noStrike" cap="none">
              <a:solidFill>
                <a:schemeClr val="dk1"/>
              </a:solidFill>
              <a:latin typeface="Calibri"/>
              <a:ea typeface="Calibri"/>
              <a:cs typeface="Calibri"/>
              <a:sym typeface="Calibri"/>
            </a:endParaRPr>
          </a:p>
        </p:txBody>
      </p:sp>
      <p:sp>
        <p:nvSpPr>
          <p:cNvPr id="433" name="Google Shape;433;g13aee18b718_0_3425"/>
          <p:cNvSpPr/>
          <p:nvPr/>
        </p:nvSpPr>
        <p:spPr>
          <a:xfrm>
            <a:off x="3312826" y="296053"/>
            <a:ext cx="59211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The step by step plan</a:t>
            </a:r>
            <a:endParaRPr sz="3600" b="0" i="0" u="none" strike="noStrike" cap="none">
              <a:solidFill>
                <a:schemeClr val="dk1"/>
              </a:solidFill>
              <a:latin typeface="Calibri"/>
              <a:ea typeface="Calibri"/>
              <a:cs typeface="Calibri"/>
              <a:sym typeface="Calibri"/>
            </a:endParaRPr>
          </a:p>
        </p:txBody>
      </p:sp>
      <p:grpSp>
        <p:nvGrpSpPr>
          <p:cNvPr id="434" name="Google Shape;434;g13aee18b718_0_3425"/>
          <p:cNvGrpSpPr/>
          <p:nvPr/>
        </p:nvGrpSpPr>
        <p:grpSpPr>
          <a:xfrm>
            <a:off x="10538057" y="543944"/>
            <a:ext cx="1469873" cy="6090900"/>
            <a:chOff x="1534332" y="278969"/>
            <a:chExt cx="1469873" cy="6090900"/>
          </a:xfrm>
        </p:grpSpPr>
        <p:sp>
          <p:nvSpPr>
            <p:cNvPr id="435" name="Google Shape;435;g13aee18b718_0_3425"/>
            <p:cNvSpPr/>
            <p:nvPr/>
          </p:nvSpPr>
          <p:spPr>
            <a:xfrm>
              <a:off x="1534332" y="278969"/>
              <a:ext cx="155100" cy="60909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 name="Google Shape;436;g13aee18b718_0_3425"/>
            <p:cNvSpPr/>
            <p:nvPr/>
          </p:nvSpPr>
          <p:spPr>
            <a:xfrm>
              <a:off x="2849105" y="278969"/>
              <a:ext cx="155100" cy="60909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g13aee18b718_0_3425"/>
            <p:cNvSpPr/>
            <p:nvPr/>
          </p:nvSpPr>
          <p:spPr>
            <a:xfrm>
              <a:off x="1689315" y="1177871"/>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g13aee18b718_0_3425"/>
            <p:cNvSpPr/>
            <p:nvPr/>
          </p:nvSpPr>
          <p:spPr>
            <a:xfrm>
              <a:off x="1689315" y="1999282"/>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g13aee18b718_0_3425"/>
            <p:cNvSpPr/>
            <p:nvPr/>
          </p:nvSpPr>
          <p:spPr>
            <a:xfrm>
              <a:off x="1689315" y="2820693"/>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13aee18b718_0_3425"/>
            <p:cNvSpPr/>
            <p:nvPr/>
          </p:nvSpPr>
          <p:spPr>
            <a:xfrm>
              <a:off x="1689315" y="3642104"/>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g13aee18b718_0_3425"/>
            <p:cNvSpPr/>
            <p:nvPr/>
          </p:nvSpPr>
          <p:spPr>
            <a:xfrm>
              <a:off x="1689315" y="4378274"/>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 name="Google Shape;442;g13aee18b718_0_3425"/>
            <p:cNvSpPr/>
            <p:nvPr/>
          </p:nvSpPr>
          <p:spPr>
            <a:xfrm>
              <a:off x="1689315" y="5137692"/>
              <a:ext cx="1159800" cy="170400"/>
            </a:xfrm>
            <a:prstGeom prst="rect">
              <a:avLst/>
            </a:prstGeom>
            <a:solidFill>
              <a:srgbClr val="7F6000"/>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13aee18b718_0_3551"/>
          <p:cNvSpPr txBox="1"/>
          <p:nvPr/>
        </p:nvSpPr>
        <p:spPr>
          <a:xfrm>
            <a:off x="1997600" y="1439000"/>
            <a:ext cx="8409600" cy="5139300"/>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Decide top goal and rate the anxiety for the situation (0-10)</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Think together of smaller steps to take towards fear</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Rate these steps (0-10) and place in order from least to most anxiety provoking</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Attach rewards that are suitable to each step</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Begin on first step on ladder, repeat as many times as needed to feel comfortable</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If a step feels too hard – think of a step below that would be slightly easier but still challenging</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Rate each step again after you’ve completed - is it lower than their original rating?</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What have they learned from carrying out this step?</a:t>
            </a:r>
            <a:endParaRPr sz="2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AutoNum type="arabicPeriod"/>
            </a:pPr>
            <a:r>
              <a:rPr lang="en-GB" sz="2200" b="0" i="0" u="none" strike="noStrike" cap="none">
                <a:solidFill>
                  <a:srgbClr val="000000"/>
                </a:solidFill>
                <a:latin typeface="Arial"/>
                <a:ea typeface="Arial"/>
                <a:cs typeface="Arial"/>
                <a:sym typeface="Arial"/>
              </a:rPr>
              <a:t>Continue to the next step</a:t>
            </a:r>
            <a:endParaRPr sz="2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GB" sz="2700" b="0" i="0" u="none" strike="noStrike" cap="none">
                <a:solidFill>
                  <a:srgbClr val="000000"/>
                </a:solidFill>
                <a:latin typeface="Arial"/>
                <a:ea typeface="Arial"/>
                <a:cs typeface="Arial"/>
                <a:sym typeface="Arial"/>
              </a:rPr>
              <a:t> </a:t>
            </a:r>
            <a:endParaRPr sz="2700" b="0" i="0" u="none" strike="noStrike" cap="none">
              <a:solidFill>
                <a:srgbClr val="000000"/>
              </a:solidFill>
              <a:latin typeface="Arial"/>
              <a:ea typeface="Arial"/>
              <a:cs typeface="Arial"/>
              <a:sym typeface="Arial"/>
            </a:endParaRPr>
          </a:p>
        </p:txBody>
      </p:sp>
      <p:sp>
        <p:nvSpPr>
          <p:cNvPr id="449" name="Google Shape;449;g13aee18b718_0_3551"/>
          <p:cNvSpPr/>
          <p:nvPr/>
        </p:nvSpPr>
        <p:spPr>
          <a:xfrm>
            <a:off x="3312826" y="296053"/>
            <a:ext cx="59211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How to: the step by step plan</a:t>
            </a:r>
            <a:endParaRPr sz="3600" b="0" i="0" u="none" strike="noStrike" cap="none">
              <a:solidFill>
                <a:schemeClr val="dk1"/>
              </a:solidFill>
              <a:latin typeface="Calibri"/>
              <a:ea typeface="Calibri"/>
              <a:cs typeface="Calibri"/>
              <a:sym typeface="Calibri"/>
            </a:endParaRPr>
          </a:p>
        </p:txBody>
      </p:sp>
      <p:sp>
        <p:nvSpPr>
          <p:cNvPr id="450" name="Google Shape;450;g13aee18b718_0_3551"/>
          <p:cNvSpPr/>
          <p:nvPr/>
        </p:nvSpPr>
        <p:spPr>
          <a:xfrm>
            <a:off x="194314" y="148431"/>
            <a:ext cx="1816800" cy="1172100"/>
          </a:xfrm>
          <a:prstGeom prst="notched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Behaviour </a:t>
            </a:r>
            <a:endParaRPr sz="1800" b="0" i="0" u="none" strike="noStrike" cap="none">
              <a:solidFill>
                <a:schemeClr val="dk1"/>
              </a:solidFill>
              <a:latin typeface="Calibri"/>
              <a:ea typeface="Calibri"/>
              <a:cs typeface="Calibri"/>
              <a:sym typeface="Calibri"/>
            </a:endParaRPr>
          </a:p>
        </p:txBody>
      </p:sp>
      <p:sp>
        <p:nvSpPr>
          <p:cNvPr id="451" name="Google Shape;451;g13aee18b718_0_3551"/>
          <p:cNvSpPr/>
          <p:nvPr/>
        </p:nvSpPr>
        <p:spPr>
          <a:xfrm>
            <a:off x="10018499" y="148425"/>
            <a:ext cx="2098602" cy="2098602"/>
          </a:xfrm>
          <a:prstGeom prst="irregularSeal1">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1" i="0" u="none" strike="noStrike" cap="none">
                <a:solidFill>
                  <a:srgbClr val="000000"/>
                </a:solidFill>
                <a:latin typeface="Arial"/>
                <a:ea typeface="Arial"/>
                <a:cs typeface="Arial"/>
                <a:sym typeface="Arial"/>
              </a:rPr>
              <a:t>See your resource pack</a:t>
            </a:r>
            <a:endParaRPr sz="1700" b="1"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3aee18b718_0_2332"/>
          <p:cNvSpPr/>
          <p:nvPr/>
        </p:nvSpPr>
        <p:spPr>
          <a:xfrm>
            <a:off x="1726875" y="334725"/>
            <a:ext cx="8118600" cy="1047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000000"/>
                </a:solidFill>
                <a:latin typeface="Calibri"/>
                <a:ea typeface="Calibri"/>
                <a:cs typeface="Calibri"/>
                <a:sym typeface="Calibri"/>
              </a:rPr>
              <a:t>Building Confidence</a:t>
            </a:r>
            <a:endParaRPr sz="4200" b="1" i="0" u="none" strike="noStrike" cap="none">
              <a:solidFill>
                <a:srgbClr val="000000"/>
              </a:solidFill>
              <a:latin typeface="Calibri"/>
              <a:ea typeface="Calibri"/>
              <a:cs typeface="Calibri"/>
              <a:sym typeface="Calibri"/>
            </a:endParaRPr>
          </a:p>
        </p:txBody>
      </p:sp>
      <p:sp>
        <p:nvSpPr>
          <p:cNvPr id="458" name="Google Shape;458;g13aee18b718_0_2332"/>
          <p:cNvSpPr/>
          <p:nvPr/>
        </p:nvSpPr>
        <p:spPr>
          <a:xfrm>
            <a:off x="1283250" y="1522200"/>
            <a:ext cx="9393300" cy="5132400"/>
          </a:xfrm>
          <a:prstGeom prst="roundRect">
            <a:avLst>
              <a:gd name="adj" fmla="val 16667"/>
            </a:avLst>
          </a:prstGeom>
          <a:solidFill>
            <a:schemeClr val="lt1"/>
          </a:solidFill>
          <a:ln w="762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38100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Promote independence- can they start doing a few more things for themselves or to help you out?  </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Can you help them to push their boundaries gently (trying new foods, going to new places)?</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Model trying new things yourself and having a go at unfamiliar situations- model being positive about trying new things. </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Point out and label times when your child has been brave- try recording these times to reflect back on- stick them to fridge or on display in their room</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Identify something small that they want to get better at and work towards this slowly over the summer- record the progress.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3aee18b718_0_4025"/>
          <p:cNvSpPr/>
          <p:nvPr/>
        </p:nvSpPr>
        <p:spPr>
          <a:xfrm>
            <a:off x="1473288" y="1475199"/>
            <a:ext cx="9245400" cy="881700"/>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We have focused on the four core areas of the CBT model to help children with the transition into Year 3:</a:t>
            </a:r>
            <a:endParaRPr sz="2400" b="0" i="0" u="none" strike="noStrike" cap="none">
              <a:solidFill>
                <a:schemeClr val="dk1"/>
              </a:solidFill>
              <a:latin typeface="Calibri"/>
              <a:ea typeface="Calibri"/>
              <a:cs typeface="Calibri"/>
              <a:sym typeface="Calibri"/>
            </a:endParaRPr>
          </a:p>
        </p:txBody>
      </p:sp>
      <p:sp>
        <p:nvSpPr>
          <p:cNvPr id="464" name="Google Shape;464;g13aee18b718_0_4025"/>
          <p:cNvSpPr/>
          <p:nvPr/>
        </p:nvSpPr>
        <p:spPr>
          <a:xfrm>
            <a:off x="192021" y="3089446"/>
            <a:ext cx="2540100" cy="1422300"/>
          </a:xfrm>
          <a:prstGeom prst="roundRect">
            <a:avLst>
              <a:gd name="adj" fmla="val 16667"/>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Arial"/>
                <a:ea typeface="Arial"/>
                <a:cs typeface="Arial"/>
                <a:sym typeface="Arial"/>
              </a:rPr>
              <a:t>Feelings </a:t>
            </a:r>
            <a:endParaRPr sz="3200" b="0" i="0" u="none" strike="noStrike" cap="none">
              <a:solidFill>
                <a:schemeClr val="lt1"/>
              </a:solidFill>
              <a:latin typeface="Arial"/>
              <a:ea typeface="Arial"/>
              <a:cs typeface="Arial"/>
              <a:sym typeface="Arial"/>
            </a:endParaRPr>
          </a:p>
        </p:txBody>
      </p:sp>
      <p:sp>
        <p:nvSpPr>
          <p:cNvPr id="465" name="Google Shape;465;g13aee18b718_0_4025"/>
          <p:cNvSpPr/>
          <p:nvPr/>
        </p:nvSpPr>
        <p:spPr>
          <a:xfrm>
            <a:off x="6095843" y="3089446"/>
            <a:ext cx="2540100" cy="1422300"/>
          </a:xfrm>
          <a:prstGeom prst="roundRect">
            <a:avLst>
              <a:gd name="adj"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Arial"/>
                <a:ea typeface="Arial"/>
                <a:cs typeface="Arial"/>
                <a:sym typeface="Arial"/>
              </a:rPr>
              <a:t>Physical responses</a:t>
            </a:r>
            <a:endParaRPr sz="3200" b="0" i="0" u="none" strike="noStrike" cap="none">
              <a:solidFill>
                <a:schemeClr val="lt1"/>
              </a:solidFill>
              <a:latin typeface="Arial"/>
              <a:ea typeface="Arial"/>
              <a:cs typeface="Arial"/>
              <a:sym typeface="Arial"/>
            </a:endParaRPr>
          </a:p>
        </p:txBody>
      </p:sp>
      <p:sp>
        <p:nvSpPr>
          <p:cNvPr id="466" name="Google Shape;466;g13aee18b718_0_4025"/>
          <p:cNvSpPr/>
          <p:nvPr/>
        </p:nvSpPr>
        <p:spPr>
          <a:xfrm>
            <a:off x="3080066" y="3089446"/>
            <a:ext cx="2540100" cy="1422300"/>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Arial"/>
                <a:ea typeface="Arial"/>
                <a:cs typeface="Arial"/>
                <a:sym typeface="Arial"/>
              </a:rPr>
              <a:t>Thoughts</a:t>
            </a:r>
            <a:endParaRPr sz="3200" b="0" i="0" u="none" strike="noStrike" cap="none">
              <a:solidFill>
                <a:schemeClr val="lt1"/>
              </a:solidFill>
              <a:latin typeface="Arial"/>
              <a:ea typeface="Arial"/>
              <a:cs typeface="Arial"/>
              <a:sym typeface="Arial"/>
            </a:endParaRPr>
          </a:p>
        </p:txBody>
      </p:sp>
      <p:sp>
        <p:nvSpPr>
          <p:cNvPr id="467" name="Google Shape;467;g13aee18b718_0_4025"/>
          <p:cNvSpPr/>
          <p:nvPr/>
        </p:nvSpPr>
        <p:spPr>
          <a:xfrm>
            <a:off x="9060200" y="3056750"/>
            <a:ext cx="2540100" cy="1422300"/>
          </a:xfrm>
          <a:prstGeom prst="roundRect">
            <a:avLst>
              <a:gd name="adj" fmla="val 16667"/>
            </a:avLst>
          </a:prstGeom>
          <a:solidFill>
            <a:srgbClr val="FF0000"/>
          </a:solidFill>
          <a:ln w="12700" cap="flat" cmpd="sng">
            <a:solidFill>
              <a:srgbClr val="CC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Arial"/>
                <a:ea typeface="Arial"/>
                <a:cs typeface="Arial"/>
                <a:sym typeface="Arial"/>
              </a:rPr>
              <a:t>Behaviours</a:t>
            </a:r>
            <a:endParaRPr sz="3200" b="0" i="0" u="none" strike="noStrike" cap="none">
              <a:solidFill>
                <a:schemeClr val="lt1"/>
              </a:solidFill>
              <a:latin typeface="Arial"/>
              <a:ea typeface="Arial"/>
              <a:cs typeface="Arial"/>
              <a:sym typeface="Arial"/>
            </a:endParaRPr>
          </a:p>
        </p:txBody>
      </p:sp>
      <p:sp>
        <p:nvSpPr>
          <p:cNvPr id="468" name="Google Shape;468;g13aee18b718_0_4025"/>
          <p:cNvSpPr/>
          <p:nvPr/>
        </p:nvSpPr>
        <p:spPr>
          <a:xfrm>
            <a:off x="3312826" y="296053"/>
            <a:ext cx="59211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Summary</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13aee18b718_0_3905"/>
          <p:cNvPicPr preferRelativeResize="0"/>
          <p:nvPr/>
        </p:nvPicPr>
        <p:blipFill rotWithShape="1">
          <a:blip r:embed="rId3">
            <a:alphaModFix/>
          </a:blip>
          <a:srcRect/>
          <a:stretch/>
        </p:blipFill>
        <p:spPr>
          <a:xfrm>
            <a:off x="1433287" y="4233043"/>
            <a:ext cx="1306063" cy="2543859"/>
          </a:xfrm>
          <a:prstGeom prst="rect">
            <a:avLst/>
          </a:prstGeom>
          <a:noFill/>
          <a:ln>
            <a:noFill/>
          </a:ln>
        </p:spPr>
      </p:pic>
      <p:pic>
        <p:nvPicPr>
          <p:cNvPr id="475" name="Google Shape;475;g13aee18b718_0_3905"/>
          <p:cNvPicPr preferRelativeResize="0"/>
          <p:nvPr/>
        </p:nvPicPr>
        <p:blipFill rotWithShape="1">
          <a:blip r:embed="rId4">
            <a:alphaModFix/>
          </a:blip>
          <a:srcRect/>
          <a:stretch/>
        </p:blipFill>
        <p:spPr>
          <a:xfrm>
            <a:off x="101421" y="4022711"/>
            <a:ext cx="1523957" cy="2736330"/>
          </a:xfrm>
          <a:prstGeom prst="rect">
            <a:avLst/>
          </a:prstGeom>
          <a:noFill/>
          <a:ln>
            <a:noFill/>
          </a:ln>
        </p:spPr>
      </p:pic>
      <p:sp>
        <p:nvSpPr>
          <p:cNvPr id="476" name="Google Shape;476;g13aee18b718_0_3905"/>
          <p:cNvSpPr/>
          <p:nvPr/>
        </p:nvSpPr>
        <p:spPr>
          <a:xfrm>
            <a:off x="3312826" y="296053"/>
            <a:ext cx="59211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Looking after yourself</a:t>
            </a:r>
            <a:endParaRPr sz="3600" b="0" i="0" u="none" strike="noStrike" cap="none">
              <a:solidFill>
                <a:schemeClr val="dk1"/>
              </a:solidFill>
              <a:latin typeface="Calibri"/>
              <a:ea typeface="Calibri"/>
              <a:cs typeface="Calibri"/>
              <a:sym typeface="Calibri"/>
            </a:endParaRPr>
          </a:p>
        </p:txBody>
      </p:sp>
      <p:pic>
        <p:nvPicPr>
          <p:cNvPr id="477" name="Google Shape;477;g13aee18b718_0_3905"/>
          <p:cNvPicPr preferRelativeResize="0"/>
          <p:nvPr/>
        </p:nvPicPr>
        <p:blipFill rotWithShape="1">
          <a:blip r:embed="rId5">
            <a:alphaModFix/>
          </a:blip>
          <a:srcRect/>
          <a:stretch/>
        </p:blipFill>
        <p:spPr>
          <a:xfrm>
            <a:off x="6951550" y="1627249"/>
            <a:ext cx="3287626" cy="3287626"/>
          </a:xfrm>
          <a:prstGeom prst="rect">
            <a:avLst/>
          </a:prstGeom>
          <a:noFill/>
          <a:ln>
            <a:noFill/>
          </a:ln>
        </p:spPr>
      </p:pic>
      <p:pic>
        <p:nvPicPr>
          <p:cNvPr id="478" name="Google Shape;478;g13aee18b718_0_3905"/>
          <p:cNvPicPr preferRelativeResize="0"/>
          <p:nvPr/>
        </p:nvPicPr>
        <p:blipFill rotWithShape="1">
          <a:blip r:embed="rId6">
            <a:alphaModFix/>
          </a:blip>
          <a:srcRect l="13680" t="9836" r="14235" b="10258"/>
          <a:stretch/>
        </p:blipFill>
        <p:spPr>
          <a:xfrm>
            <a:off x="3073075" y="1878087"/>
            <a:ext cx="2798175" cy="3101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217fe1bad9_0_3384"/>
          <p:cNvSpPr/>
          <p:nvPr/>
        </p:nvSpPr>
        <p:spPr>
          <a:xfrm>
            <a:off x="2008961" y="320967"/>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Resources </a:t>
            </a:r>
            <a:endParaRPr sz="3600" b="0" i="0" u="none" strike="noStrike" cap="none">
              <a:solidFill>
                <a:schemeClr val="dk1"/>
              </a:solidFill>
              <a:latin typeface="Calibri"/>
              <a:ea typeface="Calibri"/>
              <a:cs typeface="Calibri"/>
              <a:sym typeface="Calibri"/>
            </a:endParaRPr>
          </a:p>
        </p:txBody>
      </p:sp>
      <p:pic>
        <p:nvPicPr>
          <p:cNvPr id="484" name="Google Shape;484;g1217fe1bad9_0_3384" descr="The Huge Bag of Worries By Virginia Ironside"/>
          <p:cNvPicPr preferRelativeResize="0"/>
          <p:nvPr/>
        </p:nvPicPr>
        <p:blipFill rotWithShape="1">
          <a:blip r:embed="rId3">
            <a:alphaModFix/>
          </a:blip>
          <a:srcRect/>
          <a:stretch/>
        </p:blipFill>
        <p:spPr>
          <a:xfrm>
            <a:off x="4861439" y="1513752"/>
            <a:ext cx="2142132" cy="2746323"/>
          </a:xfrm>
          <a:prstGeom prst="rect">
            <a:avLst/>
          </a:prstGeom>
          <a:noFill/>
          <a:ln w="9525" cap="flat" cmpd="sng">
            <a:solidFill>
              <a:schemeClr val="dk1"/>
            </a:solidFill>
            <a:prstDash val="solid"/>
            <a:round/>
            <a:headEnd type="none" w="sm" len="sm"/>
            <a:tailEnd type="none" w="sm" len="sm"/>
          </a:ln>
        </p:spPr>
      </p:pic>
      <p:pic>
        <p:nvPicPr>
          <p:cNvPr id="485" name="Google Shape;485;g1217fe1bad9_0_3384"/>
          <p:cNvPicPr preferRelativeResize="0"/>
          <p:nvPr/>
        </p:nvPicPr>
        <p:blipFill rotWithShape="1">
          <a:blip r:embed="rId4">
            <a:alphaModFix/>
          </a:blip>
          <a:srcRect/>
          <a:stretch/>
        </p:blipFill>
        <p:spPr>
          <a:xfrm>
            <a:off x="460034" y="1566200"/>
            <a:ext cx="1375410" cy="2009775"/>
          </a:xfrm>
          <a:prstGeom prst="rect">
            <a:avLst/>
          </a:prstGeom>
          <a:noFill/>
          <a:ln>
            <a:noFill/>
          </a:ln>
        </p:spPr>
      </p:pic>
      <p:sp>
        <p:nvSpPr>
          <p:cNvPr id="486" name="Google Shape;486;g1217fe1bad9_0_3384"/>
          <p:cNvSpPr/>
          <p:nvPr/>
        </p:nvSpPr>
        <p:spPr>
          <a:xfrm>
            <a:off x="207624" y="117315"/>
            <a:ext cx="1469100" cy="1274100"/>
          </a:xfrm>
          <a:prstGeom prst="wedgeEllipseCallout">
            <a:avLst>
              <a:gd name="adj1" fmla="val -6547"/>
              <a:gd name="adj2" fmla="val 76618"/>
            </a:avLst>
          </a:prstGeom>
          <a:solidFill>
            <a:schemeClr val="lt1"/>
          </a:solid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Check your local library…</a:t>
            </a:r>
            <a:endParaRPr sz="1800" b="1" i="0" u="none" strike="noStrike" cap="none">
              <a:solidFill>
                <a:schemeClr val="dk1"/>
              </a:solidFill>
              <a:latin typeface="Calibri"/>
              <a:ea typeface="Calibri"/>
              <a:cs typeface="Calibri"/>
              <a:sym typeface="Calibri"/>
            </a:endParaRPr>
          </a:p>
        </p:txBody>
      </p:sp>
      <p:pic>
        <p:nvPicPr>
          <p:cNvPr id="487" name="Google Shape;487;g1217fe1bad9_0_3384" descr="What to Do When You Worry Too Much By Dawn Huebner, PhD"/>
          <p:cNvPicPr preferRelativeResize="0"/>
          <p:nvPr/>
        </p:nvPicPr>
        <p:blipFill rotWithShape="1">
          <a:blip r:embed="rId5">
            <a:alphaModFix/>
          </a:blip>
          <a:srcRect/>
          <a:stretch/>
        </p:blipFill>
        <p:spPr>
          <a:xfrm>
            <a:off x="7180108" y="1482058"/>
            <a:ext cx="2133517" cy="2778017"/>
          </a:xfrm>
          <a:prstGeom prst="rect">
            <a:avLst/>
          </a:prstGeom>
          <a:noFill/>
          <a:ln w="9525" cap="flat" cmpd="sng">
            <a:solidFill>
              <a:schemeClr val="dk1"/>
            </a:solidFill>
            <a:prstDash val="solid"/>
            <a:round/>
            <a:headEnd type="none" w="sm" len="sm"/>
            <a:tailEnd type="none" w="sm" len="sm"/>
          </a:ln>
        </p:spPr>
      </p:pic>
      <p:pic>
        <p:nvPicPr>
          <p:cNvPr id="488" name="Google Shape;488;g1217fe1bad9_0_3384" descr="Find Your Calm: A Mindful Approach To Relieve Anxiety And Grow Your Bravery (Growing Heart &amp; Minds)"/>
          <p:cNvPicPr preferRelativeResize="0"/>
          <p:nvPr/>
        </p:nvPicPr>
        <p:blipFill rotWithShape="1">
          <a:blip r:embed="rId6">
            <a:alphaModFix/>
          </a:blip>
          <a:srcRect/>
          <a:stretch/>
        </p:blipFill>
        <p:spPr>
          <a:xfrm>
            <a:off x="2008961" y="1513752"/>
            <a:ext cx="2678961" cy="2678962"/>
          </a:xfrm>
          <a:prstGeom prst="rect">
            <a:avLst/>
          </a:prstGeom>
          <a:noFill/>
          <a:ln w="9525" cap="flat" cmpd="sng">
            <a:solidFill>
              <a:schemeClr val="dk1"/>
            </a:solidFill>
            <a:prstDash val="solid"/>
            <a:round/>
            <a:headEnd type="none" w="sm" len="sm"/>
            <a:tailEnd type="none" w="sm" len="sm"/>
          </a:ln>
        </p:spPr>
      </p:pic>
      <p:pic>
        <p:nvPicPr>
          <p:cNvPr id="489" name="Google Shape;489;g1217fe1bad9_0_3384" descr="https://images-na.ssl-images-amazon.com/images/I/418hfNrDWFL._SY498_BO1,204,203,200_.jpg"/>
          <p:cNvPicPr preferRelativeResize="0"/>
          <p:nvPr/>
        </p:nvPicPr>
        <p:blipFill rotWithShape="1">
          <a:blip r:embed="rId7">
            <a:alphaModFix/>
          </a:blip>
          <a:srcRect/>
          <a:stretch/>
        </p:blipFill>
        <p:spPr>
          <a:xfrm>
            <a:off x="2820999" y="4438126"/>
            <a:ext cx="2142133" cy="2142133"/>
          </a:xfrm>
          <a:prstGeom prst="rect">
            <a:avLst/>
          </a:prstGeom>
          <a:noFill/>
          <a:ln w="9525" cap="flat" cmpd="sng">
            <a:solidFill>
              <a:schemeClr val="dk1"/>
            </a:solidFill>
            <a:prstDash val="solid"/>
            <a:round/>
            <a:headEnd type="none" w="sm" len="sm"/>
            <a:tailEnd type="none" w="sm" len="sm"/>
          </a:ln>
        </p:spPr>
      </p:pic>
      <p:pic>
        <p:nvPicPr>
          <p:cNvPr id="490" name="Google Shape;490;g1217fe1bad9_0_3384"/>
          <p:cNvPicPr preferRelativeResize="0"/>
          <p:nvPr/>
        </p:nvPicPr>
        <p:blipFill rotWithShape="1">
          <a:blip r:embed="rId8">
            <a:alphaModFix/>
          </a:blip>
          <a:srcRect l="63557" t="20714" r="4581" b="17114"/>
          <a:stretch/>
        </p:blipFill>
        <p:spPr>
          <a:xfrm>
            <a:off x="9851024" y="4222378"/>
            <a:ext cx="1833298" cy="2384150"/>
          </a:xfrm>
          <a:prstGeom prst="rect">
            <a:avLst/>
          </a:prstGeom>
          <a:noFill/>
          <a:ln w="19050" cap="flat" cmpd="sng">
            <a:solidFill>
              <a:schemeClr val="dk2"/>
            </a:solidFill>
            <a:prstDash val="solid"/>
            <a:round/>
            <a:headEnd type="none" w="sm" len="sm"/>
            <a:tailEnd type="none" w="sm" len="sm"/>
          </a:ln>
        </p:spPr>
      </p:pic>
      <p:pic>
        <p:nvPicPr>
          <p:cNvPr id="491" name="Google Shape;491;g1217fe1bad9_0_3384"/>
          <p:cNvPicPr preferRelativeResize="0"/>
          <p:nvPr/>
        </p:nvPicPr>
        <p:blipFill rotWithShape="1">
          <a:blip r:embed="rId9">
            <a:alphaModFix/>
          </a:blip>
          <a:srcRect l="19554" t="29034" r="44736" b="17386"/>
          <a:stretch/>
        </p:blipFill>
        <p:spPr>
          <a:xfrm>
            <a:off x="5227012" y="4503799"/>
            <a:ext cx="2133524" cy="2133526"/>
          </a:xfrm>
          <a:prstGeom prst="rect">
            <a:avLst/>
          </a:prstGeom>
          <a:noFill/>
          <a:ln w="19050" cap="flat" cmpd="sng">
            <a:solidFill>
              <a:schemeClr val="dk2"/>
            </a:solidFill>
            <a:prstDash val="solid"/>
            <a:round/>
            <a:headEnd type="none" w="sm" len="sm"/>
            <a:tailEnd type="none" w="sm" len="sm"/>
          </a:ln>
        </p:spPr>
      </p:pic>
      <p:pic>
        <p:nvPicPr>
          <p:cNvPr id="492" name="Google Shape;492;g1217fe1bad9_0_3384" descr="Crab and Whale: a new way to experience mindfulness for kids. Vol 1: Kindness: Volume 1 (Mindful Storytime)"/>
          <p:cNvPicPr preferRelativeResize="0"/>
          <p:nvPr/>
        </p:nvPicPr>
        <p:blipFill rotWithShape="1">
          <a:blip r:embed="rId10">
            <a:alphaModFix/>
          </a:blip>
          <a:srcRect/>
          <a:stretch/>
        </p:blipFill>
        <p:spPr>
          <a:xfrm>
            <a:off x="7457925" y="4438126"/>
            <a:ext cx="2245027" cy="2245027"/>
          </a:xfrm>
          <a:prstGeom prst="rect">
            <a:avLst/>
          </a:prstGeom>
          <a:noFill/>
          <a:ln>
            <a:noFill/>
          </a:ln>
        </p:spPr>
      </p:pic>
      <p:pic>
        <p:nvPicPr>
          <p:cNvPr id="12" name="Google Shape;287;g13aee18b718_0_1607">
            <a:extLst>
              <a:ext uri="{FF2B5EF4-FFF2-40B4-BE49-F238E27FC236}">
                <a16:creationId xmlns:a16="http://schemas.microsoft.com/office/drawing/2014/main" id="{725C6358-1563-4593-8C27-0A533224FB93}"/>
              </a:ext>
            </a:extLst>
          </p:cNvPr>
          <p:cNvPicPr preferRelativeResize="0"/>
          <p:nvPr/>
        </p:nvPicPr>
        <p:blipFill rotWithShape="1">
          <a:blip r:embed="rId11">
            <a:alphaModFix/>
          </a:blip>
          <a:srcRect/>
          <a:stretch/>
        </p:blipFill>
        <p:spPr>
          <a:xfrm>
            <a:off x="9490162" y="1513657"/>
            <a:ext cx="2133518" cy="2679057"/>
          </a:xfrm>
          <a:prstGeom prst="rect">
            <a:avLst/>
          </a:prstGeom>
          <a:noFill/>
          <a:ln>
            <a:noFill/>
          </a:ln>
        </p:spPr>
      </p:pic>
      <p:pic>
        <p:nvPicPr>
          <p:cNvPr id="13" name="Google Shape;283;g13aee18b718_0_1607">
            <a:extLst>
              <a:ext uri="{FF2B5EF4-FFF2-40B4-BE49-F238E27FC236}">
                <a16:creationId xmlns:a16="http://schemas.microsoft.com/office/drawing/2014/main" id="{AAD936F2-ECAC-4681-BA5B-41E8B4976EAD}"/>
              </a:ext>
            </a:extLst>
          </p:cNvPr>
          <p:cNvPicPr preferRelativeResize="0"/>
          <p:nvPr/>
        </p:nvPicPr>
        <p:blipFill rotWithShape="1">
          <a:blip r:embed="rId12">
            <a:alphaModFix/>
          </a:blip>
          <a:srcRect/>
          <a:stretch/>
        </p:blipFill>
        <p:spPr>
          <a:xfrm>
            <a:off x="428892" y="4367499"/>
            <a:ext cx="2142133" cy="224502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1217fe1bad9_0_3849"/>
          <p:cNvSpPr/>
          <p:nvPr/>
        </p:nvSpPr>
        <p:spPr>
          <a:xfrm>
            <a:off x="1993971" y="374755"/>
            <a:ext cx="8353500" cy="881700"/>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Calibri"/>
                <a:ea typeface="Calibri"/>
                <a:cs typeface="Calibri"/>
                <a:sym typeface="Calibri"/>
              </a:rPr>
              <a:t>Seeking further support </a:t>
            </a:r>
            <a:endParaRPr sz="3600" b="0" i="0" u="none" strike="noStrike" cap="none">
              <a:solidFill>
                <a:schemeClr val="dk1"/>
              </a:solidFill>
              <a:latin typeface="Calibri"/>
              <a:ea typeface="Calibri"/>
              <a:cs typeface="Calibri"/>
              <a:sym typeface="Calibri"/>
            </a:endParaRPr>
          </a:p>
        </p:txBody>
      </p:sp>
      <p:sp>
        <p:nvSpPr>
          <p:cNvPr id="498" name="Google Shape;498;g1217fe1bad9_0_3849"/>
          <p:cNvSpPr/>
          <p:nvPr/>
        </p:nvSpPr>
        <p:spPr>
          <a:xfrm>
            <a:off x="999076" y="1738859"/>
            <a:ext cx="10343100" cy="47070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If you are worried about your child’s wellbeing make sure you ask for help.</a:t>
            </a: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Who should I ask?</a:t>
            </a: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2000"/>
              <a:buFont typeface="Arial"/>
              <a:buChar char="•"/>
            </a:pPr>
            <a:r>
              <a:rPr lang="en-GB" sz="2000" b="0" i="0" u="none" strike="noStrike" cap="none" dirty="0">
                <a:solidFill>
                  <a:schemeClr val="dk1"/>
                </a:solidFill>
                <a:latin typeface="Calibri"/>
                <a:ea typeface="Calibri"/>
                <a:cs typeface="Calibri"/>
                <a:sym typeface="Calibri"/>
              </a:rPr>
              <a:t>Speak to your schools - Mental Health Leads  </a:t>
            </a:r>
            <a:endParaRPr sz="2000" b="0" i="0" u="none" strike="noStrike" cap="none" dirty="0">
              <a:solidFill>
                <a:schemeClr val="dk1"/>
              </a:solidFill>
              <a:latin typeface="Calibri"/>
              <a:ea typeface="Calibri"/>
              <a:cs typeface="Calibri"/>
              <a:sym typeface="Calibri"/>
            </a:endParaRPr>
          </a:p>
          <a:p>
            <a:pPr marL="457200" marR="0" lvl="0" indent="-355600" algn="ctr" rtl="0">
              <a:lnSpc>
                <a:spcPct val="100000"/>
              </a:lnSpc>
              <a:spcBef>
                <a:spcPts val="0"/>
              </a:spcBef>
              <a:spcAft>
                <a:spcPts val="0"/>
              </a:spcAft>
              <a:buClr>
                <a:schemeClr val="dk1"/>
              </a:buClr>
              <a:buSzPts val="2000"/>
              <a:buFont typeface="Calibri"/>
              <a:buChar char="•"/>
            </a:pPr>
            <a:r>
              <a:rPr lang="en-GB" sz="2000" b="0" i="0" u="none" strike="noStrike" cap="none" dirty="0">
                <a:solidFill>
                  <a:schemeClr val="dk1"/>
                </a:solidFill>
                <a:latin typeface="Calibri"/>
                <a:ea typeface="Calibri"/>
                <a:cs typeface="Calibri"/>
                <a:sym typeface="Calibri"/>
              </a:rPr>
              <a:t>Speak to your GP</a:t>
            </a:r>
            <a:endParaRPr sz="2000" b="0" i="0" u="none" strike="noStrike" cap="none" dirty="0">
              <a:solidFill>
                <a:schemeClr val="dk1"/>
              </a:solidFill>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2000"/>
              <a:buFont typeface="Arial"/>
              <a:buChar char="•"/>
            </a:pPr>
            <a:r>
              <a:rPr lang="en-GB" sz="2000" b="0" i="0" u="none" strike="noStrike" cap="none" dirty="0">
                <a:solidFill>
                  <a:schemeClr val="dk1"/>
                </a:solidFill>
                <a:latin typeface="Calibri"/>
                <a:ea typeface="Calibri"/>
                <a:cs typeface="Calibri"/>
                <a:sym typeface="Calibri"/>
              </a:rPr>
              <a:t>Call the Single Point of Access for advice or to make a referral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You can contact SPA to request support, or to report a concern about a child or young person.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From 8am to 5.15pm, Monday to Thursday, and 8am to 5pm on Friday call 020 8547 5008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Out of hours, phone 020 8770 5000</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pic>
        <p:nvPicPr>
          <p:cNvPr id="499" name="Google Shape;499;g1217fe1bad9_0_3849" descr="https://lh4.googleusercontent.com/El5cgx96Kn6ZB9PU7CuvXfA4ZQArZnIPux-j3ThC6Pd4dVp0-aEy4QRoYY8T8oYuZo30kzKbfMgyHI-4geUDXYnmO0OJeVUczjySAFNX0AaPQPq2HB9MqsBrx_5bKqXbaLADDc0=s0"/>
          <p:cNvPicPr preferRelativeResize="0"/>
          <p:nvPr/>
        </p:nvPicPr>
        <p:blipFill rotWithShape="1">
          <a:blip r:embed="rId3">
            <a:alphaModFix/>
          </a:blip>
          <a:srcRect/>
          <a:stretch/>
        </p:blipFill>
        <p:spPr>
          <a:xfrm>
            <a:off x="10347480" y="1158254"/>
            <a:ext cx="1362075" cy="17811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1217fe1bad9_0_3508"/>
          <p:cNvPicPr preferRelativeResize="0"/>
          <p:nvPr/>
        </p:nvPicPr>
        <p:blipFill rotWithShape="1">
          <a:blip r:embed="rId3">
            <a:alphaModFix/>
          </a:blip>
          <a:srcRect l="42294" t="25399" r="31075" b="16504"/>
          <a:stretch/>
        </p:blipFill>
        <p:spPr>
          <a:xfrm>
            <a:off x="3576850" y="104925"/>
            <a:ext cx="4572001" cy="66481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F32E8-D356-4620-A71F-CCEFB5C700BF}"/>
              </a:ext>
            </a:extLst>
          </p:cNvPr>
          <p:cNvSpPr txBox="1"/>
          <p:nvPr/>
        </p:nvSpPr>
        <p:spPr>
          <a:xfrm>
            <a:off x="712521" y="1692817"/>
            <a:ext cx="10960924" cy="5016758"/>
          </a:xfrm>
          <a:prstGeom prst="rect">
            <a:avLst/>
          </a:prstGeom>
          <a:noFill/>
        </p:spPr>
        <p:txBody>
          <a:bodyPr wrap="square">
            <a:spAutoFit/>
          </a:bodyPr>
          <a:lstStyle/>
          <a:p>
            <a:pPr marL="114300" indent="0">
              <a:spcBef>
                <a:spcPts val="0"/>
              </a:spcBef>
              <a:buNone/>
            </a:pPr>
            <a:r>
              <a:rPr lang="en-GB" sz="1600" b="1" dirty="0">
                <a:solidFill>
                  <a:schemeClr val="tx1"/>
                </a:solidFill>
                <a:latin typeface="Calibri" panose="020F0502020204030204" pitchFamily="34" charset="0"/>
                <a:cs typeface="Calibri" panose="020F0502020204030204" pitchFamily="34" charset="0"/>
              </a:rPr>
              <a:t>Reception and Year 1 Transition visits: </a:t>
            </a:r>
          </a:p>
          <a:p>
            <a:pPr marL="114300" indent="0">
              <a:spcBef>
                <a:spcPts val="0"/>
              </a:spcBef>
              <a:buNone/>
            </a:pPr>
            <a:endParaRPr lang="en-GB" sz="1600" b="1"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0" i="0" dirty="0">
                <a:solidFill>
                  <a:schemeClr val="tx1"/>
                </a:solidFill>
                <a:effectLst/>
                <a:latin typeface="Calibri" panose="020F0502020204030204" pitchFamily="34" charset="0"/>
                <a:cs typeface="Calibri" panose="020F0502020204030204" pitchFamily="34" charset="0"/>
              </a:rPr>
              <a:t>New class teacher visits children in their current classes to share a story</a:t>
            </a:r>
          </a:p>
          <a:p>
            <a:pPr marL="285750" indent="-285750">
              <a:buFont typeface="Arial" panose="020B0604020202020204" pitchFamily="34" charset="0"/>
              <a:buChar char="•"/>
            </a:pPr>
            <a:r>
              <a:rPr lang="en-GB" sz="1600" b="0" i="0" dirty="0">
                <a:solidFill>
                  <a:schemeClr val="tx1"/>
                </a:solidFill>
                <a:effectLst/>
                <a:latin typeface="Calibri" panose="020F0502020204030204" pitchFamily="34" charset="0"/>
                <a:cs typeface="Calibri" panose="020F0502020204030204" pitchFamily="34" charset="0"/>
              </a:rPr>
              <a:t>Children visit their new teacher and classroom for an activity</a:t>
            </a:r>
          </a:p>
          <a:p>
            <a:pPr marL="285750" indent="-285750">
              <a:buFont typeface="Arial" panose="020B0604020202020204" pitchFamily="34" charset="0"/>
              <a:buChar char="•"/>
            </a:pPr>
            <a:r>
              <a:rPr lang="en-GB" sz="1600" b="0" i="0" dirty="0">
                <a:solidFill>
                  <a:schemeClr val="tx1"/>
                </a:solidFill>
                <a:effectLst/>
                <a:latin typeface="Calibri" panose="020F0502020204030204" pitchFamily="34" charset="0"/>
                <a:cs typeface="Calibri" panose="020F0502020204030204" pitchFamily="34" charset="0"/>
              </a:rPr>
              <a:t>Children visit their new teacher and classroom for a whole morning ​</a:t>
            </a:r>
          </a:p>
          <a:p>
            <a:pPr marL="114300" indent="0" algn="l">
              <a:buNone/>
            </a:pPr>
            <a:endParaRPr lang="en-GB" sz="1600" b="0" i="0" dirty="0">
              <a:solidFill>
                <a:schemeClr val="tx1"/>
              </a:solidFill>
              <a:effectLst/>
              <a:latin typeface="Calibri" panose="020F0502020204030204" pitchFamily="34" charset="0"/>
              <a:cs typeface="Calibri" panose="020F0502020204030204" pitchFamily="34" charset="0"/>
            </a:endParaRPr>
          </a:p>
          <a:p>
            <a:pPr marL="114300" indent="0" algn="l">
              <a:buNone/>
            </a:pPr>
            <a:r>
              <a:rPr lang="en-GB" sz="1600" b="0" i="0" dirty="0">
                <a:solidFill>
                  <a:schemeClr val="tx1"/>
                </a:solidFill>
                <a:effectLst/>
                <a:latin typeface="Calibri" panose="020F0502020204030204" pitchFamily="34" charset="0"/>
                <a:cs typeface="Calibri" panose="020F0502020204030204" pitchFamily="34" charset="0"/>
              </a:rPr>
              <a:t>Transition passports are given to all children on the SEND register – these will be sent home so they can be shared frequently with your child over the Summer holiday.  </a:t>
            </a:r>
          </a:p>
          <a:p>
            <a:pPr marL="114300" indent="0" algn="l">
              <a:buNone/>
            </a:pPr>
            <a:endParaRPr lang="en-GB" sz="1600" dirty="0">
              <a:solidFill>
                <a:schemeClr val="tx1"/>
              </a:solidFill>
              <a:latin typeface="Calibri" panose="020F0502020204030204" pitchFamily="34" charset="0"/>
              <a:cs typeface="Calibri" panose="020F0502020204030204" pitchFamily="34" charset="0"/>
            </a:endParaRPr>
          </a:p>
          <a:p>
            <a:pPr marL="114300" indent="0" algn="l">
              <a:buNone/>
            </a:pPr>
            <a:r>
              <a:rPr lang="en-GB" sz="1600" dirty="0">
                <a:solidFill>
                  <a:schemeClr val="tx1"/>
                </a:solidFill>
                <a:latin typeface="Calibri" panose="020F0502020204030204" pitchFamily="34" charset="0"/>
                <a:cs typeface="Calibri" panose="020F0502020204030204" pitchFamily="34" charset="0"/>
              </a:rPr>
              <a:t>Transfer of Information  - class teachers and SENCo</a:t>
            </a:r>
          </a:p>
          <a:p>
            <a:pPr marL="114300" indent="0" algn="l">
              <a:buNone/>
            </a:pPr>
            <a:endParaRPr lang="en-GB" sz="1600" dirty="0">
              <a:solidFill>
                <a:schemeClr val="tx1"/>
              </a:solidFill>
              <a:latin typeface="Calibri" panose="020F0502020204030204" pitchFamily="34" charset="0"/>
              <a:cs typeface="Calibri" panose="020F0502020204030204" pitchFamily="34" charset="0"/>
            </a:endParaRPr>
          </a:p>
          <a:p>
            <a:pPr marL="114300"/>
            <a:r>
              <a:rPr lang="en-GB" sz="1600" dirty="0">
                <a:solidFill>
                  <a:schemeClr val="tx1"/>
                </a:solidFill>
                <a:latin typeface="Calibri" panose="020F0502020204030204" pitchFamily="34" charset="0"/>
                <a:cs typeface="Calibri" panose="020F0502020204030204" pitchFamily="34" charset="0"/>
              </a:rPr>
              <a:t>Pupil Profiles and SEN Support Plans (Individual Education Plans) pass on helpful information about children to their next class teacher.</a:t>
            </a:r>
          </a:p>
          <a:p>
            <a:pPr marL="114300" indent="0" algn="l">
              <a:buNone/>
            </a:pPr>
            <a:endParaRPr lang="en-GB" sz="1600" dirty="0">
              <a:solidFill>
                <a:schemeClr val="tx1"/>
              </a:solidFill>
              <a:latin typeface="Calibri" panose="020F0502020204030204" pitchFamily="34" charset="0"/>
              <a:cs typeface="Calibri" panose="020F0502020204030204" pitchFamily="34" charset="0"/>
            </a:endParaRPr>
          </a:p>
          <a:p>
            <a:pPr marL="114300" indent="0" algn="l">
              <a:buNone/>
            </a:pPr>
            <a:r>
              <a:rPr lang="en-GB" sz="1600" dirty="0">
                <a:solidFill>
                  <a:schemeClr val="tx1"/>
                </a:solidFill>
                <a:latin typeface="Calibri" panose="020F0502020204030204" pitchFamily="34" charset="0"/>
                <a:cs typeface="Calibri" panose="020F0502020204030204" pitchFamily="34" charset="0"/>
              </a:rPr>
              <a:t>Regular informal visits to new classroom to allow children to explore and become familiar with key locations (coat pegs, toilets, door for home school transition). </a:t>
            </a:r>
          </a:p>
          <a:p>
            <a:pPr marL="114300" indent="0" algn="l">
              <a:buNone/>
            </a:pPr>
            <a:endParaRPr lang="en-GB" sz="1600" dirty="0">
              <a:solidFill>
                <a:schemeClr val="tx1"/>
              </a:solidFill>
              <a:latin typeface="Calibri" panose="020F0502020204030204" pitchFamily="34" charset="0"/>
              <a:cs typeface="Calibri" panose="020F0502020204030204" pitchFamily="34" charset="0"/>
            </a:endParaRPr>
          </a:p>
          <a:p>
            <a:pPr marL="114300" indent="0" algn="l">
              <a:buNone/>
            </a:pPr>
            <a:r>
              <a:rPr lang="en-GB" sz="1600" dirty="0">
                <a:solidFill>
                  <a:schemeClr val="tx1"/>
                </a:solidFill>
                <a:latin typeface="Calibri" panose="020F0502020204030204" pitchFamily="34" charset="0"/>
                <a:cs typeface="Calibri" panose="020F0502020204030204" pitchFamily="34" charset="0"/>
              </a:rPr>
              <a:t>Opportunities to celebrate and share children’s work with new key adults. </a:t>
            </a:r>
          </a:p>
          <a:p>
            <a:pPr marL="114300" indent="0" algn="l">
              <a:buNone/>
            </a:pPr>
            <a:endParaRPr lang="en-GB" sz="1600" dirty="0">
              <a:solidFill>
                <a:schemeClr val="tx1"/>
              </a:solidFill>
              <a:latin typeface="Calibri" panose="020F0502020204030204" pitchFamily="34" charset="0"/>
              <a:cs typeface="Calibri" panose="020F0502020204030204" pitchFamily="34" charset="0"/>
            </a:endParaRPr>
          </a:p>
          <a:p>
            <a:pPr marL="114300" indent="0" algn="l">
              <a:buNone/>
            </a:pPr>
            <a:r>
              <a:rPr lang="en-GB" sz="1600" dirty="0">
                <a:solidFill>
                  <a:schemeClr val="tx1"/>
                </a:solidFill>
                <a:latin typeface="Calibri" panose="020F0502020204030204" pitchFamily="34" charset="0"/>
                <a:cs typeface="Calibri" panose="020F0502020204030204" pitchFamily="34" charset="0"/>
              </a:rPr>
              <a:t>Small transition groups – Mental Health Support Team and school staff deliver these.</a:t>
            </a:r>
          </a:p>
        </p:txBody>
      </p:sp>
      <p:sp>
        <p:nvSpPr>
          <p:cNvPr id="6" name="Google Shape;476;g13aee18b718_0_3905">
            <a:extLst>
              <a:ext uri="{FF2B5EF4-FFF2-40B4-BE49-F238E27FC236}">
                <a16:creationId xmlns:a16="http://schemas.microsoft.com/office/drawing/2014/main" id="{75D30FA9-7150-4344-AC96-A14AD1B73BBA}"/>
              </a:ext>
            </a:extLst>
          </p:cNvPr>
          <p:cNvSpPr/>
          <p:nvPr/>
        </p:nvSpPr>
        <p:spPr>
          <a:xfrm>
            <a:off x="296883" y="309250"/>
            <a:ext cx="11598233" cy="1184423"/>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SzPts val="3600"/>
            </a:pPr>
            <a:r>
              <a:rPr lang="en-GB" sz="3600" dirty="0">
                <a:latin typeface="Comic Sans MS" panose="030F0702030302020204" pitchFamily="66" charset="0"/>
              </a:rPr>
              <a:t>How can school support this secure base and successful transitions?</a:t>
            </a:r>
            <a:endParaRPr lang="en-GB" sz="3600" dirty="0"/>
          </a:p>
        </p:txBody>
      </p:sp>
    </p:spTree>
    <p:extLst>
      <p:ext uri="{BB962C8B-B14F-4D97-AF65-F5344CB8AC3E}">
        <p14:creationId xmlns:p14="http://schemas.microsoft.com/office/powerpoint/2010/main" val="1321454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3aee18b718_0_344"/>
          <p:cNvSpPr/>
          <p:nvPr/>
        </p:nvSpPr>
        <p:spPr>
          <a:xfrm>
            <a:off x="2136625" y="255650"/>
            <a:ext cx="8033100" cy="83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13aee18b718_0_344"/>
          <p:cNvSpPr txBox="1"/>
          <p:nvPr/>
        </p:nvSpPr>
        <p:spPr>
          <a:xfrm>
            <a:off x="57175" y="327425"/>
            <a:ext cx="12192000" cy="1175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GB" sz="3800" b="1" i="0" u="none" strike="noStrike" cap="none">
                <a:solidFill>
                  <a:srgbClr val="47434F"/>
                </a:solidFill>
                <a:latin typeface="Calibri"/>
                <a:ea typeface="Calibri"/>
                <a:cs typeface="Calibri"/>
                <a:sym typeface="Calibri"/>
              </a:rPr>
              <a:t>Why can change be challenging?</a:t>
            </a:r>
            <a:endParaRPr sz="3800" b="1" i="0" u="none" strike="noStrike" cap="none">
              <a:solidFill>
                <a:srgbClr val="47434F"/>
              </a:solidFill>
              <a:latin typeface="Calibri"/>
              <a:ea typeface="Calibri"/>
              <a:cs typeface="Calibri"/>
              <a:sym typeface="Calibri"/>
            </a:endParaRPr>
          </a:p>
        </p:txBody>
      </p:sp>
      <p:sp>
        <p:nvSpPr>
          <p:cNvPr id="150" name="Google Shape;150;g13aee18b718_0_344"/>
          <p:cNvSpPr/>
          <p:nvPr/>
        </p:nvSpPr>
        <p:spPr>
          <a:xfrm>
            <a:off x="1583575" y="1274449"/>
            <a:ext cx="9139200" cy="5463300"/>
          </a:xfrm>
          <a:prstGeom prst="roundRect">
            <a:avLst>
              <a:gd name="adj" fmla="val 16667"/>
            </a:avLst>
          </a:prstGeom>
          <a:solidFill>
            <a:schemeClr val="lt1"/>
          </a:solidFill>
          <a:ln w="762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en-GB" sz="2200" b="0" i="0" u="none" strike="noStrike" cap="none" dirty="0">
                <a:solidFill>
                  <a:schemeClr val="dk1"/>
                </a:solidFill>
                <a:latin typeface="Calibri"/>
                <a:ea typeface="Calibri"/>
                <a:cs typeface="Calibri"/>
                <a:sym typeface="Calibri"/>
              </a:rPr>
              <a:t>As human beings, we like predictability. We like our routine. It helps us to feel relaxed as it reduces the amount of thinking, predicting and preparing we have to do.  </a:t>
            </a: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r>
              <a:rPr lang="en-GB" sz="2200" b="0" i="0" u="none" strike="noStrike" cap="none" dirty="0">
                <a:solidFill>
                  <a:schemeClr val="dk1"/>
                </a:solidFill>
                <a:latin typeface="Calibri"/>
                <a:ea typeface="Calibri"/>
                <a:cs typeface="Calibri"/>
                <a:sym typeface="Calibri"/>
              </a:rPr>
              <a:t>When change happens, our routine changes. This can be destabilising at times due to unpredictability.  If we predict negatives in our future, it can bring on a sense of anxiety. </a:t>
            </a: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200"/>
              <a:buFont typeface="Arial"/>
              <a:buNone/>
            </a:pPr>
            <a:r>
              <a:rPr lang="en-GB" sz="2200" b="0" i="0" u="none" strike="noStrike" cap="none" dirty="0">
                <a:solidFill>
                  <a:schemeClr val="dk1"/>
                </a:solidFill>
                <a:latin typeface="Calibri"/>
                <a:ea typeface="Calibri"/>
                <a:cs typeface="Calibri"/>
                <a:sym typeface="Calibri"/>
              </a:rPr>
              <a:t>Is this something you can recognise in your child?</a:t>
            </a:r>
            <a:endParaRPr sz="2200" b="0" i="0" u="none" strike="noStrike" cap="none" dirty="0">
              <a:solidFill>
                <a:schemeClr val="dk1"/>
              </a:solidFill>
              <a:latin typeface="Calibri"/>
              <a:ea typeface="Calibri"/>
              <a:cs typeface="Calibri"/>
              <a:sym typeface="Calibri"/>
            </a:endParaRPr>
          </a:p>
        </p:txBody>
      </p:sp>
      <p:sp>
        <p:nvSpPr>
          <p:cNvPr id="151" name="Google Shape;151;g13aee18b718_0_344"/>
          <p:cNvSpPr txBox="1"/>
          <p:nvPr/>
        </p:nvSpPr>
        <p:spPr>
          <a:xfrm>
            <a:off x="4136109" y="4295101"/>
            <a:ext cx="4929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2200" b="0" i="0" u="none" strike="noStrike" cap="none" dirty="0">
                <a:solidFill>
                  <a:srgbClr val="FF0000"/>
                </a:solidFill>
                <a:latin typeface="Calibri"/>
                <a:ea typeface="Calibri"/>
                <a:cs typeface="Calibri"/>
                <a:sym typeface="Calibri"/>
              </a:rPr>
              <a:t>Overestimation of threat</a:t>
            </a:r>
            <a:endParaRPr sz="2200" b="0" i="0" u="none" strike="noStrike" cap="none" dirty="0">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400"/>
              <a:buFont typeface="Arial"/>
              <a:buNone/>
            </a:pPr>
            <a:endParaRPr sz="2200" b="0" i="0" u="none" strike="noStrike" cap="none" dirty="0">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400"/>
              <a:buFont typeface="Arial"/>
              <a:buNone/>
            </a:pPr>
            <a:r>
              <a:rPr lang="en-GB" sz="2200" b="0" i="0" u="none" strike="noStrike" cap="none" dirty="0">
                <a:solidFill>
                  <a:srgbClr val="FF0000"/>
                </a:solidFill>
                <a:latin typeface="Calibri"/>
                <a:ea typeface="Calibri"/>
                <a:cs typeface="Calibri"/>
                <a:sym typeface="Calibri"/>
              </a:rPr>
              <a:t>Underestimation of ability to cope</a:t>
            </a:r>
            <a:endParaRPr sz="2200" b="0" i="0" u="none" strike="noStrike" cap="none" dirty="0">
              <a:solidFill>
                <a:srgbClr val="000000"/>
              </a:solidFill>
              <a:latin typeface="Calibri"/>
              <a:ea typeface="Calibri"/>
              <a:cs typeface="Calibri"/>
              <a:sym typeface="Calibri"/>
            </a:endParaRPr>
          </a:p>
        </p:txBody>
      </p:sp>
      <p:sp>
        <p:nvSpPr>
          <p:cNvPr id="152" name="Google Shape;152;g13aee18b718_0_344"/>
          <p:cNvSpPr/>
          <p:nvPr/>
        </p:nvSpPr>
        <p:spPr>
          <a:xfrm>
            <a:off x="4311607" y="4828799"/>
            <a:ext cx="4578900" cy="4080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13aee18b718_0_344"/>
          <p:cNvSpPr txBox="1"/>
          <p:nvPr/>
        </p:nvSpPr>
        <p:spPr>
          <a:xfrm>
            <a:off x="1769694" y="4572152"/>
            <a:ext cx="23664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3000" b="0" i="0" u="none" strike="noStrike" cap="none">
                <a:solidFill>
                  <a:schemeClr val="dk1"/>
                </a:solidFill>
                <a:latin typeface="Calibri"/>
                <a:ea typeface="Calibri"/>
                <a:cs typeface="Calibri"/>
                <a:sym typeface="Calibri"/>
              </a:rPr>
              <a:t>Anxiety =</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g1217fe1bad9_0_3849">
            <a:extLst>
              <a:ext uri="{FF2B5EF4-FFF2-40B4-BE49-F238E27FC236}">
                <a16:creationId xmlns:a16="http://schemas.microsoft.com/office/drawing/2014/main" id="{BC65BE3D-295B-4D24-A04E-FA16709E8E3A}"/>
              </a:ext>
            </a:extLst>
          </p:cNvPr>
          <p:cNvSpPr/>
          <p:nvPr/>
        </p:nvSpPr>
        <p:spPr>
          <a:xfrm>
            <a:off x="1993971" y="142504"/>
            <a:ext cx="8353500" cy="1113951"/>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dirty="0">
                <a:latin typeface="Comic Sans MS" panose="030F0702030302020204" pitchFamily="66" charset="0"/>
              </a:rPr>
              <a:t>Transition Passports</a:t>
            </a:r>
            <a:endParaRPr sz="3600" b="0" i="0" u="none" strike="noStrike" cap="none" dirty="0">
              <a:solidFill>
                <a:schemeClr val="dk1"/>
              </a:solidFill>
              <a:latin typeface="Calibri"/>
              <a:ea typeface="Calibri"/>
              <a:cs typeface="Calibri"/>
              <a:sym typeface="Calibri"/>
            </a:endParaRPr>
          </a:p>
        </p:txBody>
      </p:sp>
      <p:pic>
        <p:nvPicPr>
          <p:cNvPr id="4" name="Content Placeholder 3">
            <a:extLst>
              <a:ext uri="{FF2B5EF4-FFF2-40B4-BE49-F238E27FC236}">
                <a16:creationId xmlns:a16="http://schemas.microsoft.com/office/drawing/2014/main" id="{F681EBD6-D9E8-49A1-A3C7-C604FEC22236}"/>
              </a:ext>
            </a:extLst>
          </p:cNvPr>
          <p:cNvPicPr>
            <a:picLocks noChangeAspect="1"/>
          </p:cNvPicPr>
          <p:nvPr/>
        </p:nvPicPr>
        <p:blipFill>
          <a:blip r:embed="rId2"/>
          <a:stretch>
            <a:fillRect/>
          </a:stretch>
        </p:blipFill>
        <p:spPr>
          <a:xfrm>
            <a:off x="636884" y="1449144"/>
            <a:ext cx="4626113" cy="2720422"/>
          </a:xfrm>
          <a:prstGeom prst="rect">
            <a:avLst/>
          </a:prstGeom>
        </p:spPr>
      </p:pic>
      <p:pic>
        <p:nvPicPr>
          <p:cNvPr id="6" name="Picture 5">
            <a:extLst>
              <a:ext uri="{FF2B5EF4-FFF2-40B4-BE49-F238E27FC236}">
                <a16:creationId xmlns:a16="http://schemas.microsoft.com/office/drawing/2014/main" id="{7914F214-602E-4890-A084-DB006118E8B1}"/>
              </a:ext>
            </a:extLst>
          </p:cNvPr>
          <p:cNvPicPr>
            <a:picLocks noChangeAspect="1"/>
          </p:cNvPicPr>
          <p:nvPr/>
        </p:nvPicPr>
        <p:blipFill>
          <a:blip r:embed="rId3"/>
          <a:stretch>
            <a:fillRect/>
          </a:stretch>
        </p:blipFill>
        <p:spPr>
          <a:xfrm>
            <a:off x="5384596" y="1449144"/>
            <a:ext cx="3290329" cy="4953337"/>
          </a:xfrm>
          <a:prstGeom prst="rect">
            <a:avLst/>
          </a:prstGeom>
        </p:spPr>
      </p:pic>
      <p:pic>
        <p:nvPicPr>
          <p:cNvPr id="8" name="Picture 7">
            <a:extLst>
              <a:ext uri="{FF2B5EF4-FFF2-40B4-BE49-F238E27FC236}">
                <a16:creationId xmlns:a16="http://schemas.microsoft.com/office/drawing/2014/main" id="{EC2A9D9E-2EF7-4791-9DFA-19B6DDCD6015}"/>
              </a:ext>
            </a:extLst>
          </p:cNvPr>
          <p:cNvPicPr>
            <a:picLocks noChangeAspect="1"/>
          </p:cNvPicPr>
          <p:nvPr/>
        </p:nvPicPr>
        <p:blipFill>
          <a:blip r:embed="rId4"/>
          <a:stretch>
            <a:fillRect/>
          </a:stretch>
        </p:blipFill>
        <p:spPr>
          <a:xfrm>
            <a:off x="8796523" y="1561782"/>
            <a:ext cx="3101895" cy="4728060"/>
          </a:xfrm>
          <a:prstGeom prst="rect">
            <a:avLst/>
          </a:prstGeom>
        </p:spPr>
      </p:pic>
      <p:pic>
        <p:nvPicPr>
          <p:cNvPr id="10" name="Picture 9">
            <a:extLst>
              <a:ext uri="{FF2B5EF4-FFF2-40B4-BE49-F238E27FC236}">
                <a16:creationId xmlns:a16="http://schemas.microsoft.com/office/drawing/2014/main" id="{22D5A8D8-94CF-412C-A887-C1D03051256E}"/>
              </a:ext>
            </a:extLst>
          </p:cNvPr>
          <p:cNvPicPr>
            <a:picLocks noChangeAspect="1"/>
          </p:cNvPicPr>
          <p:nvPr/>
        </p:nvPicPr>
        <p:blipFill>
          <a:blip r:embed="rId5"/>
          <a:stretch>
            <a:fillRect/>
          </a:stretch>
        </p:blipFill>
        <p:spPr>
          <a:xfrm>
            <a:off x="636884" y="4310291"/>
            <a:ext cx="1998633" cy="2405206"/>
          </a:xfrm>
          <a:prstGeom prst="rect">
            <a:avLst/>
          </a:prstGeom>
        </p:spPr>
      </p:pic>
      <p:pic>
        <p:nvPicPr>
          <p:cNvPr id="12" name="Picture 11">
            <a:extLst>
              <a:ext uri="{FF2B5EF4-FFF2-40B4-BE49-F238E27FC236}">
                <a16:creationId xmlns:a16="http://schemas.microsoft.com/office/drawing/2014/main" id="{8B5B39F4-B9B3-4315-832A-A3F0DCACD0C0}"/>
              </a:ext>
            </a:extLst>
          </p:cNvPr>
          <p:cNvPicPr>
            <a:picLocks noChangeAspect="1"/>
          </p:cNvPicPr>
          <p:nvPr/>
        </p:nvPicPr>
        <p:blipFill>
          <a:blip r:embed="rId6"/>
          <a:stretch>
            <a:fillRect/>
          </a:stretch>
        </p:blipFill>
        <p:spPr>
          <a:xfrm>
            <a:off x="3388736" y="4411457"/>
            <a:ext cx="1998634" cy="2202873"/>
          </a:xfrm>
          <a:prstGeom prst="rect">
            <a:avLst/>
          </a:prstGeom>
        </p:spPr>
      </p:pic>
    </p:spTree>
    <p:extLst>
      <p:ext uri="{BB962C8B-B14F-4D97-AF65-F5344CB8AC3E}">
        <p14:creationId xmlns:p14="http://schemas.microsoft.com/office/powerpoint/2010/main" val="3418408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A3F97-A538-4891-8142-690E0FCDE615}"/>
              </a:ext>
            </a:extLst>
          </p:cNvPr>
          <p:cNvPicPr>
            <a:picLocks noChangeAspect="1"/>
          </p:cNvPicPr>
          <p:nvPr/>
        </p:nvPicPr>
        <p:blipFill>
          <a:blip r:embed="rId2"/>
          <a:stretch>
            <a:fillRect/>
          </a:stretch>
        </p:blipFill>
        <p:spPr>
          <a:xfrm>
            <a:off x="2333668" y="1905052"/>
            <a:ext cx="3363520" cy="4793356"/>
          </a:xfrm>
          <a:prstGeom prst="rect">
            <a:avLst/>
          </a:prstGeom>
        </p:spPr>
      </p:pic>
      <p:sp>
        <p:nvSpPr>
          <p:cNvPr id="5" name="Google Shape;476;g13aee18b718_0_3905">
            <a:extLst>
              <a:ext uri="{FF2B5EF4-FFF2-40B4-BE49-F238E27FC236}">
                <a16:creationId xmlns:a16="http://schemas.microsoft.com/office/drawing/2014/main" id="{36B07797-BE16-400A-BCC4-B05D1411AD33}"/>
              </a:ext>
            </a:extLst>
          </p:cNvPr>
          <p:cNvSpPr/>
          <p:nvPr/>
        </p:nvSpPr>
        <p:spPr>
          <a:xfrm>
            <a:off x="296882" y="511130"/>
            <a:ext cx="11598233" cy="1184423"/>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SzPts val="3600"/>
            </a:pPr>
            <a:r>
              <a:rPr lang="en-GB" sz="3600" dirty="0">
                <a:latin typeface="Comic Sans MS" panose="030F0702030302020204" pitchFamily="66" charset="0"/>
              </a:rPr>
              <a:t>Pupil Profiles and SEN Support Plans (IEPs)</a:t>
            </a:r>
            <a:endParaRPr lang="en-GB" sz="3600" dirty="0"/>
          </a:p>
        </p:txBody>
      </p:sp>
      <p:pic>
        <p:nvPicPr>
          <p:cNvPr id="7" name="Picture 6">
            <a:extLst>
              <a:ext uri="{FF2B5EF4-FFF2-40B4-BE49-F238E27FC236}">
                <a16:creationId xmlns:a16="http://schemas.microsoft.com/office/drawing/2014/main" id="{7E017993-487C-4B32-90AF-94D5A294DA86}"/>
              </a:ext>
            </a:extLst>
          </p:cNvPr>
          <p:cNvPicPr>
            <a:picLocks noChangeAspect="1"/>
          </p:cNvPicPr>
          <p:nvPr/>
        </p:nvPicPr>
        <p:blipFill>
          <a:blip r:embed="rId3"/>
          <a:stretch>
            <a:fillRect/>
          </a:stretch>
        </p:blipFill>
        <p:spPr>
          <a:xfrm>
            <a:off x="6934202" y="1825300"/>
            <a:ext cx="3867399" cy="4875970"/>
          </a:xfrm>
          <a:prstGeom prst="rect">
            <a:avLst/>
          </a:prstGeom>
        </p:spPr>
      </p:pic>
    </p:spTree>
    <p:extLst>
      <p:ext uri="{BB962C8B-B14F-4D97-AF65-F5344CB8AC3E}">
        <p14:creationId xmlns:p14="http://schemas.microsoft.com/office/powerpoint/2010/main" val="832109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1217fe1bad9_0_3849"/>
          <p:cNvSpPr/>
          <p:nvPr/>
        </p:nvSpPr>
        <p:spPr>
          <a:xfrm>
            <a:off x="1993971" y="142504"/>
            <a:ext cx="8353500" cy="1113951"/>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dirty="0">
                <a:latin typeface="Comic Sans MS" panose="030F0702030302020204" pitchFamily="66" charset="0"/>
              </a:rPr>
              <a:t>How can we support the transition to HHJS?</a:t>
            </a:r>
            <a:endParaRPr sz="3600" b="0" i="0" u="none" strike="noStrike" cap="none" dirty="0">
              <a:solidFill>
                <a:schemeClr val="dk1"/>
              </a:solidFill>
              <a:latin typeface="Calibri"/>
              <a:ea typeface="Calibri"/>
              <a:cs typeface="Calibri"/>
              <a:sym typeface="Calibri"/>
            </a:endParaRPr>
          </a:p>
        </p:txBody>
      </p:sp>
      <p:sp>
        <p:nvSpPr>
          <p:cNvPr id="498" name="Google Shape;498;g1217fe1bad9_0_3849"/>
          <p:cNvSpPr/>
          <p:nvPr/>
        </p:nvSpPr>
        <p:spPr>
          <a:xfrm>
            <a:off x="999076" y="1472539"/>
            <a:ext cx="10343100" cy="4973319"/>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114300" indent="0">
              <a:spcBef>
                <a:spcPts val="0"/>
              </a:spcBef>
              <a:buNone/>
            </a:pPr>
            <a:r>
              <a:rPr lang="en-GB" sz="1800" dirty="0">
                <a:solidFill>
                  <a:schemeClr val="tx1"/>
                </a:solidFill>
                <a:latin typeface="Calibri" panose="020F0502020204030204" pitchFamily="34" charset="0"/>
                <a:cs typeface="Calibri" panose="020F0502020204030204" pitchFamily="34" charset="0"/>
              </a:rPr>
              <a:t>Year 2 Transition visits: </a:t>
            </a:r>
          </a:p>
          <a:p>
            <a:pPr marL="400050" indent="-285750" algn="l">
              <a:buFont typeface="Arial" panose="020B0604020202020204" pitchFamily="34" charset="0"/>
              <a:buChar char="•"/>
            </a:pPr>
            <a:endParaRPr lang="en-GB" sz="1800" b="0" i="0" dirty="0">
              <a:solidFill>
                <a:schemeClr val="tx1"/>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solidFill>
                  <a:schemeClr val="tx1"/>
                </a:solidFill>
                <a:latin typeface="Calibri" panose="020F0502020204030204" pitchFamily="34" charset="0"/>
                <a:cs typeface="Calibri" panose="020F0502020204030204" pitchFamily="34" charset="0"/>
              </a:rPr>
              <a:t>Enhanced transition tour offered for some children</a:t>
            </a:r>
          </a:p>
          <a:p>
            <a:pPr marL="285750" indent="-285750">
              <a:buFont typeface="Arial" panose="020B0604020202020204" pitchFamily="34" charset="0"/>
              <a:buChar char="•"/>
            </a:pPr>
            <a:r>
              <a:rPr lang="en-GB" sz="1800" dirty="0">
                <a:solidFill>
                  <a:schemeClr val="tx1"/>
                </a:solidFill>
                <a:latin typeface="Calibri" panose="020F0502020204030204" pitchFamily="34" charset="0"/>
                <a:cs typeface="Calibri" panose="020F0502020204030204" pitchFamily="34" charset="0"/>
              </a:rPr>
              <a:t>Visits to HHJS for all children</a:t>
            </a:r>
          </a:p>
          <a:p>
            <a:pPr marL="285750" indent="-285750">
              <a:buFont typeface="Arial" panose="020B0604020202020204" pitchFamily="34" charset="0"/>
              <a:buChar char="•"/>
            </a:pPr>
            <a:r>
              <a:rPr lang="en-GB" sz="1800" b="0" i="0" dirty="0">
                <a:solidFill>
                  <a:schemeClr val="tx1"/>
                </a:solidFill>
                <a:effectLst/>
                <a:latin typeface="Calibri" panose="020F0502020204030204" pitchFamily="34" charset="0"/>
                <a:cs typeface="Calibri" panose="020F0502020204030204" pitchFamily="34" charset="0"/>
              </a:rPr>
              <a:t>Year 3 teachers visit children at Carlisle Infants</a:t>
            </a:r>
          </a:p>
          <a:p>
            <a:pPr marL="285750" indent="-285750">
              <a:buFont typeface="Arial" panose="020B0604020202020204" pitchFamily="34" charset="0"/>
              <a:buChar char="•"/>
            </a:pPr>
            <a:r>
              <a:rPr lang="en-GB" sz="1800" dirty="0">
                <a:solidFill>
                  <a:schemeClr val="tx1"/>
                </a:solidFill>
                <a:latin typeface="Calibri" panose="020F0502020204030204" pitchFamily="34" charset="0"/>
                <a:cs typeface="Calibri" panose="020F0502020204030204" pitchFamily="34" charset="0"/>
              </a:rPr>
              <a:t>Year 3 Friendship Buddies talk to Year 2 in assembly  </a:t>
            </a:r>
          </a:p>
          <a:p>
            <a:endParaRPr lang="en-GB" sz="1800" b="0" i="0" dirty="0">
              <a:solidFill>
                <a:schemeClr val="tx1"/>
              </a:solidFill>
              <a:effectLst/>
              <a:latin typeface="Calibri" panose="020F0502020204030204" pitchFamily="34" charset="0"/>
              <a:cs typeface="Calibri" panose="020F0502020204030204" pitchFamily="34" charset="0"/>
            </a:endParaRPr>
          </a:p>
          <a:p>
            <a:pPr marL="114300" indent="0">
              <a:buNone/>
            </a:pPr>
            <a:r>
              <a:rPr lang="en-GB" sz="1800" b="0" i="0" dirty="0">
                <a:solidFill>
                  <a:schemeClr val="tx1"/>
                </a:solidFill>
                <a:effectLst/>
                <a:latin typeface="Calibri" panose="020F0502020204030204" pitchFamily="34" charset="0"/>
                <a:cs typeface="Calibri" panose="020F0502020204030204" pitchFamily="34" charset="0"/>
              </a:rPr>
              <a:t>Transfer of in</a:t>
            </a:r>
            <a:r>
              <a:rPr lang="en-GB" sz="1800" dirty="0">
                <a:solidFill>
                  <a:schemeClr val="tx1"/>
                </a:solidFill>
                <a:latin typeface="Calibri" panose="020F0502020204030204" pitchFamily="34" charset="0"/>
                <a:cs typeface="Calibri" panose="020F0502020204030204" pitchFamily="34" charset="0"/>
              </a:rPr>
              <a:t>formation meetings (class teachers and SENCOs)</a:t>
            </a:r>
          </a:p>
          <a:p>
            <a:pPr marL="114300" indent="0">
              <a:buNone/>
            </a:pPr>
            <a:r>
              <a:rPr lang="en-GB" sz="1800" b="0" i="0" dirty="0">
                <a:solidFill>
                  <a:schemeClr val="tx1"/>
                </a:solidFill>
                <a:effectLst/>
                <a:latin typeface="Calibri" panose="020F0502020204030204" pitchFamily="34" charset="0"/>
                <a:cs typeface="Calibri" panose="020F0502020204030204" pitchFamily="34" charset="0"/>
              </a:rPr>
              <a:t> </a:t>
            </a:r>
          </a:p>
          <a:p>
            <a:pPr marL="114300" indent="0">
              <a:buNone/>
            </a:pPr>
            <a:r>
              <a:rPr lang="en-GB" sz="1800" b="0" i="0" dirty="0">
                <a:solidFill>
                  <a:schemeClr val="tx1"/>
                </a:solidFill>
                <a:effectLst/>
                <a:latin typeface="Calibri" panose="020F0502020204030204" pitchFamily="34" charset="0"/>
                <a:cs typeface="Calibri" panose="020F0502020204030204" pitchFamily="34" charset="0"/>
              </a:rPr>
              <a:t>All children receive a transition </a:t>
            </a:r>
            <a:r>
              <a:rPr lang="en-GB" sz="1800" dirty="0">
                <a:solidFill>
                  <a:schemeClr val="tx1"/>
                </a:solidFill>
                <a:latin typeface="Calibri" panose="020F0502020204030204" pitchFamily="34" charset="0"/>
                <a:cs typeface="Calibri" panose="020F0502020204030204" pitchFamily="34" charset="0"/>
              </a:rPr>
              <a:t>document to support their move to Year 3.  Additionally for children with an EHCP, they will have a </a:t>
            </a:r>
            <a:r>
              <a:rPr lang="en-GB" sz="1800" b="0" i="0" dirty="0">
                <a:solidFill>
                  <a:schemeClr val="tx1"/>
                </a:solidFill>
                <a:effectLst/>
                <a:latin typeface="Calibri" panose="020F0502020204030204" pitchFamily="34" charset="0"/>
                <a:cs typeface="Calibri" panose="020F0502020204030204" pitchFamily="34" charset="0"/>
              </a:rPr>
              <a:t> </a:t>
            </a:r>
            <a:r>
              <a:rPr lang="en-GB" sz="1800" dirty="0">
                <a:solidFill>
                  <a:schemeClr val="tx1"/>
                </a:solidFill>
                <a:latin typeface="Calibri" panose="020F0502020204030204" pitchFamily="34" charset="0"/>
                <a:cs typeface="Calibri" panose="020F0502020204030204" pitchFamily="34" charset="0"/>
              </a:rPr>
              <a:t>photo sheet with their key adults, including lunchtime and playtime cover if required.  T</a:t>
            </a:r>
            <a:r>
              <a:rPr lang="en-GB" sz="1800" b="0" i="0" dirty="0">
                <a:solidFill>
                  <a:schemeClr val="tx1"/>
                </a:solidFill>
                <a:effectLst/>
                <a:latin typeface="Calibri" panose="020F0502020204030204" pitchFamily="34" charset="0"/>
                <a:cs typeface="Calibri" panose="020F0502020204030204" pitchFamily="34" charset="0"/>
              </a:rPr>
              <a:t>hese will be sent home so they can be shared frequently with your child over the Summer holiday.  </a:t>
            </a:r>
          </a:p>
          <a:p>
            <a:pPr marL="114300" indent="0">
              <a:buNone/>
            </a:pPr>
            <a:endParaRPr lang="en-GB" sz="1800" dirty="0">
              <a:solidFill>
                <a:schemeClr val="tx1"/>
              </a:solidFill>
              <a:latin typeface="Calibri" panose="020F0502020204030204" pitchFamily="34" charset="0"/>
              <a:cs typeface="Calibri" panose="020F0502020204030204" pitchFamily="34" charset="0"/>
            </a:endParaRPr>
          </a:p>
          <a:p>
            <a:pPr marL="114300" indent="0">
              <a:buNone/>
            </a:pPr>
            <a:r>
              <a:rPr lang="en-GB" sz="1800" dirty="0">
                <a:solidFill>
                  <a:schemeClr val="tx1"/>
                </a:solidFill>
                <a:latin typeface="Calibri" panose="020F0502020204030204" pitchFamily="34" charset="0"/>
                <a:cs typeface="Calibri" panose="020F0502020204030204" pitchFamily="34" charset="0"/>
              </a:rPr>
              <a:t>Year 3 have exclusive use of the adventure playground in their first two weeks in September to support their transition and lunchtime ‘Friendship’ Club is open to all pupils every lunchtime.</a:t>
            </a:r>
            <a:endParaRPr lang="en-GB" sz="1800"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031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76;g13aee18b718_0_3905">
            <a:extLst>
              <a:ext uri="{FF2B5EF4-FFF2-40B4-BE49-F238E27FC236}">
                <a16:creationId xmlns:a16="http://schemas.microsoft.com/office/drawing/2014/main" id="{75D30FA9-7150-4344-AC96-A14AD1B73BBA}"/>
              </a:ext>
            </a:extLst>
          </p:cNvPr>
          <p:cNvSpPr/>
          <p:nvPr/>
        </p:nvSpPr>
        <p:spPr>
          <a:xfrm>
            <a:off x="248622" y="177102"/>
            <a:ext cx="11598233" cy="1184423"/>
          </a:xfrm>
          <a:prstGeom prst="roundRect">
            <a:avLst>
              <a:gd name="adj" fmla="val 16667"/>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SzPts val="3600"/>
            </a:pPr>
            <a:r>
              <a:rPr lang="en-GB" sz="3600" dirty="0">
                <a:latin typeface="Comic Sans MS" panose="030F0702030302020204" pitchFamily="66" charset="0"/>
              </a:rPr>
              <a:t>Transition Tools</a:t>
            </a:r>
            <a:endParaRPr lang="en-GB" sz="3600" dirty="0"/>
          </a:p>
        </p:txBody>
      </p:sp>
      <p:pic>
        <p:nvPicPr>
          <p:cNvPr id="4" name="Content Placeholder 3">
            <a:extLst>
              <a:ext uri="{FF2B5EF4-FFF2-40B4-BE49-F238E27FC236}">
                <a16:creationId xmlns:a16="http://schemas.microsoft.com/office/drawing/2014/main" id="{F65AB986-0656-4ED3-88A5-15A162891C51}"/>
              </a:ext>
            </a:extLst>
          </p:cNvPr>
          <p:cNvPicPr>
            <a:picLocks noChangeAspect="1"/>
          </p:cNvPicPr>
          <p:nvPr/>
        </p:nvPicPr>
        <p:blipFill>
          <a:blip r:embed="rId2"/>
          <a:stretch>
            <a:fillRect/>
          </a:stretch>
        </p:blipFill>
        <p:spPr>
          <a:xfrm>
            <a:off x="1800073" y="1523253"/>
            <a:ext cx="4011524" cy="2665191"/>
          </a:xfrm>
          <a:prstGeom prst="rect">
            <a:avLst/>
          </a:prstGeom>
        </p:spPr>
      </p:pic>
      <p:pic>
        <p:nvPicPr>
          <p:cNvPr id="5" name="Picture 4">
            <a:extLst>
              <a:ext uri="{FF2B5EF4-FFF2-40B4-BE49-F238E27FC236}">
                <a16:creationId xmlns:a16="http://schemas.microsoft.com/office/drawing/2014/main" id="{3D145D66-4F7D-433B-A3B5-62CF25BD3743}"/>
              </a:ext>
            </a:extLst>
          </p:cNvPr>
          <p:cNvPicPr>
            <a:picLocks noChangeAspect="1"/>
          </p:cNvPicPr>
          <p:nvPr/>
        </p:nvPicPr>
        <p:blipFill>
          <a:blip r:embed="rId3"/>
          <a:stretch>
            <a:fillRect/>
          </a:stretch>
        </p:blipFill>
        <p:spPr>
          <a:xfrm rot="10800000">
            <a:off x="6430102" y="1515478"/>
            <a:ext cx="3961825" cy="2767680"/>
          </a:xfrm>
          <a:prstGeom prst="rect">
            <a:avLst/>
          </a:prstGeom>
        </p:spPr>
      </p:pic>
      <p:pic>
        <p:nvPicPr>
          <p:cNvPr id="7" name="Picture 6">
            <a:extLst>
              <a:ext uri="{FF2B5EF4-FFF2-40B4-BE49-F238E27FC236}">
                <a16:creationId xmlns:a16="http://schemas.microsoft.com/office/drawing/2014/main" id="{B882E70D-ADDE-4234-A9FB-69BC0343B989}"/>
              </a:ext>
            </a:extLst>
          </p:cNvPr>
          <p:cNvPicPr>
            <a:picLocks noChangeAspect="1"/>
          </p:cNvPicPr>
          <p:nvPr/>
        </p:nvPicPr>
        <p:blipFill>
          <a:blip r:embed="rId4"/>
          <a:stretch>
            <a:fillRect/>
          </a:stretch>
        </p:blipFill>
        <p:spPr>
          <a:xfrm>
            <a:off x="248622" y="4332018"/>
            <a:ext cx="1619215" cy="2348880"/>
          </a:xfrm>
          <a:prstGeom prst="rect">
            <a:avLst/>
          </a:prstGeom>
        </p:spPr>
      </p:pic>
      <p:pic>
        <p:nvPicPr>
          <p:cNvPr id="8" name="Picture 7">
            <a:extLst>
              <a:ext uri="{FF2B5EF4-FFF2-40B4-BE49-F238E27FC236}">
                <a16:creationId xmlns:a16="http://schemas.microsoft.com/office/drawing/2014/main" id="{EF3B4C21-D15C-4824-8C59-DB4A0A985AED}"/>
              </a:ext>
            </a:extLst>
          </p:cNvPr>
          <p:cNvPicPr>
            <a:picLocks noChangeAspect="1"/>
          </p:cNvPicPr>
          <p:nvPr/>
        </p:nvPicPr>
        <p:blipFill>
          <a:blip r:embed="rId5"/>
          <a:stretch>
            <a:fillRect/>
          </a:stretch>
        </p:blipFill>
        <p:spPr>
          <a:xfrm>
            <a:off x="3547233" y="4340469"/>
            <a:ext cx="1631563" cy="2340429"/>
          </a:xfrm>
          <a:prstGeom prst="rect">
            <a:avLst/>
          </a:prstGeom>
        </p:spPr>
      </p:pic>
      <p:pic>
        <p:nvPicPr>
          <p:cNvPr id="9" name="Picture 8">
            <a:extLst>
              <a:ext uri="{FF2B5EF4-FFF2-40B4-BE49-F238E27FC236}">
                <a16:creationId xmlns:a16="http://schemas.microsoft.com/office/drawing/2014/main" id="{3D33CB36-187D-4C98-8159-6082977A6872}"/>
              </a:ext>
            </a:extLst>
          </p:cNvPr>
          <p:cNvPicPr>
            <a:picLocks noChangeAspect="1"/>
          </p:cNvPicPr>
          <p:nvPr/>
        </p:nvPicPr>
        <p:blipFill>
          <a:blip r:embed="rId6"/>
          <a:stretch>
            <a:fillRect/>
          </a:stretch>
        </p:blipFill>
        <p:spPr>
          <a:xfrm>
            <a:off x="6795003" y="4368176"/>
            <a:ext cx="1616011" cy="2340429"/>
          </a:xfrm>
          <a:prstGeom prst="rect">
            <a:avLst/>
          </a:prstGeom>
        </p:spPr>
      </p:pic>
      <p:pic>
        <p:nvPicPr>
          <p:cNvPr id="10" name="Picture 9">
            <a:extLst>
              <a:ext uri="{FF2B5EF4-FFF2-40B4-BE49-F238E27FC236}">
                <a16:creationId xmlns:a16="http://schemas.microsoft.com/office/drawing/2014/main" id="{3B71EFFE-746A-4F15-845D-A879FA6BC7DF}"/>
              </a:ext>
            </a:extLst>
          </p:cNvPr>
          <p:cNvPicPr>
            <a:picLocks noChangeAspect="1"/>
          </p:cNvPicPr>
          <p:nvPr/>
        </p:nvPicPr>
        <p:blipFill>
          <a:blip r:embed="rId7"/>
          <a:stretch>
            <a:fillRect/>
          </a:stretch>
        </p:blipFill>
        <p:spPr>
          <a:xfrm>
            <a:off x="10027221" y="4368175"/>
            <a:ext cx="1654138" cy="2340429"/>
          </a:xfrm>
          <a:prstGeom prst="rect">
            <a:avLst/>
          </a:prstGeom>
        </p:spPr>
      </p:pic>
    </p:spTree>
    <p:extLst>
      <p:ext uri="{BB962C8B-B14F-4D97-AF65-F5344CB8AC3E}">
        <p14:creationId xmlns:p14="http://schemas.microsoft.com/office/powerpoint/2010/main" val="1537490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217fe1bad9_0_3520"/>
          <p:cNvSpPr txBox="1"/>
          <p:nvPr/>
        </p:nvSpPr>
        <p:spPr>
          <a:xfrm>
            <a:off x="878773" y="712519"/>
            <a:ext cx="1081842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n-GB" sz="2000" b="1" dirty="0">
                <a:latin typeface="Calibri" panose="020F0502020204030204" pitchFamily="34" charset="0"/>
                <a:ea typeface="Calibri" panose="020F0502020204030204" pitchFamily="34" charset="0"/>
                <a:cs typeface="Calibri" panose="020F0502020204030204" pitchFamily="34" charset="0"/>
              </a:rPr>
              <a:t>Thank you so much for attending today! </a:t>
            </a:r>
          </a:p>
          <a:p>
            <a:pPr marL="0" marR="0" lvl="0" indent="0" algn="ctr" rtl="0">
              <a:lnSpc>
                <a:spcPct val="100000"/>
              </a:lnSpc>
              <a:spcBef>
                <a:spcPts val="0"/>
              </a:spcBef>
              <a:spcAft>
                <a:spcPts val="0"/>
              </a:spcAft>
              <a:buClr>
                <a:schemeClr val="dk1"/>
              </a:buClr>
              <a:buSzPts val="4400"/>
              <a:buFont typeface="Arial"/>
              <a:buNone/>
            </a:pPr>
            <a:endParaRPr lang="en-GB" sz="20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chemeClr val="dk1"/>
              </a:buClr>
              <a:buSzPts val="4400"/>
              <a:buFont typeface="Arial"/>
              <a:buNone/>
            </a:pPr>
            <a:r>
              <a:rPr lang="en-GB" sz="2000" b="1" dirty="0">
                <a:latin typeface="Calibri" panose="020F0502020204030204" pitchFamily="34" charset="0"/>
                <a:ea typeface="Calibri" panose="020F0502020204030204" pitchFamily="34" charset="0"/>
                <a:cs typeface="Calibri" panose="020F0502020204030204" pitchFamily="34" charset="0"/>
              </a:rPr>
              <a:t>Questions and Feedback</a:t>
            </a:r>
            <a:endParaRPr sz="20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12" name="Google Shape;512;g1217fe1bad9_0_3520"/>
          <p:cNvPicPr preferRelativeResize="0"/>
          <p:nvPr/>
        </p:nvPicPr>
        <p:blipFill rotWithShape="1">
          <a:blip r:embed="rId3">
            <a:alphaModFix/>
          </a:blip>
          <a:srcRect/>
          <a:stretch/>
        </p:blipFill>
        <p:spPr>
          <a:xfrm>
            <a:off x="7287359" y="1768108"/>
            <a:ext cx="1244600" cy="3009900"/>
          </a:xfrm>
          <a:prstGeom prst="rect">
            <a:avLst/>
          </a:prstGeom>
          <a:noFill/>
          <a:ln>
            <a:noFill/>
          </a:ln>
        </p:spPr>
      </p:pic>
      <p:pic>
        <p:nvPicPr>
          <p:cNvPr id="513" name="Google Shape;513;g1217fe1bad9_0_3520"/>
          <p:cNvPicPr preferRelativeResize="0"/>
          <p:nvPr/>
        </p:nvPicPr>
        <p:blipFill rotWithShape="1">
          <a:blip r:embed="rId4">
            <a:alphaModFix/>
          </a:blip>
          <a:srcRect/>
          <a:stretch/>
        </p:blipFill>
        <p:spPr>
          <a:xfrm>
            <a:off x="10339458" y="1728141"/>
            <a:ext cx="1638300" cy="2941638"/>
          </a:xfrm>
          <a:prstGeom prst="rect">
            <a:avLst/>
          </a:prstGeom>
          <a:noFill/>
          <a:ln>
            <a:noFill/>
          </a:ln>
        </p:spPr>
      </p:pic>
      <p:pic>
        <p:nvPicPr>
          <p:cNvPr id="514" name="Google Shape;514;g1217fe1bad9_0_3520"/>
          <p:cNvPicPr preferRelativeResize="0"/>
          <p:nvPr/>
        </p:nvPicPr>
        <p:blipFill rotWithShape="1">
          <a:blip r:embed="rId5">
            <a:alphaModFix/>
          </a:blip>
          <a:srcRect/>
          <a:stretch/>
        </p:blipFill>
        <p:spPr>
          <a:xfrm>
            <a:off x="8712051" y="2712635"/>
            <a:ext cx="1655763" cy="3230563"/>
          </a:xfrm>
          <a:prstGeom prst="rect">
            <a:avLst/>
          </a:prstGeom>
          <a:noFill/>
          <a:ln>
            <a:noFill/>
          </a:ln>
        </p:spPr>
      </p:pic>
      <p:sp>
        <p:nvSpPr>
          <p:cNvPr id="515" name="Google Shape;515;g1217fe1bad9_0_3520"/>
          <p:cNvSpPr/>
          <p:nvPr/>
        </p:nvSpPr>
        <p:spPr>
          <a:xfrm>
            <a:off x="214242" y="4064924"/>
            <a:ext cx="3242241" cy="2793076"/>
          </a:xfrm>
          <a:prstGeom prst="irregularSeal1">
            <a:avLst/>
          </a:prstGeom>
          <a:solidFill>
            <a:srgbClr val="FFFFFF"/>
          </a:solidFill>
          <a:ln w="28575" cap="flat" cmpd="sng">
            <a:solidFill>
              <a:srgbClr val="ED7D3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2100" b="1" i="0" u="none" strike="noStrike" cap="none" dirty="0">
                <a:solidFill>
                  <a:srgbClr val="000000"/>
                </a:solidFill>
                <a:latin typeface="Calibri"/>
                <a:ea typeface="Calibri"/>
                <a:cs typeface="Calibri"/>
                <a:sym typeface="Calibri"/>
              </a:rPr>
              <a:t>Please complete a feedback form</a:t>
            </a:r>
            <a:endParaRPr sz="2100" b="1" i="0" u="none" strike="noStrike" cap="none" dirty="0">
              <a:solidFill>
                <a:srgbClr val="000000"/>
              </a:solidFill>
              <a:latin typeface="Calibri"/>
              <a:ea typeface="Calibri"/>
              <a:cs typeface="Calibri"/>
              <a:sym typeface="Calibri"/>
            </a:endParaRPr>
          </a:p>
        </p:txBody>
      </p:sp>
      <p:pic>
        <p:nvPicPr>
          <p:cNvPr id="7" name="Picture 2" descr="coffee and chat logo - St Davids City Council">
            <a:extLst>
              <a:ext uri="{FF2B5EF4-FFF2-40B4-BE49-F238E27FC236}">
                <a16:creationId xmlns:a16="http://schemas.microsoft.com/office/drawing/2014/main" id="{82590934-918D-4819-8748-02A60004F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916" y="2336785"/>
            <a:ext cx="3528636" cy="2793075"/>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522;g1217fe1bad9_0_3622">
            <a:extLst>
              <a:ext uri="{FF2B5EF4-FFF2-40B4-BE49-F238E27FC236}">
                <a16:creationId xmlns:a16="http://schemas.microsoft.com/office/drawing/2014/main" id="{421FB328-18C8-48E7-93AF-362751625A52}"/>
              </a:ext>
            </a:extLst>
          </p:cNvPr>
          <p:cNvPicPr preferRelativeResize="0"/>
          <p:nvPr/>
        </p:nvPicPr>
        <p:blipFill rotWithShape="1">
          <a:blip r:embed="rId7">
            <a:alphaModFix/>
          </a:blip>
          <a:srcRect/>
          <a:stretch/>
        </p:blipFill>
        <p:spPr>
          <a:xfrm>
            <a:off x="375146" y="175005"/>
            <a:ext cx="3081337" cy="37258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3aee18b718_0_464"/>
          <p:cNvSpPr txBox="1"/>
          <p:nvPr/>
        </p:nvSpPr>
        <p:spPr>
          <a:xfrm>
            <a:off x="989351" y="366743"/>
            <a:ext cx="10755345"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dirty="0">
                <a:solidFill>
                  <a:srgbClr val="47434F"/>
                </a:solidFill>
                <a:latin typeface="Calibri"/>
                <a:ea typeface="Calibri"/>
                <a:cs typeface="Calibri"/>
                <a:sym typeface="Calibri"/>
              </a:rPr>
              <a:t>Moving into a </a:t>
            </a:r>
            <a:r>
              <a:rPr lang="en-GB" sz="4400" b="1" dirty="0">
                <a:solidFill>
                  <a:srgbClr val="47434F"/>
                </a:solidFill>
                <a:latin typeface="Calibri"/>
                <a:ea typeface="Calibri"/>
                <a:cs typeface="Calibri"/>
                <a:sym typeface="Calibri"/>
              </a:rPr>
              <a:t>new </a:t>
            </a:r>
            <a:r>
              <a:rPr lang="en-GB" sz="4400" b="1" i="0" u="none" strike="noStrike" cap="none" dirty="0">
                <a:solidFill>
                  <a:srgbClr val="47434F"/>
                </a:solidFill>
                <a:latin typeface="Calibri"/>
                <a:ea typeface="Calibri"/>
                <a:cs typeface="Calibri"/>
                <a:sym typeface="Calibri"/>
              </a:rPr>
              <a:t>Year/School…so what?</a:t>
            </a:r>
            <a:endParaRPr sz="4400" b="1" i="0" u="none" strike="noStrike" cap="none" dirty="0">
              <a:solidFill>
                <a:srgbClr val="47434F"/>
              </a:solidFill>
              <a:latin typeface="Calibri"/>
              <a:ea typeface="Calibri"/>
              <a:cs typeface="Calibri"/>
              <a:sym typeface="Calibri"/>
            </a:endParaRPr>
          </a:p>
        </p:txBody>
      </p:sp>
      <p:sp>
        <p:nvSpPr>
          <p:cNvPr id="160" name="Google Shape;160;g13aee18b718_0_464"/>
          <p:cNvSpPr/>
          <p:nvPr/>
        </p:nvSpPr>
        <p:spPr>
          <a:xfrm>
            <a:off x="989351" y="4578648"/>
            <a:ext cx="10058400" cy="2031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2200" b="0" i="0" u="none" strike="noStrike" cap="none" dirty="0">
                <a:solidFill>
                  <a:schemeClr val="dk1"/>
                </a:solidFill>
                <a:latin typeface="Calibri"/>
                <a:ea typeface="Calibri"/>
                <a:cs typeface="Calibri"/>
                <a:sym typeface="Calibri"/>
              </a:rPr>
              <a:t>We want this to be a </a:t>
            </a:r>
            <a:r>
              <a:rPr lang="en-GB" sz="2200" b="1" i="0" u="none" strike="noStrike" cap="none" dirty="0">
                <a:solidFill>
                  <a:schemeClr val="dk1"/>
                </a:solidFill>
                <a:latin typeface="Calibri"/>
                <a:ea typeface="Calibri"/>
                <a:cs typeface="Calibri"/>
                <a:sym typeface="Calibri"/>
              </a:rPr>
              <a:t>positive</a:t>
            </a:r>
            <a:r>
              <a:rPr lang="en-GB" sz="2200" b="0" i="0" u="none" strike="noStrike" cap="none" dirty="0">
                <a:solidFill>
                  <a:schemeClr val="dk1"/>
                </a:solidFill>
                <a:latin typeface="Calibri"/>
                <a:ea typeface="Calibri"/>
                <a:cs typeface="Calibri"/>
                <a:sym typeface="Calibri"/>
              </a:rPr>
              <a:t> transition </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22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2200" b="0" i="0" u="none" strike="noStrike" cap="none" dirty="0">
                <a:solidFill>
                  <a:schemeClr val="dk1"/>
                </a:solidFill>
                <a:latin typeface="Calibri"/>
                <a:ea typeface="Calibri"/>
                <a:cs typeface="Calibri"/>
                <a:sym typeface="Calibri"/>
              </a:rPr>
              <a:t>To better understand why this is so significant leads us to look at </a:t>
            </a:r>
            <a:r>
              <a:rPr lang="en-GB" sz="2200" b="1" i="0" u="none" strike="noStrike" cap="none" dirty="0">
                <a:solidFill>
                  <a:schemeClr val="dk1"/>
                </a:solidFill>
                <a:latin typeface="Calibri"/>
                <a:ea typeface="Calibri"/>
                <a:cs typeface="Calibri"/>
                <a:sym typeface="Calibri"/>
              </a:rPr>
              <a:t>attachment theory.  </a:t>
            </a:r>
            <a:endParaRPr sz="2200" b="1" i="0" u="none" strike="noStrike" cap="none" dirty="0">
              <a:solidFill>
                <a:schemeClr val="dk1"/>
              </a:solidFill>
              <a:latin typeface="Calibri"/>
              <a:ea typeface="Calibri"/>
              <a:cs typeface="Calibri"/>
              <a:sym typeface="Calibri"/>
            </a:endParaRPr>
          </a:p>
        </p:txBody>
      </p:sp>
      <p:sp>
        <p:nvSpPr>
          <p:cNvPr id="161" name="Google Shape;161;g13aee18b718_0_464"/>
          <p:cNvSpPr txBox="1"/>
          <p:nvPr/>
        </p:nvSpPr>
        <p:spPr>
          <a:xfrm>
            <a:off x="519600" y="1107075"/>
            <a:ext cx="8767500" cy="341627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GB" sz="2400" b="1" i="0" u="none" strike="noStrike" cap="none" dirty="0">
                <a:solidFill>
                  <a:schemeClr val="dk1"/>
                </a:solidFill>
                <a:latin typeface="Calibri"/>
                <a:ea typeface="Calibri"/>
                <a:cs typeface="Calibri"/>
                <a:sym typeface="Calibri"/>
              </a:rPr>
              <a:t>There are some differences that children will need to get used to as they transition:</a:t>
            </a:r>
            <a:endParaRPr sz="2400" b="1" i="0" u="none" strike="noStrike" cap="none"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A new approach to learning. </a:t>
            </a:r>
            <a:endParaRPr sz="2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New teachers and teaching styles. </a:t>
            </a:r>
            <a:endParaRPr sz="2400" b="0" i="0" u="none" strike="noStrike" cap="none"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New classroom and new entrance to the school.</a:t>
            </a:r>
            <a:endParaRPr sz="2400" b="0" i="0" u="none" strike="noStrike" cap="none"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2400"/>
              <a:buFont typeface="Arial"/>
              <a:buChar char="•"/>
            </a:pPr>
            <a:r>
              <a:rPr lang="en-GB" sz="2400" b="0" i="0" u="none" strike="noStrike" cap="none" dirty="0">
                <a:solidFill>
                  <a:schemeClr val="dk1"/>
                </a:solidFill>
                <a:latin typeface="Calibri"/>
                <a:ea typeface="Calibri"/>
                <a:cs typeface="Calibri"/>
                <a:sym typeface="Calibri"/>
              </a:rPr>
              <a:t>Some differences in expectations, rules and routines. </a:t>
            </a:r>
            <a:endParaRPr sz="2400" b="0" i="0" u="none" strike="noStrike" cap="none" dirty="0">
              <a:solidFill>
                <a:srgbClr val="000000"/>
              </a:solidFill>
              <a:latin typeface="Arial"/>
              <a:ea typeface="Arial"/>
              <a:cs typeface="Arial"/>
              <a:sym typeface="Arial"/>
            </a:endParaRPr>
          </a:p>
        </p:txBody>
      </p:sp>
      <p:pic>
        <p:nvPicPr>
          <p:cNvPr id="162" name="Google Shape;162;g13aee18b718_0_464"/>
          <p:cNvPicPr preferRelativeResize="0"/>
          <p:nvPr/>
        </p:nvPicPr>
        <p:blipFill rotWithShape="1">
          <a:blip r:embed="rId3">
            <a:alphaModFix/>
          </a:blip>
          <a:srcRect/>
          <a:stretch/>
        </p:blipFill>
        <p:spPr>
          <a:xfrm>
            <a:off x="9915619" y="1218385"/>
            <a:ext cx="1246188" cy="300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3aee18b718_0_577"/>
          <p:cNvSpPr txBox="1"/>
          <p:nvPr/>
        </p:nvSpPr>
        <p:spPr>
          <a:xfrm>
            <a:off x="1313544" y="348843"/>
            <a:ext cx="9144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School as the secure base</a:t>
            </a:r>
            <a:endParaRPr sz="4400" b="1" i="0" u="none" strike="noStrike" cap="none">
              <a:solidFill>
                <a:srgbClr val="47434F"/>
              </a:solidFill>
              <a:latin typeface="Calibri"/>
              <a:ea typeface="Calibri"/>
              <a:cs typeface="Calibri"/>
              <a:sym typeface="Calibri"/>
            </a:endParaRPr>
          </a:p>
        </p:txBody>
      </p:sp>
      <p:sp>
        <p:nvSpPr>
          <p:cNvPr id="169" name="Google Shape;169;g13aee18b718_0_577"/>
          <p:cNvSpPr/>
          <p:nvPr/>
        </p:nvSpPr>
        <p:spPr>
          <a:xfrm>
            <a:off x="1313544" y="1323126"/>
            <a:ext cx="9748500" cy="46761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900" b="0" i="0" u="none" strike="noStrike" cap="none" dirty="0">
                <a:solidFill>
                  <a:srgbClr val="000000"/>
                </a:solidFill>
                <a:latin typeface="Calibri"/>
                <a:ea typeface="Calibri"/>
                <a:cs typeface="Calibri"/>
                <a:sym typeface="Calibri"/>
              </a:rPr>
              <a:t>In addition to their primary attachment relationship with you. Your child also forms an attachment to their school and this acts as an additional </a:t>
            </a:r>
            <a:r>
              <a:rPr lang="en-GB" sz="1900" b="0" i="0" u="sng" strike="noStrike" cap="none" dirty="0">
                <a:solidFill>
                  <a:srgbClr val="000000"/>
                </a:solidFill>
                <a:latin typeface="Calibri"/>
                <a:ea typeface="Calibri"/>
                <a:cs typeface="Calibri"/>
                <a:sym typeface="Calibri"/>
              </a:rPr>
              <a:t>secure base </a:t>
            </a:r>
            <a:r>
              <a:rPr lang="en-GB" sz="1900" b="0" i="0" u="none" strike="noStrike" cap="none" dirty="0">
                <a:solidFill>
                  <a:srgbClr val="000000"/>
                </a:solidFill>
                <a:latin typeface="Calibri"/>
                <a:ea typeface="Calibri"/>
                <a:cs typeface="Calibri"/>
                <a:sym typeface="Calibri"/>
              </a:rPr>
              <a:t>through:</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9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900"/>
              <a:buFont typeface="Arial"/>
              <a:buChar char="•"/>
            </a:pPr>
            <a:r>
              <a:rPr lang="en-GB" sz="1900" b="1" i="0" u="none" strike="noStrike" cap="none" dirty="0">
                <a:solidFill>
                  <a:srgbClr val="000000"/>
                </a:solidFill>
                <a:latin typeface="Calibri"/>
                <a:ea typeface="Calibri"/>
                <a:cs typeface="Calibri"/>
                <a:sym typeface="Calibri"/>
              </a:rPr>
              <a:t>Providing safety</a:t>
            </a:r>
            <a:endParaRPr sz="1900" b="1"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900"/>
              <a:buFont typeface="Arial"/>
              <a:buChar char="•"/>
            </a:pPr>
            <a:r>
              <a:rPr lang="en-GB" sz="1900" b="1" i="0" u="none" strike="noStrike" cap="none" dirty="0">
                <a:solidFill>
                  <a:srgbClr val="000000"/>
                </a:solidFill>
                <a:latin typeface="Calibri"/>
                <a:ea typeface="Calibri"/>
                <a:cs typeface="Calibri"/>
                <a:sym typeface="Calibri"/>
              </a:rPr>
              <a:t>Providing emotional security in fear-provoking situations </a:t>
            </a:r>
            <a:endParaRPr sz="15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900"/>
              <a:buFont typeface="Arial"/>
              <a:buChar char="•"/>
            </a:pPr>
            <a:r>
              <a:rPr lang="en-GB" sz="1900" b="1" i="0" u="none" strike="noStrike" cap="none" dirty="0">
                <a:solidFill>
                  <a:srgbClr val="000000"/>
                </a:solidFill>
                <a:latin typeface="Calibri"/>
                <a:ea typeface="Calibri"/>
                <a:cs typeface="Calibri"/>
                <a:sym typeface="Calibri"/>
              </a:rPr>
              <a:t>Promotes opportunities for social contribution</a:t>
            </a:r>
            <a:endParaRPr sz="1500" b="0" i="0" u="none" strike="noStrike" cap="none" dirty="0">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Arial"/>
              <a:buNone/>
            </a:pPr>
            <a:endParaRPr sz="1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900" b="0" i="0" u="none" strike="noStrike" cap="none" dirty="0">
                <a:solidFill>
                  <a:schemeClr val="dk1"/>
                </a:solidFill>
                <a:latin typeface="Calibri"/>
                <a:ea typeface="Calibri"/>
                <a:cs typeface="Calibri"/>
                <a:sym typeface="Calibri"/>
              </a:rPr>
              <a:t>This enables school to be a place where they can feel safe to explore and their learning can thrive. </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9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900" b="0" i="0" u="none" strike="noStrike" cap="none" dirty="0">
                <a:solidFill>
                  <a:schemeClr val="dk1"/>
                </a:solidFill>
                <a:latin typeface="Calibri"/>
                <a:ea typeface="Calibri"/>
                <a:cs typeface="Calibri"/>
                <a:sym typeface="Calibri"/>
              </a:rPr>
              <a:t>Starting a new year means that some of the safety and security they felt in </a:t>
            </a:r>
            <a:r>
              <a:rPr lang="en-GB" sz="1900" dirty="0">
                <a:solidFill>
                  <a:schemeClr val="dk1"/>
                </a:solidFill>
                <a:latin typeface="Calibri"/>
                <a:ea typeface="Calibri"/>
                <a:cs typeface="Calibri"/>
                <a:sym typeface="Calibri"/>
              </a:rPr>
              <a:t>their previous class</a:t>
            </a:r>
            <a:r>
              <a:rPr lang="en-GB" sz="1900" b="0" i="0" u="none" strike="noStrike" cap="none" dirty="0">
                <a:solidFill>
                  <a:schemeClr val="dk1"/>
                </a:solidFill>
                <a:latin typeface="Calibri"/>
                <a:ea typeface="Calibri"/>
                <a:cs typeface="Calibri"/>
                <a:sym typeface="Calibri"/>
              </a:rPr>
              <a:t> is gone, and a new relationship must be established. This can take some time and whilst they learn to feel safe in their new environment, some uncertainty and unsettled emotions are normal.  </a:t>
            </a:r>
            <a:endParaRPr sz="19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3aee18b718_0_690"/>
          <p:cNvSpPr txBox="1"/>
          <p:nvPr/>
        </p:nvSpPr>
        <p:spPr>
          <a:xfrm>
            <a:off x="-7" y="568365"/>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GB" sz="3200" b="1" i="0" u="none" strike="noStrike" cap="none">
                <a:solidFill>
                  <a:srgbClr val="47434F"/>
                </a:solidFill>
                <a:latin typeface="Calibri"/>
                <a:ea typeface="Calibri"/>
                <a:cs typeface="Calibri"/>
                <a:sym typeface="Calibri"/>
              </a:rPr>
              <a:t>What are the usual worries of changing year group?</a:t>
            </a:r>
            <a:endParaRPr sz="3200" b="1" i="0" u="none" strike="noStrike" cap="none">
              <a:solidFill>
                <a:srgbClr val="47434F"/>
              </a:solidFill>
              <a:latin typeface="Calibri"/>
              <a:ea typeface="Calibri"/>
              <a:cs typeface="Calibri"/>
              <a:sym typeface="Calibri"/>
            </a:endParaRPr>
          </a:p>
        </p:txBody>
      </p:sp>
      <p:pic>
        <p:nvPicPr>
          <p:cNvPr id="176" name="Google Shape;176;g13aee18b718_0_690"/>
          <p:cNvPicPr preferRelativeResize="0"/>
          <p:nvPr/>
        </p:nvPicPr>
        <p:blipFill rotWithShape="1">
          <a:blip r:embed="rId3">
            <a:alphaModFix/>
          </a:blip>
          <a:srcRect/>
          <a:stretch/>
        </p:blipFill>
        <p:spPr>
          <a:xfrm>
            <a:off x="9881973" y="4457650"/>
            <a:ext cx="2310025" cy="2372000"/>
          </a:xfrm>
          <a:prstGeom prst="rect">
            <a:avLst/>
          </a:prstGeom>
          <a:noFill/>
          <a:ln>
            <a:noFill/>
          </a:ln>
        </p:spPr>
      </p:pic>
      <p:sp>
        <p:nvSpPr>
          <p:cNvPr id="177" name="Google Shape;177;g13aee18b718_0_690"/>
          <p:cNvSpPr txBox="1"/>
          <p:nvPr/>
        </p:nvSpPr>
        <p:spPr>
          <a:xfrm>
            <a:off x="793117" y="1554800"/>
            <a:ext cx="10416300" cy="3140100"/>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0000"/>
              </a:lnSpc>
              <a:spcBef>
                <a:spcPts val="0"/>
              </a:spcBef>
              <a:spcAft>
                <a:spcPts val="0"/>
              </a:spcAft>
              <a:buClr>
                <a:schemeClr val="dk1"/>
              </a:buClr>
              <a:buSzPts val="2200"/>
              <a:buFont typeface="Arial"/>
              <a:buChar char="•"/>
            </a:pPr>
            <a:r>
              <a:rPr lang="en-GB" sz="2200" b="0" i="0" u="none" strike="noStrike" cap="none">
                <a:solidFill>
                  <a:schemeClr val="dk1"/>
                </a:solidFill>
                <a:latin typeface="Calibri"/>
                <a:ea typeface="Calibri"/>
                <a:cs typeface="Calibri"/>
                <a:sym typeface="Calibri"/>
              </a:rPr>
              <a:t>What do think common worries about changing year groups are for children?</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200"/>
              <a:buFont typeface="Arial"/>
              <a:buChar char="•"/>
            </a:pPr>
            <a:r>
              <a:rPr lang="en-GB" sz="2200" b="0" i="0" u="none" strike="noStrike" cap="none">
                <a:solidFill>
                  <a:schemeClr val="dk1"/>
                </a:solidFill>
                <a:latin typeface="Calibri"/>
                <a:ea typeface="Calibri"/>
                <a:cs typeface="Calibri"/>
                <a:sym typeface="Calibri"/>
              </a:rPr>
              <a:t>What are your worries as parents?</a:t>
            </a:r>
            <a:endParaRPr sz="2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3aee18b718_0_733"/>
          <p:cNvSpPr txBox="1"/>
          <p:nvPr/>
        </p:nvSpPr>
        <p:spPr>
          <a:xfrm>
            <a:off x="169127" y="376140"/>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GB" sz="3800" b="1" i="0" u="none" strike="noStrike" cap="none">
                <a:solidFill>
                  <a:srgbClr val="47434F"/>
                </a:solidFill>
                <a:latin typeface="Calibri"/>
                <a:ea typeface="Calibri"/>
                <a:cs typeface="Calibri"/>
                <a:sym typeface="Calibri"/>
              </a:rPr>
              <a:t>Understanding worries, fear and anxiety </a:t>
            </a:r>
            <a:endParaRPr sz="3800" b="1" i="0" u="none" strike="noStrike" cap="none">
              <a:solidFill>
                <a:srgbClr val="47434F"/>
              </a:solidFill>
              <a:latin typeface="Calibri"/>
              <a:ea typeface="Calibri"/>
              <a:cs typeface="Calibri"/>
              <a:sym typeface="Calibri"/>
            </a:endParaRPr>
          </a:p>
        </p:txBody>
      </p:sp>
      <p:pic>
        <p:nvPicPr>
          <p:cNvPr id="184" name="Google Shape;184;g13aee18b718_0_733"/>
          <p:cNvPicPr preferRelativeResize="0"/>
          <p:nvPr/>
        </p:nvPicPr>
        <p:blipFill rotWithShape="1">
          <a:blip r:embed="rId3">
            <a:alphaModFix/>
          </a:blip>
          <a:srcRect/>
          <a:stretch/>
        </p:blipFill>
        <p:spPr>
          <a:xfrm>
            <a:off x="2715158" y="4544450"/>
            <a:ext cx="5502749" cy="2084950"/>
          </a:xfrm>
          <a:prstGeom prst="rect">
            <a:avLst/>
          </a:prstGeom>
          <a:noFill/>
          <a:ln>
            <a:noFill/>
          </a:ln>
        </p:spPr>
      </p:pic>
      <p:sp>
        <p:nvSpPr>
          <p:cNvPr id="185" name="Google Shape;185;g13aee18b718_0_733"/>
          <p:cNvSpPr txBox="1"/>
          <p:nvPr/>
        </p:nvSpPr>
        <p:spPr>
          <a:xfrm>
            <a:off x="887850" y="1266750"/>
            <a:ext cx="10416300" cy="2816700"/>
          </a:xfrm>
          <a:prstGeom prst="rect">
            <a:avLst/>
          </a:prstGeom>
          <a:noFill/>
          <a:ln>
            <a:noFill/>
          </a:ln>
        </p:spPr>
        <p:txBody>
          <a:bodyPr spcFirstLastPara="1" wrap="square" lIns="91425" tIns="91425" rIns="91425" bIns="91425" anchor="t" anchorCtr="0">
            <a:spAutoFit/>
          </a:bodyPr>
          <a:lstStyle/>
          <a:p>
            <a:pPr marL="285750" marR="0" lvl="0" indent="-279400" algn="l" rtl="0">
              <a:lnSpc>
                <a:spcPct val="100000"/>
              </a:lnSpc>
              <a:spcBef>
                <a:spcPts val="0"/>
              </a:spcBef>
              <a:spcAft>
                <a:spcPts val="0"/>
              </a:spcAft>
              <a:buClr>
                <a:schemeClr val="dk1"/>
              </a:buClr>
              <a:buSzPts val="1900"/>
              <a:buFont typeface="Arial"/>
              <a:buChar char="•"/>
            </a:pPr>
            <a:r>
              <a:rPr lang="en-GB" sz="1900" b="0" i="0" u="none" strike="noStrike" cap="none">
                <a:solidFill>
                  <a:schemeClr val="dk1"/>
                </a:solidFill>
                <a:latin typeface="Calibri"/>
                <a:ea typeface="Calibri"/>
                <a:cs typeface="Calibri"/>
                <a:sym typeface="Calibri"/>
              </a:rPr>
              <a:t>All humans experience fears at different points in their lives. This is a normal part of development.</a:t>
            </a:r>
            <a:br>
              <a:rPr lang="en-GB" sz="1900" b="0" i="0" u="none" strike="noStrike" cap="none">
                <a:solidFill>
                  <a:schemeClr val="dk1"/>
                </a:solidFill>
                <a:latin typeface="Calibri"/>
                <a:ea typeface="Calibri"/>
                <a:cs typeface="Calibri"/>
                <a:sym typeface="Calibri"/>
              </a:rPr>
            </a:br>
            <a:endParaRPr sz="1900" b="0" i="0" u="none" strike="noStrike" cap="none">
              <a:solidFill>
                <a:schemeClr val="dk1"/>
              </a:solidFill>
              <a:latin typeface="Calibri"/>
              <a:ea typeface="Calibri"/>
              <a:cs typeface="Calibri"/>
              <a:sym typeface="Calibri"/>
            </a:endParaRPr>
          </a:p>
          <a:p>
            <a:pPr marL="285750" marR="0" lvl="0" indent="-279400" algn="l" rtl="0">
              <a:lnSpc>
                <a:spcPct val="100000"/>
              </a:lnSpc>
              <a:spcBef>
                <a:spcPts val="0"/>
              </a:spcBef>
              <a:spcAft>
                <a:spcPts val="0"/>
              </a:spcAft>
              <a:buClr>
                <a:schemeClr val="dk1"/>
              </a:buClr>
              <a:buSzPts val="1900"/>
              <a:buFont typeface="Arial"/>
              <a:buChar char="•"/>
            </a:pPr>
            <a:r>
              <a:rPr lang="en-GB" sz="1900" b="0" i="0" u="none" strike="noStrike" cap="none">
                <a:solidFill>
                  <a:schemeClr val="dk1"/>
                </a:solidFill>
                <a:latin typeface="Calibri"/>
                <a:ea typeface="Calibri"/>
                <a:cs typeface="Calibri"/>
                <a:sym typeface="Calibri"/>
              </a:rPr>
              <a:t>A moderate amount of anxiety helps us to do well. Too much or too little anxiety keeps our performance lower. E.g. some anxiety is needed to be prepared for your first day and remember everything you need but too much might lead someone to procrastinate and end up not preparing at all.</a:t>
            </a:r>
            <a:br>
              <a:rPr lang="en-GB" sz="1900" b="0" i="0" u="none" strike="noStrike" cap="none">
                <a:solidFill>
                  <a:schemeClr val="dk1"/>
                </a:solidFill>
                <a:latin typeface="Calibri"/>
                <a:ea typeface="Calibri"/>
                <a:cs typeface="Calibri"/>
                <a:sym typeface="Calibri"/>
              </a:rPr>
            </a:br>
            <a:endParaRPr sz="1900" b="0" i="0" u="none" strike="noStrike" cap="none">
              <a:solidFill>
                <a:schemeClr val="dk1"/>
              </a:solidFill>
              <a:latin typeface="Calibri"/>
              <a:ea typeface="Calibri"/>
              <a:cs typeface="Calibri"/>
              <a:sym typeface="Calibri"/>
            </a:endParaRPr>
          </a:p>
          <a:p>
            <a:pPr marL="285750" marR="0" lvl="0" indent="-279400" algn="l" rtl="0">
              <a:lnSpc>
                <a:spcPct val="100000"/>
              </a:lnSpc>
              <a:spcBef>
                <a:spcPts val="0"/>
              </a:spcBef>
              <a:spcAft>
                <a:spcPts val="0"/>
              </a:spcAft>
              <a:buClr>
                <a:schemeClr val="dk1"/>
              </a:buClr>
              <a:buSzPts val="1900"/>
              <a:buFont typeface="Arial"/>
              <a:buChar char="•"/>
            </a:pPr>
            <a:r>
              <a:rPr lang="en-GB" sz="1900" b="0" i="0" u="none" strike="noStrike" cap="none">
                <a:solidFill>
                  <a:schemeClr val="dk1"/>
                </a:solidFill>
                <a:latin typeface="Calibri"/>
                <a:ea typeface="Calibri"/>
                <a:cs typeface="Calibri"/>
                <a:sym typeface="Calibri"/>
              </a:rPr>
              <a:t>Therefore keeping worries at a manageable level is important. We can do this through supporting children to use a range of strategies that help them to avoid becoming overwhelmed.</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3aee18b718_0_774"/>
          <p:cNvSpPr txBox="1"/>
          <p:nvPr/>
        </p:nvSpPr>
        <p:spPr>
          <a:xfrm>
            <a:off x="0" y="208818"/>
            <a:ext cx="12192000" cy="713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GB" sz="4400" b="1" i="0" u="none" strike="noStrike" cap="none">
                <a:solidFill>
                  <a:srgbClr val="47434F"/>
                </a:solidFill>
                <a:latin typeface="Calibri"/>
                <a:ea typeface="Calibri"/>
                <a:cs typeface="Calibri"/>
                <a:sym typeface="Calibri"/>
              </a:rPr>
              <a:t>The Cognitive Behavioural Model</a:t>
            </a:r>
            <a:endParaRPr sz="4400" b="1" i="0" u="none" strike="noStrike" cap="none">
              <a:solidFill>
                <a:srgbClr val="47434F"/>
              </a:solidFill>
              <a:latin typeface="Calibri"/>
              <a:ea typeface="Calibri"/>
              <a:cs typeface="Calibri"/>
              <a:sym typeface="Calibri"/>
            </a:endParaRPr>
          </a:p>
        </p:txBody>
      </p:sp>
      <p:sp>
        <p:nvSpPr>
          <p:cNvPr id="192" name="Google Shape;192;g13aee18b718_0_774"/>
          <p:cNvSpPr/>
          <p:nvPr/>
        </p:nvSpPr>
        <p:spPr>
          <a:xfrm>
            <a:off x="2273300" y="922421"/>
            <a:ext cx="7746900" cy="8262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The CBT model can help us understand how worries can form a vicious cycle BUT also how we can best intervene and manage worries</a:t>
            </a:r>
            <a:endParaRPr sz="1800" b="0" i="0" u="none" strike="noStrike" cap="none">
              <a:solidFill>
                <a:schemeClr val="dk1"/>
              </a:solidFill>
              <a:latin typeface="Calibri"/>
              <a:ea typeface="Calibri"/>
              <a:cs typeface="Calibri"/>
              <a:sym typeface="Calibri"/>
            </a:endParaRPr>
          </a:p>
        </p:txBody>
      </p:sp>
      <p:sp>
        <p:nvSpPr>
          <p:cNvPr id="193" name="Google Shape;193;g13aee18b718_0_774"/>
          <p:cNvSpPr/>
          <p:nvPr/>
        </p:nvSpPr>
        <p:spPr>
          <a:xfrm>
            <a:off x="4876800" y="1963821"/>
            <a:ext cx="2540100" cy="1422300"/>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Thoughts</a:t>
            </a:r>
            <a:endParaRPr sz="3200" b="0" i="0" u="none" strike="noStrike" cap="none">
              <a:solidFill>
                <a:schemeClr val="lt1"/>
              </a:solidFill>
              <a:latin typeface="Calibri"/>
              <a:ea typeface="Calibri"/>
              <a:cs typeface="Calibri"/>
              <a:sym typeface="Calibri"/>
            </a:endParaRPr>
          </a:p>
        </p:txBody>
      </p:sp>
      <p:sp>
        <p:nvSpPr>
          <p:cNvPr id="194" name="Google Shape;194;g13aee18b718_0_774"/>
          <p:cNvSpPr/>
          <p:nvPr/>
        </p:nvSpPr>
        <p:spPr>
          <a:xfrm>
            <a:off x="2413000" y="3601275"/>
            <a:ext cx="2540100" cy="1422300"/>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Behaviours</a:t>
            </a:r>
            <a:endParaRPr sz="3200" b="0" i="0" u="none" strike="noStrike" cap="none">
              <a:solidFill>
                <a:schemeClr val="lt1"/>
              </a:solidFill>
              <a:latin typeface="Calibri"/>
              <a:ea typeface="Calibri"/>
              <a:cs typeface="Calibri"/>
              <a:sym typeface="Calibri"/>
            </a:endParaRPr>
          </a:p>
        </p:txBody>
      </p:sp>
      <p:sp>
        <p:nvSpPr>
          <p:cNvPr id="195" name="Google Shape;195;g13aee18b718_0_774"/>
          <p:cNvSpPr/>
          <p:nvPr/>
        </p:nvSpPr>
        <p:spPr>
          <a:xfrm>
            <a:off x="7416800" y="3550475"/>
            <a:ext cx="2540100" cy="1422300"/>
          </a:xfrm>
          <a:prstGeom prst="roundRect">
            <a:avLst>
              <a:gd name="adj" fmla="val 16667"/>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Feelings </a:t>
            </a:r>
            <a:endParaRPr sz="3200" b="0" i="0" u="none" strike="noStrike" cap="none">
              <a:solidFill>
                <a:schemeClr val="lt1"/>
              </a:solidFill>
              <a:latin typeface="Calibri"/>
              <a:ea typeface="Calibri"/>
              <a:cs typeface="Calibri"/>
              <a:sym typeface="Calibri"/>
            </a:endParaRPr>
          </a:p>
        </p:txBody>
      </p:sp>
      <p:sp>
        <p:nvSpPr>
          <p:cNvPr id="196" name="Google Shape;196;g13aee18b718_0_774"/>
          <p:cNvSpPr/>
          <p:nvPr/>
        </p:nvSpPr>
        <p:spPr>
          <a:xfrm>
            <a:off x="4953000" y="5226875"/>
            <a:ext cx="2540100" cy="1422300"/>
          </a:xfrm>
          <a:prstGeom prst="roundRect">
            <a:avLst>
              <a:gd name="adj"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alibri"/>
                <a:ea typeface="Calibri"/>
                <a:cs typeface="Calibri"/>
                <a:sym typeface="Calibri"/>
              </a:rPr>
              <a:t>Physical responses</a:t>
            </a:r>
            <a:endParaRPr sz="3200" b="0" i="0" u="none" strike="noStrike" cap="none">
              <a:solidFill>
                <a:schemeClr val="lt1"/>
              </a:solidFill>
              <a:latin typeface="Calibri"/>
              <a:ea typeface="Calibri"/>
              <a:cs typeface="Calibri"/>
              <a:sym typeface="Calibri"/>
            </a:endParaRPr>
          </a:p>
        </p:txBody>
      </p:sp>
      <p:sp>
        <p:nvSpPr>
          <p:cNvPr id="197" name="Google Shape;197;g13aee18b718_0_774"/>
          <p:cNvSpPr/>
          <p:nvPr/>
        </p:nvSpPr>
        <p:spPr>
          <a:xfrm>
            <a:off x="5295900" y="3474275"/>
            <a:ext cx="1701900" cy="1676400"/>
          </a:xfrm>
          <a:prstGeom prst="quadArrow">
            <a:avLst>
              <a:gd name="adj1" fmla="val 10379"/>
              <a:gd name="adj2" fmla="val 13409"/>
              <a:gd name="adj3" fmla="val 22500"/>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g13aee18b718_0_774"/>
          <p:cNvSpPr/>
          <p:nvPr/>
        </p:nvSpPr>
        <p:spPr>
          <a:xfrm>
            <a:off x="7696200" y="5150675"/>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g13aee18b718_0_774"/>
          <p:cNvSpPr/>
          <p:nvPr/>
        </p:nvSpPr>
        <p:spPr>
          <a:xfrm rot="-5400000">
            <a:off x="7616491" y="2408116"/>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g13aee18b718_0_774"/>
          <p:cNvSpPr/>
          <p:nvPr/>
        </p:nvSpPr>
        <p:spPr>
          <a:xfrm rot="5400000">
            <a:off x="3752850" y="5112575"/>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g13aee18b718_0_774"/>
          <p:cNvSpPr/>
          <p:nvPr/>
        </p:nvSpPr>
        <p:spPr>
          <a:xfrm rot="10800000">
            <a:off x="3619500" y="2408116"/>
            <a:ext cx="990600" cy="1066800"/>
          </a:xfrm>
          <a:prstGeom prst="leftUpArrow">
            <a:avLst/>
          </a:prstGeom>
          <a:solidFill>
            <a:srgbClr val="FFC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3416</Words>
  <Application>Microsoft Office PowerPoint</Application>
  <PresentationFormat>Widescreen</PresentationFormat>
  <Paragraphs>391</Paragraphs>
  <Slides>44</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Blake</dc:creator>
  <cp:lastModifiedBy>Liz Carlin</cp:lastModifiedBy>
  <cp:revision>9</cp:revision>
  <dcterms:modified xsi:type="dcterms:W3CDTF">2025-06-12T10:23:15Z</dcterms:modified>
</cp:coreProperties>
</file>