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6"/>
  </p:notesMasterIdLst>
  <p:sldIdLst>
    <p:sldId id="257" r:id="rId2"/>
    <p:sldId id="276" r:id="rId3"/>
    <p:sldId id="277" r:id="rId4"/>
    <p:sldId id="258" r:id="rId5"/>
    <p:sldId id="279" r:id="rId6"/>
    <p:sldId id="283" r:id="rId7"/>
    <p:sldId id="262" r:id="rId8"/>
    <p:sldId id="268" r:id="rId9"/>
    <p:sldId id="273" r:id="rId10"/>
    <p:sldId id="280" r:id="rId11"/>
    <p:sldId id="281" r:id="rId12"/>
    <p:sldId id="265" r:id="rId13"/>
    <p:sldId id="285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  <a:srgbClr val="FF99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CF766-EAFC-4C95-8EE9-69C7EA623727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938C0-3248-42B4-B3F6-5BD044D62F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18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must wear: ● </a:t>
            </a:r>
            <a:r>
              <a:rPr lang="en-GB" dirty="0" err="1"/>
              <a:t>Whitepolo</a:t>
            </a:r>
            <a:r>
              <a:rPr lang="en-GB" dirty="0"/>
              <a:t> shirt ● Bottle green Carlisle and Hampton Hill Federation branded sweatshirt and/or cardigan and/or fleece ● </a:t>
            </a:r>
            <a:r>
              <a:rPr lang="en-GB" dirty="0" err="1"/>
              <a:t>Greyschool</a:t>
            </a:r>
            <a:r>
              <a:rPr lang="en-GB" dirty="0"/>
              <a:t> trousers and/or skirt and/or shorts and/or grey pinafore dress ● </a:t>
            </a:r>
            <a:r>
              <a:rPr lang="en-GB" dirty="0" err="1"/>
              <a:t>Greyorwhite</a:t>
            </a:r>
            <a:r>
              <a:rPr lang="en-GB" dirty="0"/>
              <a:t> socks ● Black school shoes (not trainers, heels, platforms or open-toed shoes) ● Children at Carlisle Infant School are required to have a bottle green Carlisle and Hampton Hill Federation branded book bag</a:t>
            </a:r>
          </a:p>
          <a:p>
            <a:endParaRPr lang="en-GB" dirty="0"/>
          </a:p>
          <a:p>
            <a:r>
              <a:rPr lang="en-GB" dirty="0"/>
              <a:t>Please note, leggings, cycling shorts and ‘Bermuda’ style shorts are not part of the </a:t>
            </a:r>
            <a:r>
              <a:rPr lang="en-GB" dirty="0" err="1"/>
              <a:t>uniformOptional</a:t>
            </a:r>
            <a:r>
              <a:rPr lang="en-GB" dirty="0"/>
              <a:t> uniform: ● </a:t>
            </a:r>
            <a:r>
              <a:rPr lang="en-GB" dirty="0" err="1"/>
              <a:t>Greytights</a:t>
            </a:r>
            <a:r>
              <a:rPr lang="en-GB" dirty="0"/>
              <a:t> (if required) ● </a:t>
            </a:r>
            <a:r>
              <a:rPr lang="en-GB" dirty="0" err="1"/>
              <a:t>Insummer</a:t>
            </a:r>
            <a:r>
              <a:rPr lang="en-GB" dirty="0"/>
              <a:t>, children may wear a green/white dress and/or playsuit with either stripes or checks ● Children at Hampton Hill Junior School may bring a bottle green Carlisle and Hampton Hill Federation branded rucksack or book bag</a:t>
            </a:r>
          </a:p>
          <a:p>
            <a:endParaRPr lang="en-GB" dirty="0"/>
          </a:p>
          <a:p>
            <a:r>
              <a:rPr lang="en-GB" dirty="0"/>
              <a:t>Physical Education (P.E.) Kits Carlisle Infant School ● </a:t>
            </a:r>
            <a:r>
              <a:rPr lang="en-GB" dirty="0" err="1"/>
              <a:t>Abottle</a:t>
            </a:r>
            <a:r>
              <a:rPr lang="en-GB" dirty="0"/>
              <a:t> green Carlisle and Hampton Hill Federation branded PE top ● Plain black sports shorts/tracksuit bottoms ● Plain trainers for outdoor PE ● Plain hair 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938C0-3248-42B4-B3F6-5BD044D62F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15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DE71-2DCF-44BD-8E10-796FC0539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5B791-65DE-49ED-B5CA-1F6A75B62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29F01-B81C-40ED-BCFF-EA6531CC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F6BDA-BB75-4D24-8F0D-53F8CD49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327AA-FD61-4398-9D7C-69C0DFA1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0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A239-387A-4ADC-B686-CFA543D90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DC9A0C-9BB7-4C6A-9166-52FC15AD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27614-EF93-4432-A89D-ED612279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97A18-3E17-4CB2-A9F4-517C16C7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26965-E816-4385-86B0-C40667AD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7DCD5-983E-40D5-9F1D-095AD73B45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1E295-7C9C-4AE5-8983-3329AE516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B7ECA-4337-4E40-AEEB-E635468B3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99731-6982-4EC0-9659-D4AB6DA1A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CBA03-D360-4950-8CDC-B878B9FE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6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686D-D6F7-49B7-BC89-5406459C6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BF54C-78E3-4347-99B3-E968C7AA7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0C194-76F6-4F6C-A6D7-8AF198B1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7BD0-2AEB-4385-9EB4-F777B3F5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CF71-B3F3-4A03-8D57-950F7DF1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4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AF0F-472D-4F68-9CBB-0562D34A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59A3E-D797-474C-971B-78E598346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A765-B508-43CD-B889-30E2AFF7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D262C-29B9-4087-804F-960653C4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F3321-F91C-4F16-A504-0D78F294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3EAB-38A0-4BC9-B0F2-A52E6428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2D25-0A1A-4036-968C-7EAC179D3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3C0BB-C2F1-4D01-870E-B85B71888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8119-F1DE-4304-96E9-ED628560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73768-BEAE-4858-BB8F-CDFBCCD5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4C3EA-BFE2-4C97-9806-5F6BEAFE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7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18D21-00D5-426F-AD5D-6234A672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1539F-1B9E-47FF-9DC9-82B618401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635FB-3F08-4D75-9554-CFA614CAC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61A80-E3B5-43F1-9665-A1E6621BB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5C6BE-E3C2-4EAA-87B0-9D349969C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E90C6-6F4B-43D1-AD1E-EA3A8922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18A9F-1AB0-46E4-B915-18FBE8C3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33E44-1177-4581-80F8-4B7B3A0E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EAB0-855A-43D3-87DF-1CD8546B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416AC-C204-4A5C-BA1C-6B4B224E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0E367-F5A9-4D21-9915-B4BA3DD6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064E9-0DDE-4E46-BFD1-1ADE69A3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E07F94-C25B-4812-BFBA-53499350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BEB0E-A74F-477A-9D6A-22F56C33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C5102-3CB5-41A5-B506-84AC518E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21DE-4154-45A0-843E-086CB199F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0474F-5509-48E9-A4DF-22B49F69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45139-29DD-479E-96A6-8019E7D03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69A79-290D-4D64-8B6A-1036E321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5A6DB-E6D7-4FFA-8AE2-3FACC08E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A174D-7303-4A80-9E1F-FE427DA5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E96C-716F-4EEB-A911-C1496938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B1FDC-13A9-4649-A8C8-406C1EC0D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61D42-3CD6-4ECB-9165-2433EFE76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87DCC-9EA8-455F-962F-DD9B0CBC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3C884-2DB5-4621-9335-0321E096F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D59C2-190B-4009-A10A-2BFAA8D9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48234-9853-44CD-A81F-31D0C7DD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8F8AB-A42B-4105-A497-78CC01C13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C7DF-710E-4985-820A-BA78D0615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4B207-27E9-494B-885B-621A8363F6EC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17B67-3DC8-4BD4-9AA8-400FBEA6C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81C42-3C8B-40AA-8502-54B9DBFE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52F2-563F-43C2-BA9E-3360E6672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6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carlisle.richmond.sch.uk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784" y="394692"/>
            <a:ext cx="868571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Welcome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Year 2 Families 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Information Meeting</a:t>
            </a:r>
          </a:p>
          <a:p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nacat" panose="00000400000000000000" pitchFamily="2" charset="0"/>
            </a:endParaRPr>
          </a:p>
          <a:p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Alysia Lewis   Octavia </a:t>
            </a:r>
            <a:r>
              <a:rPr lang="en-GB" sz="2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Fadil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Laura Irwin   Linda Holloway</a:t>
            </a: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Natasha Vaugh-Williams   Rachel Kirk </a:t>
            </a:r>
          </a:p>
          <a:p>
            <a:pPr algn="ctr"/>
            <a:endParaRPr lang="en-GB" sz="24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Roisin Sullivan   Zoe </a:t>
            </a:r>
            <a:r>
              <a:rPr lang="en-GB" sz="24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Kaill</a:t>
            </a:r>
            <a:r>
              <a:rPr lang="en-GB" sz="2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Leanne Day    Tina Priestly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2532A-8897-4E64-A4CA-F9EA517D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00" b="8000"/>
          <a:stretch/>
        </p:blipFill>
        <p:spPr>
          <a:xfrm>
            <a:off x="261257" y="1538883"/>
            <a:ext cx="8621486" cy="4752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4A5BDD-9F98-40C2-BB7C-36DCF7E84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32656"/>
            <a:ext cx="912621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Zones of Regulation and calm areas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AE08B0-2F75-4E9D-B481-08C83EF1F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260648"/>
            <a:ext cx="419858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Communication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CD5E4-5892-4052-A6EA-F9EE0790E852}"/>
              </a:ext>
            </a:extLst>
          </p:cNvPr>
          <p:cNvSpPr txBox="1"/>
          <p:nvPr/>
        </p:nvSpPr>
        <p:spPr>
          <a:xfrm>
            <a:off x="629816" y="1412776"/>
            <a:ext cx="788436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We recognise how vital communication between home and school is and we want to continue to build effective and supportive relationships with our families at Carlisle.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info@carlisle.richmond.sch.uk</a:t>
            </a:r>
            <a:r>
              <a:rPr lang="en-GB" sz="2000" i="1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i="1" dirty="0">
              <a:ln>
                <a:solidFill>
                  <a:sysClr val="windowText" lastClr="000000"/>
                </a:solidFill>
              </a:ln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Please avoid sharing any concerns in front of your child – Transition into Year 2 is quite an adjustment but we all want your child(ren) to feel positively about change!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9B2F4-9F09-4B46-B0FA-52CE6A4B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20" y="188640"/>
            <a:ext cx="4724735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8B16A-F95E-4A2B-BC3F-E3AAF102D152}"/>
              </a:ext>
            </a:extLst>
          </p:cNvPr>
          <p:cNvSpPr txBox="1"/>
          <p:nvPr/>
        </p:nvSpPr>
        <p:spPr>
          <a:xfrm>
            <a:off x="107504" y="5384072"/>
            <a:ext cx="3864131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Century Gothic" panose="020B0502020202020204" pitchFamily="34" charset="0"/>
              </a:rPr>
              <a:t>Each half term you will receive a new curriculum booklet outlining the learning that will be covered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084CF6-EC3D-4221-BC3A-F1EA6151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3143">
            <a:off x="531082" y="313173"/>
            <a:ext cx="3925772" cy="49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C2AA97-AF49-46E5-810A-D18913782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332656"/>
            <a:ext cx="3724096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Parent helpers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ACC18-E6C2-4A1A-A4B9-8ABE182192EB}"/>
              </a:ext>
            </a:extLst>
          </p:cNvPr>
          <p:cNvSpPr txBox="1"/>
          <p:nvPr/>
        </p:nvSpPr>
        <p:spPr>
          <a:xfrm>
            <a:off x="489538" y="1412776"/>
            <a:ext cx="8316416" cy="234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Listening to readers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>
                <a:latin typeface="Century Gothic" panose="020B0502020202020204" pitchFamily="34" charset="0"/>
              </a:rPr>
              <a:t>Trugs</a:t>
            </a:r>
            <a:r>
              <a:rPr lang="en-GB" sz="2000" dirty="0">
                <a:latin typeface="Century Gothic" panose="020B0502020202020204" pitchFamily="34" charset="0"/>
              </a:rPr>
              <a:t> reading games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Maths board games </a:t>
            </a:r>
            <a:r>
              <a:rPr lang="en-GB" sz="2000" dirty="0" err="1">
                <a:latin typeface="Century Gothic" panose="020B0502020202020204" pitchFamily="34" charset="0"/>
              </a:rPr>
              <a:t>ie</a:t>
            </a:r>
            <a:r>
              <a:rPr lang="en-GB" sz="2000" dirty="0">
                <a:latin typeface="Century Gothic" panose="020B0502020202020204" pitchFamily="34" charset="0"/>
              </a:rPr>
              <a:t> playing snakes and ladders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Outdoor areas in Year 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Cake sales</a:t>
            </a:r>
          </a:p>
        </p:txBody>
      </p:sp>
      <p:pic>
        <p:nvPicPr>
          <p:cNvPr id="1026" name="Picture 2" descr="Lemur | Description, Types, Diet, &amp; Facts | Britannica">
            <a:extLst>
              <a:ext uri="{FF2B5EF4-FFF2-40B4-BE49-F238E27FC236}">
                <a16:creationId xmlns:a16="http://schemas.microsoft.com/office/drawing/2014/main" id="{CA93A255-AFA5-49A4-9C86-6F33576D0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58275"/>
            <a:ext cx="2489225" cy="19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opard Fact Sheet | Blog | Nature | PBS">
            <a:extLst>
              <a:ext uri="{FF2B5EF4-FFF2-40B4-BE49-F238E27FC236}">
                <a16:creationId xmlns:a16="http://schemas.microsoft.com/office/drawing/2014/main" id="{E00DDA86-CCE6-4402-8125-7DBA99B5F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r="12474"/>
          <a:stretch/>
        </p:blipFill>
        <p:spPr bwMode="auto">
          <a:xfrm>
            <a:off x="3060332" y="4397654"/>
            <a:ext cx="2736304" cy="198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ucan Fact Sheet | Blog | Nature | PBS">
            <a:extLst>
              <a:ext uri="{FF2B5EF4-FFF2-40B4-BE49-F238E27FC236}">
                <a16:creationId xmlns:a16="http://schemas.microsoft.com/office/drawing/2014/main" id="{3776513C-CC61-4312-AE4D-942F773CF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3"/>
          <a:stretch/>
        </p:blipFill>
        <p:spPr bwMode="auto">
          <a:xfrm>
            <a:off x="5984451" y="4397654"/>
            <a:ext cx="2692005" cy="19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85689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 for coming this morning.</a:t>
            </a:r>
          </a:p>
          <a:p>
            <a:pPr algn="r"/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050" name="Picture 2" descr="http://familyparenting.info/wp-content/uploads/2013/08/questions-got-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598" y1="36827" x2="82707" y2="32589"/>
                        <a14:foregroundMark x1="46282" y1="30527" x2="50167" y2="47022"/>
                        <a14:foregroundMark x1="50877" y1="35682" x2="50627" y2="36254"/>
                        <a14:foregroundMark x1="44027" y1="33562" x2="44027" y2="43013"/>
                        <a14:foregroundMark x1="39683" y1="34364" x2="38262" y2="40092"/>
                        <a14:foregroundMark x1="29866" y1="25888" x2="36759" y2="46277"/>
                        <a14:foregroundMark x1="30284" y1="26632" x2="28488" y2="41237"/>
                        <a14:foregroundMark x1="69089" y1="16838" x2="77485" y2="26861"/>
                        <a14:foregroundMark x1="75815" y1="13574" x2="66458" y2="48339"/>
                        <a14:foregroundMark x1="86884" y1="13001" x2="79198" y2="29324"/>
                        <a14:foregroundMark x1="88722" y1="15120" x2="82707" y2="34937"/>
                        <a14:foregroundMark x1="85213" y1="14548" x2="69089" y2="5326"/>
                        <a14:foregroundMark x1="69089" y1="5326" x2="60693" y2="17411"/>
                        <a14:foregroundMark x1="60693" y1="17411" x2="64202" y2="30298"/>
                        <a14:foregroundMark x1="72598" y1="8820" x2="65330" y2="22050"/>
                        <a14:foregroundMark x1="72180" y1="9737" x2="83793" y2="5727"/>
                        <a14:foregroundMark x1="78070" y1="13001" x2="75397" y2="25315"/>
                        <a14:foregroundMark x1="32414" y1="80470" x2="28488" y2="88889"/>
                        <a14:foregroundMark x1="16124" y1="76231" x2="9691" y2="76976"/>
                        <a14:foregroundMark x1="7310" y1="75086" x2="2966" y2="67182"/>
                        <a14:foregroundMark x1="41061" y1="85223" x2="65038" y2="95991"/>
                        <a14:foregroundMark x1="60280" y1="18510" x2="61401" y2="3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1340768"/>
            <a:ext cx="7416824" cy="54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0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02213" y="104884"/>
            <a:ext cx="236955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Punctuality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02213" y="2268690"/>
            <a:ext cx="197522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Absence</a:t>
            </a:r>
            <a:endParaRPr kumimoji="0" lang="en-GB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DDAC99-4060-428D-9757-50EDCACB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25" y="1264133"/>
            <a:ext cx="3762038" cy="373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D9202-F1DE-45BE-853C-3D3858EA4080}"/>
              </a:ext>
            </a:extLst>
          </p:cNvPr>
          <p:cNvSpPr txBox="1"/>
          <p:nvPr/>
        </p:nvSpPr>
        <p:spPr>
          <a:xfrm>
            <a:off x="3347864" y="592012"/>
            <a:ext cx="5517213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Learning begins in school from </a:t>
            </a:r>
            <a:r>
              <a:rPr lang="en-GB" b="1" dirty="0">
                <a:latin typeface="Century Gothic" panose="020B0502020202020204" pitchFamily="34" charset="0"/>
              </a:rPr>
              <a:t>8:55am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Gates close at </a:t>
            </a:r>
            <a:r>
              <a:rPr lang="en-GB" b="1" dirty="0">
                <a:latin typeface="Century Gothic" panose="020B0502020202020204" pitchFamily="34" charset="0"/>
              </a:rPr>
              <a:t>9:00am </a:t>
            </a:r>
            <a:r>
              <a:rPr lang="en-GB" dirty="0">
                <a:latin typeface="Century Gothic" panose="020B0502020202020204" pitchFamily="34" charset="0"/>
              </a:rPr>
              <a:t>and children must then come through the front entrance to ensure they are in class A.S.A.P.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E44AE-A403-48DD-AF55-52B1EB3D8CE7}"/>
              </a:ext>
            </a:extLst>
          </p:cNvPr>
          <p:cNvSpPr txBox="1"/>
          <p:nvPr/>
        </p:nvSpPr>
        <p:spPr>
          <a:xfrm>
            <a:off x="3371708" y="2757340"/>
            <a:ext cx="5664787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It is essential that your child is in school whenever possible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If there is a reason your child is unable to be in school, please contact the school office before the school day begins to inform them that they will be absent and why.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EBC44E5-E40E-4D41-A74E-EE3B9B9C2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708" y="5114535"/>
            <a:ext cx="8497306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32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  </a:t>
            </a:r>
            <a:r>
              <a:rPr kumimoji="0" lang="en-GB" altLang="en-US" sz="3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Timetable</a:t>
            </a:r>
            <a:r>
              <a:rPr kumimoji="0" lang="en-GB" altLang="en-US" sz="4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2000" dirty="0">
                <a:latin typeface="Century Gothic" pitchFamily="34" charset="0"/>
                <a:ea typeface="Times New Roman" pitchFamily="18" charset="0"/>
                <a:cs typeface="MV Boli" pitchFamily="2" charset="0"/>
              </a:rPr>
              <a:t>M</a:t>
            </a:r>
            <a:r>
              <a:rPr kumimoji="0" lang="en-GB" altLang="en-US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orning routines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2000" dirty="0">
                <a:latin typeface="Century Gothic" pitchFamily="34" charset="0"/>
                <a:ea typeface="Times New Roman" pitchFamily="18" charset="0"/>
                <a:cs typeface="MV Boli" pitchFamily="2" charset="0"/>
              </a:rPr>
              <a:t>A</a:t>
            </a:r>
            <a:r>
              <a:rPr kumimoji="0" lang="en-GB" altLang="en-US" sz="20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fternoon routines</a:t>
            </a:r>
            <a:endParaRPr kumimoji="0" lang="en-GB" altLang="en-US" sz="20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1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3563" y="603191"/>
            <a:ext cx="389080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School Uniform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FA2F3EA-5828-4EFF-9744-7727B0A25577}"/>
              </a:ext>
            </a:extLst>
          </p:cNvPr>
          <p:cNvSpPr/>
          <p:nvPr/>
        </p:nvSpPr>
        <p:spPr>
          <a:xfrm rot="20013225">
            <a:off x="4938985" y="612947"/>
            <a:ext cx="830273" cy="457890"/>
          </a:xfrm>
          <a:prstGeom prst="rightArrow">
            <a:avLst/>
          </a:prstGeom>
          <a:solidFill>
            <a:srgbClr val="005C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D156E85-3145-42AA-9AAC-3D7CF9F6ABBA}"/>
              </a:ext>
            </a:extLst>
          </p:cNvPr>
          <p:cNvSpPr/>
          <p:nvPr/>
        </p:nvSpPr>
        <p:spPr>
          <a:xfrm rot="2210100">
            <a:off x="4907698" y="1494226"/>
            <a:ext cx="830273" cy="457890"/>
          </a:xfrm>
          <a:prstGeom prst="rightArrow">
            <a:avLst/>
          </a:prstGeom>
          <a:solidFill>
            <a:srgbClr val="005C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E4767-AC32-4CF3-A254-AFAAAAF7E7BC}"/>
              </a:ext>
            </a:extLst>
          </p:cNvPr>
          <p:cNvSpPr txBox="1"/>
          <p:nvPr/>
        </p:nvSpPr>
        <p:spPr>
          <a:xfrm>
            <a:off x="5785895" y="452021"/>
            <a:ext cx="2674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Full Uniform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499A2F-857D-4B35-AC14-A6FA9965C35E}"/>
              </a:ext>
            </a:extLst>
          </p:cNvPr>
          <p:cNvSpPr txBox="1"/>
          <p:nvPr/>
        </p:nvSpPr>
        <p:spPr>
          <a:xfrm>
            <a:off x="5827778" y="1660584"/>
            <a:ext cx="17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entury Gothic" panose="020B0502020202020204" pitchFamily="34" charset="0"/>
              </a:rPr>
              <a:t>P.E. Days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42B45-9B20-45AB-AE73-6C13B9283A7D}"/>
              </a:ext>
            </a:extLst>
          </p:cNvPr>
          <p:cNvSpPr txBox="1"/>
          <p:nvPr/>
        </p:nvSpPr>
        <p:spPr>
          <a:xfrm>
            <a:off x="833563" y="1308364"/>
            <a:ext cx="4579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www.schooldaysllp.co.uk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0A6A94-7865-4604-BE10-33595DCAC2D8}"/>
              </a:ext>
            </a:extLst>
          </p:cNvPr>
          <p:cNvSpPr/>
          <p:nvPr/>
        </p:nvSpPr>
        <p:spPr>
          <a:xfrm>
            <a:off x="736979" y="2057229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u="sng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ea typeface="Times New Roman" pitchFamily="18" charset="0"/>
                <a:cs typeface="MV Boli" pitchFamily="2" charset="0"/>
              </a:rPr>
              <a:t>Book Bags/Smart Sacks</a:t>
            </a:r>
            <a:endParaRPr lang="en-GB" altLang="en-US" sz="400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" descr="Smartsack™ - Educratief">
            <a:extLst>
              <a:ext uri="{FF2B5EF4-FFF2-40B4-BE49-F238E27FC236}">
                <a16:creationId xmlns:a16="http://schemas.microsoft.com/office/drawing/2014/main" id="{8A2A9706-87B1-4CBF-BC9C-6DA3098E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12233" r="21822" b="9051"/>
          <a:stretch/>
        </p:blipFill>
        <p:spPr bwMode="auto">
          <a:xfrm>
            <a:off x="7054865" y="2738782"/>
            <a:ext cx="1363480" cy="17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362EA-9548-4718-BD43-679E08870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157" y="3429000"/>
            <a:ext cx="1729846" cy="2366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D51B4-D482-49ED-84F1-82D2C049E8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84" b="2160"/>
          <a:stretch/>
        </p:blipFill>
        <p:spPr>
          <a:xfrm>
            <a:off x="3955808" y="3427714"/>
            <a:ext cx="2808079" cy="2366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59D848-E493-4A8B-9E11-2FF54235B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75" r="13196"/>
          <a:stretch/>
        </p:blipFill>
        <p:spPr>
          <a:xfrm>
            <a:off x="6885651" y="4670748"/>
            <a:ext cx="1729846" cy="155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2C7D58-CCC8-4F51-9BE2-8EEA11D71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12" y="3020535"/>
            <a:ext cx="1339952" cy="30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369766"/>
            <a:ext cx="6696744" cy="95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20 minutes at the beginning of a day to revise sounds and identify alternatives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990" y="2501531"/>
            <a:ext cx="475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ay    </a:t>
            </a:r>
            <a:r>
              <a:rPr lang="en-GB" sz="4000" b="1" dirty="0" err="1">
                <a:latin typeface="Comic Sans MS" panose="030F0702030302020204" pitchFamily="66" charset="0"/>
              </a:rPr>
              <a:t>ou</a:t>
            </a:r>
            <a:r>
              <a:rPr lang="en-GB" sz="4000" b="1" dirty="0">
                <a:latin typeface="Comic Sans MS" panose="030F0702030302020204" pitchFamily="66" charset="0"/>
              </a:rPr>
              <a:t>    </a:t>
            </a:r>
            <a:r>
              <a:rPr lang="en-GB" sz="4000" b="1" dirty="0" err="1">
                <a:latin typeface="Comic Sans MS" panose="030F0702030302020204" pitchFamily="66" charset="0"/>
              </a:rPr>
              <a:t>ie</a:t>
            </a:r>
            <a:r>
              <a:rPr lang="en-GB" sz="4000" b="1" dirty="0">
                <a:latin typeface="Comic Sans MS" panose="030F0702030302020204" pitchFamily="66" charset="0"/>
              </a:rPr>
              <a:t>   ea </a:t>
            </a:r>
          </a:p>
        </p:txBody>
      </p:sp>
      <p:pic>
        <p:nvPicPr>
          <p:cNvPr id="4098" name="Picture 2" descr="Letters and Sounds | A complete Phonics resource to support children">
            <a:extLst>
              <a:ext uri="{FF2B5EF4-FFF2-40B4-BE49-F238E27FC236}">
                <a16:creationId xmlns:a16="http://schemas.microsoft.com/office/drawing/2014/main" id="{8770DE94-892F-48C4-B48C-F1FF70345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3801"/>
            <a:ext cx="1848130" cy="18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0CAD3-EA1E-4F38-912F-532E8AD82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96024"/>
            <a:ext cx="20938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Phonics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F7CBD-2A7C-46D8-A114-21549B1A071E}"/>
              </a:ext>
            </a:extLst>
          </p:cNvPr>
          <p:cNvSpPr txBox="1"/>
          <p:nvPr/>
        </p:nvSpPr>
        <p:spPr>
          <a:xfrm>
            <a:off x="427911" y="3284984"/>
            <a:ext cx="3389311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Grow the code chart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Link with spellings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decoding and 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encoding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0C6C35-3B7F-4555-A44D-524D1EABC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116"/>
          <a:stretch/>
        </p:blipFill>
        <p:spPr>
          <a:xfrm>
            <a:off x="4099797" y="3416141"/>
            <a:ext cx="4752020" cy="3283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7F8ED-F078-4297-967B-EE4789395A3B}"/>
              </a:ext>
            </a:extLst>
          </p:cNvPr>
          <p:cNvSpPr txBox="1"/>
          <p:nvPr/>
        </p:nvSpPr>
        <p:spPr>
          <a:xfrm>
            <a:off x="107504" y="764704"/>
            <a:ext cx="903649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Phonics sessions typically include: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Shuffle Time – Saying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Speedy Sounds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Reading words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containing previously learnt and new graphemes – Digraphs and Trigraphs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Blend in your head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entury Gothic" panose="020B0502020202020204" pitchFamily="34" charset="0"/>
              </a:rPr>
              <a:t>Reading TRICKY words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 (Tricky words containing spelling patterns that are rarely found in other words or do not usually make the sound they do in the tricky word – e.g. said – in this word the digraph ‘ai’ makes the /e/ sound which is uncommon in other English spellings.)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Oral blending </a:t>
            </a:r>
            <a:r>
              <a:rPr lang="en-GB" sz="200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anose="020B0502020202020204" pitchFamily="34" charset="0"/>
              </a:rPr>
              <a:t>of sound to read words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Reading full sentences (including tricky words)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Spelling full words and sentences</a:t>
            </a:r>
          </a:p>
          <a:p>
            <a:endParaRPr lang="en-GB" sz="2800" i="1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54516-8924-4234-9D0B-B7381271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57480"/>
            <a:ext cx="20938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Phonics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Letters and Sounds | A complete Phonics resource to support children">
            <a:extLst>
              <a:ext uri="{FF2B5EF4-FFF2-40B4-BE49-F238E27FC236}">
                <a16:creationId xmlns:a16="http://schemas.microsoft.com/office/drawing/2014/main" id="{A1664DA2-51D6-49F1-9542-660185354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68" y="308011"/>
            <a:ext cx="1367644" cy="13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B7F8ED-F078-4297-967B-EE4789395A3B}"/>
              </a:ext>
            </a:extLst>
          </p:cNvPr>
          <p:cNvSpPr txBox="1"/>
          <p:nvPr/>
        </p:nvSpPr>
        <p:spPr>
          <a:xfrm>
            <a:off x="395536" y="2060848"/>
            <a:ext cx="83529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Your child will receive a familiar Reading Book that they will have read three times throughout the school week.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They will also receive a self selected ‘reading for pleasure’ 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Books will be changed at school on a FRIDAY.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Please comment on your child’s reading in their reading diaries.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</a:rPr>
              <a:t>Reading Diaries will be commented in by an adult at school during the week.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i="1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54516-8924-4234-9D0B-B7381271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260648"/>
            <a:ext cx="452720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Reading at Home</a:t>
            </a:r>
            <a:endParaRPr kumimoji="0" lang="en-GB" altLang="en-US" sz="4000" b="0" i="0" u="none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6307A-B4E0-4509-A581-B7937248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396" y="1075963"/>
            <a:ext cx="867416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Books brought home on a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highlight>
                  <a:srgbClr val="FFFF00"/>
                </a:highlight>
                <a:latin typeface="Century Gothic" pitchFamily="34" charset="0"/>
                <a:cs typeface="MV Boli" pitchFamily="2" charset="0"/>
              </a:rPr>
              <a:t>FRIDAY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Book folders (with book and diary) returned on a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highlight>
                  <a:srgbClr val="FFFF00"/>
                </a:highlight>
                <a:latin typeface="Century Gothic" pitchFamily="34" charset="0"/>
                <a:cs typeface="MV Boli" pitchFamily="2" charset="0"/>
              </a:rPr>
              <a:t>Wednesday </a:t>
            </a:r>
            <a:r>
              <a:rPr lang="en-GB" alt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latin typeface="Century Gothic" pitchFamily="34" charset="0"/>
                <a:cs typeface="MV Boli" pitchFamily="2" charset="0"/>
              </a:rPr>
              <a:t>please</a:t>
            </a:r>
            <a:endParaRPr kumimoji="0" lang="en-GB" altLang="en-US" sz="2000" b="0" i="0" strike="noStrike" cap="none" normalizeH="0" baseline="0" dirty="0">
              <a:ln>
                <a:solidFill>
                  <a:sysClr val="windowText" lastClr="000000"/>
                </a:solidFill>
              </a:ln>
              <a:solidFill>
                <a:srgbClr val="005C2A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2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95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5201"/>
          <a:stretch/>
        </p:blipFill>
        <p:spPr>
          <a:xfrm>
            <a:off x="4716016" y="1986416"/>
            <a:ext cx="4173783" cy="2935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F8EC04-8C11-48C1-B68E-6805FEA05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22" y="-47128"/>
            <a:ext cx="884377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4000" b="1" i="0" u="sng" strike="noStrike" cap="none" normalizeH="0" baseline="0" dirty="0">
                <a:ln>
                  <a:solidFill>
                    <a:sysClr val="windowText" lastClr="000000"/>
                  </a:solidFill>
                </a:ln>
                <a:solidFill>
                  <a:srgbClr val="005C2A"/>
                </a:solidFill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Spellings                                      </a:t>
            </a:r>
            <a:r>
              <a:rPr lang="en-GB" altLang="en-US" sz="2000" dirty="0">
                <a:ln>
                  <a:solidFill>
                    <a:sysClr val="windowText" lastClr="000000"/>
                  </a:solidFill>
                </a:ln>
                <a:latin typeface="Century Gothic" pitchFamily="34" charset="0"/>
                <a:ea typeface="Times New Roman" pitchFamily="18" charset="0"/>
                <a:cs typeface="MV Boli" pitchFamily="2" charset="0"/>
              </a:rPr>
              <a:t>Common exception words 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altLang="en-US" sz="2000" dirty="0">
                <a:ln>
                  <a:solidFill>
                    <a:sysClr val="windowText" lastClr="000000"/>
                  </a:solidFill>
                </a:ln>
                <a:latin typeface="Century Gothic" pitchFamily="34" charset="0"/>
                <a:ea typeface="Times New Roman" pitchFamily="18" charset="0"/>
                <a:cs typeface="MV Boli" pitchFamily="2" charset="0"/>
              </a:rPr>
              <a:t>W</a:t>
            </a:r>
            <a:r>
              <a:rPr kumimoji="0" lang="en-GB" altLang="en-US" sz="2000" i="0" strike="noStrike" cap="none" normalizeH="0" baseline="0" dirty="0">
                <a:ln>
                  <a:solidFill>
                    <a:sysClr val="windowText" lastClr="000000"/>
                  </a:solidFill>
                </a:ln>
                <a:effectLst/>
                <a:latin typeface="Century Gothic" pitchFamily="34" charset="0"/>
                <a:ea typeface="Times New Roman" pitchFamily="18" charset="0"/>
                <a:cs typeface="MV Boli" pitchFamily="2" charset="0"/>
              </a:rPr>
              <a:t>eekly spellings will begin after half term</a:t>
            </a:r>
            <a:endParaRPr kumimoji="0" lang="en-GB" altLang="en-US" sz="2000" i="0" strike="noStrike" cap="none" normalizeH="0" baseline="0" dirty="0">
              <a:ln>
                <a:solidFill>
                  <a:sysClr val="windowText" lastClr="000000"/>
                </a:solidFill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9B777-2C45-48D0-B529-6D0008EF4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3466">
            <a:off x="477796" y="3138845"/>
            <a:ext cx="4889359" cy="2862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32" y="3075057"/>
            <a:ext cx="6017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n>
                  <a:solidFill>
                    <a:schemeClr val="tx1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Mathletics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0" t="51786" r="47012" b="34470"/>
          <a:stretch/>
        </p:blipFill>
        <p:spPr bwMode="auto">
          <a:xfrm rot="642926">
            <a:off x="4493746" y="391784"/>
            <a:ext cx="2609232" cy="1418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0EDCB-FE94-4A2D-AE35-EFC20737F119}"/>
              </a:ext>
            </a:extLst>
          </p:cNvPr>
          <p:cNvSpPr txBox="1"/>
          <p:nvPr/>
        </p:nvSpPr>
        <p:spPr>
          <a:xfrm>
            <a:off x="378968" y="3918777"/>
            <a:ext cx="8962413" cy="2803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0" dirty="0">
                <a:effectLst/>
                <a:latin typeface="Century Gothic" panose="020B0502020202020204" pitchFamily="34" charset="0"/>
              </a:rPr>
              <a:t>Your child will soon get their ‘Mathletics’ login (stuck in the front of their reading records)- </a:t>
            </a:r>
            <a:r>
              <a:rPr lang="en-GB" sz="2000" dirty="0">
                <a:latin typeface="Century Gothic" panose="020B0502020202020204" pitchFamily="34" charset="0"/>
              </a:rPr>
              <a:t>Mathletics effort is rewarded in our Friday Celebration Assemblies </a:t>
            </a:r>
            <a:endParaRPr lang="en-GB" sz="200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0" dirty="0">
                <a:effectLst/>
                <a:latin typeface="Century Gothic" panose="020B0502020202020204" pitchFamily="34" charset="0"/>
              </a:rPr>
              <a:t>Collect 5 bronze certificates and you will be awarded a silver certificate.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0" dirty="0">
                <a:effectLst/>
                <a:latin typeface="Century Gothic" panose="020B0502020202020204" pitchFamily="34" charset="0"/>
              </a:rPr>
              <a:t>Collect 4 silvers for a gold certificate. </a:t>
            </a:r>
          </a:p>
        </p:txBody>
      </p:sp>
      <p:pic>
        <p:nvPicPr>
          <p:cNvPr id="1026" name="Picture 2" descr="P2 Mathletics Certificates">
            <a:extLst>
              <a:ext uri="{FF2B5EF4-FFF2-40B4-BE49-F238E27FC236}">
                <a16:creationId xmlns:a16="http://schemas.microsoft.com/office/drawing/2014/main" id="{D3859EF4-2039-4E0D-93A5-8564218A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23">
            <a:off x="6889236" y="244853"/>
            <a:ext cx="2113799" cy="26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F3007-47FC-4693-9050-3632C9CAE4E7}"/>
              </a:ext>
            </a:extLst>
          </p:cNvPr>
          <p:cNvSpPr txBox="1"/>
          <p:nvPr/>
        </p:nvSpPr>
        <p:spPr>
          <a:xfrm>
            <a:off x="395537" y="8360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n>
                  <a:solidFill>
                    <a:schemeClr val="tx1"/>
                  </a:solidFill>
                </a:ln>
                <a:solidFill>
                  <a:srgbClr val="005C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C3810-F6EF-46CB-BB2B-32D2E8CD77E2}"/>
              </a:ext>
            </a:extLst>
          </p:cNvPr>
          <p:cNvSpPr txBox="1"/>
          <p:nvPr/>
        </p:nvSpPr>
        <p:spPr>
          <a:xfrm>
            <a:off x="395536" y="685961"/>
            <a:ext cx="778882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0" dirty="0">
                <a:effectLst/>
                <a:latin typeface="Century Gothic" panose="020B0502020202020204" pitchFamily="34" charset="0"/>
              </a:rPr>
              <a:t>Place value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Counting in 2s 5s and 10s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0" dirty="0">
                <a:effectLst/>
                <a:latin typeface="Century Gothic" panose="020B0502020202020204" pitchFamily="34" charset="0"/>
              </a:rPr>
              <a:t>Writing numbers to 100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 panose="020B0502020202020204" pitchFamily="34" charset="0"/>
              </a:rPr>
              <a:t>Number bonds to 20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entury Gothic" panose="020B0502020202020204" pitchFamily="34" charset="0"/>
              </a:rPr>
              <a:t>    (and 10 should know solidly)</a:t>
            </a:r>
            <a:endParaRPr lang="en-GB" sz="2000" i="0" dirty="0">
              <a:effectLst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71800" y="201590"/>
            <a:ext cx="31144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u="sng" cap="none" spc="0" dirty="0" err="1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5C2A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Gothic" panose="020B0502020202020204" pitchFamily="34" charset="0"/>
              </a:rPr>
              <a:t>Behaviour</a:t>
            </a:r>
            <a:endParaRPr lang="en-US" sz="4000" b="1" u="sng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5C2A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A2FEA-6B5E-46AD-AF5B-23D35947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3488131" cy="5033271"/>
          </a:xfrm>
          <a:prstGeom prst="rect">
            <a:avLst/>
          </a:prstGeom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A716A91-97E5-4B54-9912-A9E010D86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3578" r="54799" b="12177"/>
          <a:stretch/>
        </p:blipFill>
        <p:spPr bwMode="auto">
          <a:xfrm>
            <a:off x="5137071" y="1544483"/>
            <a:ext cx="2686959" cy="2743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805290D4-A824-43AE-9EFE-0AB9018A8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b="19657"/>
          <a:stretch/>
        </p:blipFill>
        <p:spPr bwMode="auto">
          <a:xfrm>
            <a:off x="4716016" y="4674500"/>
            <a:ext cx="4248472" cy="133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</TotalTime>
  <Words>768</Words>
  <Application>Microsoft Office PowerPoint</Application>
  <PresentationFormat>On-screen Show (4:3)</PresentationFormat>
  <Paragraphs>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Chinacat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Alysia Lewis</cp:lastModifiedBy>
  <cp:revision>77</cp:revision>
  <dcterms:created xsi:type="dcterms:W3CDTF">2013-09-15T18:53:50Z</dcterms:created>
  <dcterms:modified xsi:type="dcterms:W3CDTF">2024-09-16T14:06:52Z</dcterms:modified>
</cp:coreProperties>
</file>