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4" r:id="rId3"/>
    <p:sldId id="259" r:id="rId4"/>
    <p:sldId id="266" r:id="rId5"/>
    <p:sldId id="257" r:id="rId6"/>
    <p:sldId id="267" r:id="rId7"/>
    <p:sldId id="258" r:id="rId8"/>
    <p:sldId id="276" r:id="rId9"/>
    <p:sldId id="272" r:id="rId10"/>
    <p:sldId id="265" r:id="rId11"/>
    <p:sldId id="27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9073A-8D56-428E-A5F0-E8C0979E1572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1633-1CDE-4B17-9EAB-E8D06D68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8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EF890-A56C-4016-B879-5F5D916EAC94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A6AB-B36D-460F-9F84-C009E4EF9A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0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1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example teachers may do one or more of the following to differentiate for a child with special educational needs: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3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8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Partaking in an extra learning programme does not necessarily mean the child has been identified as having special educational needs. </a:t>
            </a:r>
          </a:p>
          <a:p>
            <a:r>
              <a:rPr lang="en-GB" sz="1200" dirty="0"/>
              <a:t>All </a:t>
            </a:r>
            <a:r>
              <a:rPr lang="en-GB" sz="1200" dirty="0" err="1"/>
              <a:t>chn</a:t>
            </a:r>
            <a:r>
              <a:rPr lang="en-GB" sz="1200" dirty="0"/>
              <a:t> to access broad balanced curriculum</a:t>
            </a:r>
          </a:p>
          <a:p>
            <a:r>
              <a:rPr lang="en-GB" sz="1200" dirty="0"/>
              <a:t>Either short sharp interventions or some are ongoing e.g. phonics according to need</a:t>
            </a:r>
          </a:p>
          <a:p>
            <a:r>
              <a:rPr lang="en-GB" sz="1200" dirty="0"/>
              <a:t>Narrow range of objectives to maximise impact</a:t>
            </a:r>
          </a:p>
          <a:p>
            <a:r>
              <a:rPr lang="en-GB" sz="1200" dirty="0"/>
              <a:t>Minimise withdrawal from whole class teaching and carefully considered timetabling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1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7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The notional budget £6000</a:t>
            </a:r>
          </a:p>
          <a:p>
            <a:r>
              <a:rPr lang="en-GB" baseline="0" dirty="0"/>
              <a:t>Coproduced document – parent and pupil voice essential part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7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3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2A6AB-B36D-460F-9F84-C009E4EF9A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3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3A98D5-14E5-4F9B-833E-7E857C8BD581}" type="datetimeFigureOut">
              <a:rPr lang="en-GB" smtClean="0"/>
              <a:pPr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3C2384-AD40-433D-8150-8EE5861DF6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hhjf.school/the-federation/policies-other-important-docum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47109"/>
            <a:ext cx="5495765" cy="860388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100" dirty="0"/>
              <a:t>Welcome to our SEND </a:t>
            </a:r>
            <a:r>
              <a:rPr lang="en-GB" sz="3100" dirty="0" err="1"/>
              <a:t>CoFfee</a:t>
            </a:r>
            <a:r>
              <a:rPr lang="en-GB" sz="3100" dirty="0"/>
              <a:t> morning!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b="1" u="sng" dirty="0"/>
          </a:p>
          <a:p>
            <a:pPr marL="114300" indent="0">
              <a:buNone/>
            </a:pPr>
            <a:r>
              <a:rPr lang="en-GB" b="1" u="sng" dirty="0"/>
              <a:t>SENCO Infants</a:t>
            </a:r>
          </a:p>
          <a:p>
            <a:pPr marL="114300" indent="0">
              <a:buNone/>
            </a:pPr>
            <a:r>
              <a:rPr lang="en-GB" dirty="0"/>
              <a:t>Lorraine Blake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b="1" u="sng" dirty="0"/>
              <a:t>SENCO Juniors</a:t>
            </a:r>
          </a:p>
          <a:p>
            <a:pPr marL="114300" indent="0">
              <a:buNone/>
            </a:pPr>
            <a:r>
              <a:rPr lang="en-GB" dirty="0"/>
              <a:t>Tracey Bannister</a:t>
            </a:r>
          </a:p>
          <a:p>
            <a:pPr marL="114300" indent="0">
              <a:buNone/>
            </a:pPr>
            <a:endParaRPr lang="en-GB" b="1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5F4BC-F2D2-49B4-AB99-952F3B8AB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595" y="5286666"/>
            <a:ext cx="5751535" cy="914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9E165-144A-4869-96F6-1B4597ACE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16" y="5258878"/>
            <a:ext cx="2370043" cy="9145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D31904-C4DB-4A77-BE27-D949D7E70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90" y="1751585"/>
            <a:ext cx="2054290" cy="15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73F719-D73B-49B6-B0BB-ED96F3E2B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74" y="408373"/>
            <a:ext cx="1152686" cy="1057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C4F67-2D4A-4E9C-965E-C49AF8B7A3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73041"/>
            <a:ext cx="1763709" cy="167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F95431-0813-4FA8-BBCB-00504F5948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0" y="3454704"/>
            <a:ext cx="1936576" cy="17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8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Kingston and Richmond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local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15579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Have you seen it?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is it?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Services and support for SEND across Kingston and Richmond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b="1" dirty="0">
                <a:solidFill>
                  <a:srgbClr val="FFFF00"/>
                </a:solidFill>
                <a:latin typeface="Comic Sans MS" panose="030F0702030302020204" pitchFamily="66" charset="0"/>
              </a:rPr>
              <a:t>www.kr.afcinfo.org.uk/local_offer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80875-043D-489A-9C01-EF09D2E1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06" y="4802437"/>
            <a:ext cx="2370043" cy="914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23531-C038-461C-8D3E-06B2C2589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009" y="4806683"/>
            <a:ext cx="5391902" cy="914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E6145-3823-408B-A707-DF92C165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399373"/>
            <a:ext cx="115268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1D69-1B51-43A5-8860-CBDFD2A1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so much for attending today.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C6EC-0EE6-41FA-8BBA-E5D80B38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C2E2B-E13D-4EA5-BF31-5E5E3177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57" y="4077072"/>
            <a:ext cx="172689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How do we support pupils with SEND? </a:t>
            </a:r>
            <a:br>
              <a:rPr lang="en-GB" sz="3100" dirty="0">
                <a:latin typeface="Comic Sans MS" panose="030F0702030302020204" pitchFamily="66" charset="0"/>
              </a:rPr>
            </a:br>
            <a:endParaRPr lang="en-GB" sz="31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Quality First Teaching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TA/LSA Support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Interventions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The SEND Support Plans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EHCP Support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Emotional Wellbeing</a:t>
            </a:r>
            <a:endParaRPr lang="en-GB" sz="2400" dirty="0">
              <a:latin typeface="Comic Sans MS" panose="030F0702030302020204" pitchFamily="66" charset="0"/>
            </a:endParaRPr>
          </a:p>
          <a:p>
            <a:pPr lvl="1"/>
            <a:r>
              <a:rPr lang="en-GB" sz="2000" dirty="0">
                <a:latin typeface="Comic Sans MS" panose="030F0702030302020204" pitchFamily="66" charset="0"/>
              </a:rPr>
              <a:t>The Local Offer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93192" lvl="1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D54CC-D39D-4F76-A7AF-77CDE276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149080"/>
            <a:ext cx="2736304" cy="2385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B60DE-49AE-4DFB-BDB5-07CA05406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27" y="4521880"/>
            <a:ext cx="1889973" cy="2037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A86CA-9BF6-41FA-A3FE-8A66AF31F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81" y="1749062"/>
            <a:ext cx="2605914" cy="1980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46A6D-6581-4D52-A5F1-7172609FB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2" y="2163683"/>
            <a:ext cx="1555461" cy="19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    Quality first teaching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Our vision for all – </a:t>
            </a:r>
            <a:r>
              <a:rPr lang="en-GB" b="1" i="1" dirty="0">
                <a:latin typeface="Comic Sans MS" panose="030F0702030302020204" pitchFamily="66" charset="0"/>
              </a:rPr>
              <a:t>Love Learning, Love Life. </a:t>
            </a:r>
          </a:p>
          <a:p>
            <a:endParaRPr lang="en-GB" i="1" dirty="0">
              <a:latin typeface="Comic Sans MS" panose="030F0702030302020204" pitchFamily="66" charset="0"/>
            </a:endParaRPr>
          </a:p>
          <a:p>
            <a:r>
              <a:rPr lang="en-GB" i="1" dirty="0">
                <a:latin typeface="Comic Sans MS" panose="030F0702030302020204" pitchFamily="66" charset="0"/>
              </a:rPr>
              <a:t>‘High quality teaching is the first step in responding to pupils who have or may have SEND’ </a:t>
            </a:r>
            <a:r>
              <a:rPr lang="en-GB" dirty="0">
                <a:latin typeface="Comic Sans MS" panose="030F0702030302020204" pitchFamily="66" charset="0"/>
              </a:rPr>
              <a:t>(Code of Practice, 2014)</a:t>
            </a: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Lessons are planned to cater for the needs of all children including those with special educational needs or disabilities.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Curriculum Access – the changes that are made to help children succeed in their learning</a:t>
            </a:r>
            <a:endParaRPr lang="en-GB" sz="2800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provide additional resources for the child to use to complete the task 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use multisensory approaches to support a variety of learning styles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provide the child with more time to complete the same task as their peers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provide brain/movement breaks (whole class or individual) and increased processing time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provide additional adults to support the child at certain times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change the task itself, break it down into manageable steps 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use carefully targeted questions at different levels 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use pictures and visual resources to support vocabulary</a:t>
            </a:r>
          </a:p>
          <a:p>
            <a:pPr marL="411480" lvl="1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1"/>
            <a:endParaRPr lang="en-GB" dirty="0"/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marL="393192" lvl="1" indent="0">
              <a:buNone/>
            </a:pPr>
            <a:endParaRPr lang="en-GB" dirty="0"/>
          </a:p>
        </p:txBody>
      </p:sp>
      <p:pic>
        <p:nvPicPr>
          <p:cNvPr id="6" name="Picture 7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54" y="5517232"/>
            <a:ext cx="1115789" cy="13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D4C97-3CFE-4F52-9134-7ED2EB14E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114" y="390376"/>
            <a:ext cx="115268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SUPPORT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363272" cy="46287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>
                <a:latin typeface="Comic Sans MS" panose="030F0702030302020204" pitchFamily="66" charset="0"/>
              </a:rPr>
              <a:t>Support staff are used flexibly and creatively to support learning. </a:t>
            </a:r>
          </a:p>
          <a:p>
            <a:pPr marL="114300" indent="0">
              <a:buNone/>
            </a:pPr>
            <a:endParaRPr lang="en-GB" sz="800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Pre and post teaching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Targeted in class support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Small group support in or out of class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Observations</a:t>
            </a:r>
          </a:p>
          <a:p>
            <a:pPr marL="114300" indent="0">
              <a:buNone/>
            </a:pPr>
            <a:endParaRPr lang="en-GB" sz="8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dirty="0">
                <a:latin typeface="Comic Sans MS" panose="030F0702030302020204" pitchFamily="66" charset="0"/>
              </a:rPr>
              <a:t>All staff work together to ensure consistency in their approach and in ensuring that there are no barriers to pupils achieving their full potential.  </a:t>
            </a:r>
          </a:p>
        </p:txBody>
      </p:sp>
      <p:pic>
        <p:nvPicPr>
          <p:cNvPr id="6" name="Picture 5" descr="T:\Infants\INFANT SEN\SEN learning walks\Learning walk pisc 2018\IMG_00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10956" y="2873992"/>
            <a:ext cx="19147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49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interventions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579296" cy="437356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‘Interventions’ (support programmes) which we run to help children who are not making expected progress make as much progress as possible. We run different programmes to address different needs such as: </a:t>
            </a:r>
          </a:p>
          <a:p>
            <a:pPr marL="411480" lvl="1" indent="0">
              <a:buNone/>
            </a:pPr>
            <a:endParaRPr lang="en-GB" sz="1000" dirty="0">
              <a:latin typeface="Comic Sans MS" panose="030F0702030302020204" pitchFamily="66" charset="0"/>
            </a:endParaRP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Reading/phonics – Little </a:t>
            </a:r>
            <a:r>
              <a:rPr lang="en-GB" sz="1600" dirty="0" err="1">
                <a:latin typeface="Comic Sans MS" panose="030F0702030302020204" pitchFamily="66" charset="0"/>
              </a:rPr>
              <a:t>Wandle</a:t>
            </a:r>
            <a:endParaRPr lang="en-GB" sz="1600" dirty="0">
              <a:latin typeface="Comic Sans MS" panose="030F0702030302020204" pitchFamily="66" charset="0"/>
            </a:endParaRP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writing 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handwriting 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Colourful semantics for language development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Targeted maths support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Numicon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Social groups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LEGO therapy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fine and gross motor skills 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speech and language 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Occupational Therapy support</a:t>
            </a:r>
          </a:p>
          <a:p>
            <a:pPr lvl="1"/>
            <a:r>
              <a:rPr lang="en-GB" sz="1600" dirty="0">
                <a:latin typeface="Comic Sans MS" panose="030F0702030302020204" pitchFamily="66" charset="0"/>
              </a:rPr>
              <a:t>Well being e.g. Nurture / mentoring / Mental Health Support Team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EA599-47AC-4244-8BAE-D70B5BB9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90376"/>
            <a:ext cx="115268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SEND Support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Shared  with you by teachers</a:t>
            </a:r>
          </a:p>
          <a:p>
            <a:pPr marL="114300" indent="0"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3 targets (SMART targets)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Extra provision identified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Reviewed termly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Progress tracked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2C3F9-72EA-40B8-B8E2-1D2EC6BA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93" y="2132856"/>
            <a:ext cx="3532401" cy="443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D5656-B704-40D6-9653-3A007083E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417" y="350079"/>
            <a:ext cx="1152686" cy="10574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EHCP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77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Education, Health and Care Plan (EHCP) issued by the Local Authority</a:t>
            </a:r>
            <a:br>
              <a:rPr lang="en-GB" sz="2000" dirty="0">
                <a:latin typeface="Comic Sans MS" panose="030F0702030302020204" pitchFamily="66" charset="0"/>
              </a:rPr>
            </a:b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EHCP gives details of the needs of the child and the provision that should be put in place by a school to meet those needs. </a:t>
            </a:r>
            <a:br>
              <a:rPr lang="en-GB" sz="2000" dirty="0">
                <a:latin typeface="Comic Sans MS" panose="030F0702030302020204" pitchFamily="66" charset="0"/>
              </a:rPr>
            </a:b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Specialist services involvement</a:t>
            </a:r>
            <a:br>
              <a:rPr lang="en-GB" sz="2000" dirty="0">
                <a:latin typeface="Comic Sans MS" panose="030F0702030302020204" pitchFamily="66" charset="0"/>
              </a:rPr>
            </a:b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EHCP comes with a budget to help school to meet need and provision set out in the plan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Resources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Adult support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F3F62-201A-4C5C-B3F9-1367A46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14" y="408372"/>
            <a:ext cx="115268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30F3-9262-480B-98B4-3E095FA1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Supporting Emotional Wellbeing 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99112-E8F9-4779-939F-22B49D12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1" y="2132856"/>
            <a:ext cx="8514184" cy="4168499"/>
          </a:xfrm>
        </p:spPr>
      </p:pic>
    </p:spTree>
    <p:extLst>
      <p:ext uri="{BB962C8B-B14F-4D97-AF65-F5344CB8AC3E}">
        <p14:creationId xmlns:p14="http://schemas.microsoft.com/office/powerpoint/2010/main" val="398182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SEND Policy and Information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621690"/>
          </a:xfrm>
        </p:spPr>
        <p:txBody>
          <a:bodyPr>
            <a:normAutofit fontScale="70000" lnSpcReduction="20000"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Carlisle &amp; Hampton Hill Federation | Policies &amp; other important documents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76FFE-7405-4A34-B361-B51CACCF8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213" y="548680"/>
            <a:ext cx="1152686" cy="1057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0FDBBE-D876-44E8-9430-53D0B7436387}"/>
              </a:ext>
            </a:extLst>
          </p:cNvPr>
          <p:cNvSpPr/>
          <p:nvPr/>
        </p:nvSpPr>
        <p:spPr>
          <a:xfrm>
            <a:off x="971600" y="457410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59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5962</TotalTime>
  <Words>613</Words>
  <Application>Microsoft Office PowerPoint</Application>
  <PresentationFormat>On-screen Show (4:3)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Comic Sans MS</vt:lpstr>
      <vt:lpstr>Apothecary</vt:lpstr>
      <vt:lpstr> Welcome to our SEND CoFfee morning!</vt:lpstr>
      <vt:lpstr> How do we support pupils with SEND?  </vt:lpstr>
      <vt:lpstr>    Quality first teaching </vt:lpstr>
      <vt:lpstr>SUPPORT STAFF</vt:lpstr>
      <vt:lpstr>interventions</vt:lpstr>
      <vt:lpstr>SEND Support PLANs</vt:lpstr>
      <vt:lpstr>EHCP support</vt:lpstr>
      <vt:lpstr> Supporting Emotional Wellbeing  </vt:lpstr>
      <vt:lpstr> SEND Policy and Information Report</vt:lpstr>
      <vt:lpstr>Kingston and Richmond local offer</vt:lpstr>
      <vt:lpstr>Thank you so much for attending today.</vt:lpstr>
    </vt:vector>
  </TitlesOfParts>
  <Company>Highfields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Bowden</dc:creator>
  <cp:lastModifiedBy>Lorraine Blake</cp:lastModifiedBy>
  <cp:revision>109</cp:revision>
  <cp:lastPrinted>2025-09-25T14:13:55Z</cp:lastPrinted>
  <dcterms:created xsi:type="dcterms:W3CDTF">2017-09-20T06:33:18Z</dcterms:created>
  <dcterms:modified xsi:type="dcterms:W3CDTF">2025-09-25T14:31:46Z</dcterms:modified>
</cp:coreProperties>
</file>