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4" r:id="rId4"/>
    <p:sldId id="265" r:id="rId5"/>
    <p:sldId id="262" r:id="rId6"/>
    <p:sldId id="263" r:id="rId7"/>
    <p:sldId id="275" r:id="rId8"/>
    <p:sldId id="277" r:id="rId9"/>
    <p:sldId id="259" r:id="rId10"/>
    <p:sldId id="266" r:id="rId11"/>
    <p:sldId id="279" r:id="rId12"/>
    <p:sldId id="267" r:id="rId13"/>
    <p:sldId id="270" r:id="rId14"/>
    <p:sldId id="271" r:id="rId15"/>
    <p:sldId id="272" r:id="rId16"/>
    <p:sldId id="273" r:id="rId17"/>
    <p:sldId id="274" r:id="rId18"/>
    <p:sldId id="276" r:id="rId19"/>
    <p:sldId id="27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 autoAdjust="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F5E1A-80AB-4165-B62D-A5193544A89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EFC10-7E17-45F8-A8FF-96862462BD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706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808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159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253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790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366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806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122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42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321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422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EFC10-7E17-45F8-A8FF-96862462BD5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522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2405-5F7B-4086-9002-268FC055BE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Year 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94B1BA-D852-4756-BD33-52BA416001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 year of growing, learning, becoming more independent and having lots of fun along the way.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DA77C3-4AF7-44CA-B918-34C241E4270F}"/>
              </a:ext>
            </a:extLst>
          </p:cNvPr>
          <p:cNvSpPr txBox="1"/>
          <p:nvPr/>
        </p:nvSpPr>
        <p:spPr>
          <a:xfrm>
            <a:off x="1746504" y="5728144"/>
            <a:ext cx="97713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/>
              <a:t>Teachers;   	 Alysia Lewis 			  Octavia </a:t>
            </a:r>
            <a:r>
              <a:rPr lang="en-GB" dirty="0" err="1"/>
              <a:t>Fadil</a:t>
            </a:r>
            <a:r>
              <a:rPr lang="en-GB" dirty="0"/>
              <a:t>		 	</a:t>
            </a:r>
            <a:r>
              <a:rPr lang="en-GB" dirty="0" err="1"/>
              <a:t>Heatherleigh</a:t>
            </a:r>
            <a:r>
              <a:rPr lang="en-GB" dirty="0"/>
              <a:t> Hayman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Teaching assistants;        Mrs Kirk              Miss Sullivan  	       	Mrs Shera			Miss Day</a:t>
            </a:r>
          </a:p>
        </p:txBody>
      </p:sp>
    </p:spTree>
    <p:extLst>
      <p:ext uri="{BB962C8B-B14F-4D97-AF65-F5344CB8AC3E}">
        <p14:creationId xmlns:p14="http://schemas.microsoft.com/office/powerpoint/2010/main" val="191970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6A1D3-5978-4762-B3F4-D2846371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Year 2 all about?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FD572-AF80-4DEE-8008-6A10FEA42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Learn; building strong foundations in reading, writing and maths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Grow; becoming more independent, resilient and responsible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Communicate; explaining ideas, asking questions and working with others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Belong; feeling safe, valued and part of our class community</a:t>
            </a:r>
          </a:p>
        </p:txBody>
      </p:sp>
    </p:spTree>
    <p:extLst>
      <p:ext uri="{BB962C8B-B14F-4D97-AF65-F5344CB8AC3E}">
        <p14:creationId xmlns:p14="http://schemas.microsoft.com/office/powerpoint/2010/main" val="127908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75C7-C405-464F-B028-0F8F46DD7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2512" y="758952"/>
            <a:ext cx="4505622" cy="5340096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8.45- arrive and settle</a:t>
            </a:r>
          </a:p>
          <a:p>
            <a:r>
              <a:rPr lang="en-GB" dirty="0"/>
              <a:t>Register and morning maths</a:t>
            </a:r>
          </a:p>
          <a:p>
            <a:r>
              <a:rPr lang="en-GB" dirty="0"/>
              <a:t>Phonics</a:t>
            </a:r>
          </a:p>
          <a:p>
            <a:r>
              <a:rPr lang="en-GB" dirty="0"/>
              <a:t>Run around the track/movement break</a:t>
            </a:r>
          </a:p>
          <a:p>
            <a:r>
              <a:rPr lang="en-GB" dirty="0"/>
              <a:t>English</a:t>
            </a:r>
          </a:p>
          <a:p>
            <a:r>
              <a:rPr lang="en-GB" dirty="0"/>
              <a:t>Fruit, milk and story</a:t>
            </a:r>
          </a:p>
          <a:p>
            <a:r>
              <a:rPr lang="en-GB" dirty="0"/>
              <a:t>Playtime</a:t>
            </a:r>
          </a:p>
          <a:p>
            <a:r>
              <a:rPr lang="en-GB" dirty="0"/>
              <a:t>Reading groups</a:t>
            </a:r>
          </a:p>
          <a:p>
            <a:r>
              <a:rPr lang="en-GB" dirty="0"/>
              <a:t>Mastering number</a:t>
            </a:r>
          </a:p>
          <a:p>
            <a:r>
              <a:rPr lang="en-GB" dirty="0"/>
              <a:t>Maths</a:t>
            </a:r>
          </a:p>
          <a:p>
            <a:r>
              <a:rPr lang="en-GB" dirty="0"/>
              <a:t>Lunch time</a:t>
            </a:r>
          </a:p>
          <a:p>
            <a:r>
              <a:rPr lang="en-GB" dirty="0"/>
              <a:t>Assembly</a:t>
            </a:r>
          </a:p>
          <a:p>
            <a:r>
              <a:rPr lang="en-GB" dirty="0"/>
              <a:t>Foundation subjects</a:t>
            </a:r>
          </a:p>
          <a:p>
            <a:r>
              <a:rPr lang="en-GB" dirty="0"/>
              <a:t>End of day story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9B54B-80BF-4A8C-B18E-6C1EE1DFA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84784A-2094-4321-A80B-9E384EF0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3280" y="675423"/>
            <a:ext cx="8281210" cy="713108"/>
          </a:xfrm>
        </p:spPr>
        <p:txBody>
          <a:bodyPr>
            <a:noAutofit/>
          </a:bodyPr>
          <a:lstStyle/>
          <a:p>
            <a:r>
              <a:rPr lang="en-GB" sz="4000" dirty="0"/>
              <a:t>A day in the life of Year 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A6C6FD-5B97-44BD-81C0-BA3003EFD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791" y="2088675"/>
            <a:ext cx="1972846" cy="2429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C81B80-15B9-41BD-B440-AFD6A337A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325" y="1388531"/>
            <a:ext cx="2619577" cy="21707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17CB9B-99F6-4144-A803-BE3524EC5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3038" y="3677121"/>
            <a:ext cx="2374509" cy="25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52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75C7-C405-464F-B028-0F8F46DD7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5080" y="896112"/>
            <a:ext cx="4837176" cy="534009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Coming into school</a:t>
            </a:r>
          </a:p>
          <a:p>
            <a:r>
              <a:rPr lang="en-GB" dirty="0"/>
              <a:t>Uniform </a:t>
            </a:r>
          </a:p>
          <a:p>
            <a:r>
              <a:rPr lang="en-GB" dirty="0"/>
              <a:t>PE- Tuesday and Thursday</a:t>
            </a:r>
          </a:p>
          <a:p>
            <a:r>
              <a:rPr lang="en-GB" dirty="0"/>
              <a:t>Bags</a:t>
            </a:r>
          </a:p>
          <a:p>
            <a:r>
              <a:rPr lang="en-GB" dirty="0"/>
              <a:t>Pegs</a:t>
            </a:r>
          </a:p>
          <a:p>
            <a:r>
              <a:rPr lang="en-GB" dirty="0"/>
              <a:t>Water bottles</a:t>
            </a:r>
          </a:p>
          <a:p>
            <a:r>
              <a:rPr lang="en-GB" dirty="0"/>
              <a:t>Snack </a:t>
            </a:r>
          </a:p>
          <a:p>
            <a:r>
              <a:rPr lang="en-GB" dirty="0"/>
              <a:t>Class captains </a:t>
            </a:r>
          </a:p>
          <a:p>
            <a:r>
              <a:rPr lang="en-GB" dirty="0"/>
              <a:t>Line order</a:t>
            </a:r>
          </a:p>
          <a:p>
            <a:r>
              <a:rPr lang="en-GB" dirty="0"/>
              <a:t>Colour groups</a:t>
            </a:r>
          </a:p>
          <a:p>
            <a:r>
              <a:rPr lang="en-GB" dirty="0"/>
              <a:t>Reading diaries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9B54B-80BF-4A8C-B18E-6C1EE1DFA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84784A-2094-4321-A80B-9E384EF0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3" y="1389063"/>
            <a:ext cx="3717925" cy="1371600"/>
          </a:xfrm>
        </p:spPr>
        <p:txBody>
          <a:bodyPr>
            <a:normAutofit/>
          </a:bodyPr>
          <a:lstStyle/>
          <a:p>
            <a:r>
              <a:rPr lang="en-GB" sz="3600" dirty="0"/>
              <a:t>Our classroom rules and routines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0224C7-200A-4820-AF98-8B36E2EFB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3578" r="54799" b="12177"/>
          <a:stretch/>
        </p:blipFill>
        <p:spPr bwMode="auto">
          <a:xfrm>
            <a:off x="3320399" y="3429000"/>
            <a:ext cx="2086122" cy="21300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B282BF-ED25-4ED7-B7C2-733E3CDB5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447" y="2994616"/>
            <a:ext cx="2226328" cy="3241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205E64-1921-40B0-8902-B3F6BB519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6389" y="3312443"/>
            <a:ext cx="2226328" cy="335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1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78E51-6032-409B-A430-856DFB75D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D0507-756D-4B14-A40F-8D5723E97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Reading is the key that unlocks everything</a:t>
            </a:r>
          </a:p>
          <a:p>
            <a:r>
              <a:rPr lang="en-GB" dirty="0"/>
              <a:t>Read regularly – little and often makes a huge difference</a:t>
            </a:r>
          </a:p>
          <a:p>
            <a:r>
              <a:rPr lang="en-GB" dirty="0"/>
              <a:t>Talk about books- ask questions, predict, explain, discuss vocabulary</a:t>
            </a:r>
          </a:p>
          <a:p>
            <a:r>
              <a:rPr lang="en-GB" dirty="0"/>
              <a:t>Read for pleasure- stories, comics, non-fiction, magazines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In Year 2 – reading diaries, Little </a:t>
            </a:r>
            <a:r>
              <a:rPr lang="en-GB" dirty="0" err="1"/>
              <a:t>Wandle</a:t>
            </a:r>
            <a:r>
              <a:rPr lang="en-GB" dirty="0"/>
              <a:t> books and free choice books. </a:t>
            </a:r>
          </a:p>
          <a:p>
            <a:pPr marL="0" indent="0">
              <a:buNone/>
            </a:pPr>
            <a:r>
              <a:rPr lang="en-GB" dirty="0"/>
              <a:t>                      Go home on a Friday, come back on a Wednesday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475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8BE56-EE3F-4772-87B4-3B2692702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Vocabulary</a:t>
            </a:r>
          </a:p>
          <a:p>
            <a:pPr marL="0" indent="0">
              <a:buNone/>
            </a:pPr>
            <a:r>
              <a:rPr lang="en-GB" dirty="0"/>
              <a:t>Sentence construction</a:t>
            </a:r>
          </a:p>
          <a:p>
            <a:pPr marL="0" indent="0">
              <a:buNone/>
            </a:pPr>
            <a:r>
              <a:rPr lang="en-GB" dirty="0"/>
              <a:t>Spelling</a:t>
            </a:r>
          </a:p>
          <a:p>
            <a:pPr marL="0" indent="0">
              <a:buNone/>
            </a:pPr>
            <a:r>
              <a:rPr lang="en-GB" dirty="0"/>
              <a:t>Punctuation</a:t>
            </a:r>
          </a:p>
          <a:p>
            <a:pPr marL="0" indent="0">
              <a:buNone/>
            </a:pPr>
            <a:r>
              <a:rPr lang="en-GB" dirty="0"/>
              <a:t>Editing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B4B034-0B5F-4332-8823-702720BF3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English- more than writing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8ED390-454B-4156-BA73-1B177E7E7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442" y="3657600"/>
            <a:ext cx="4883456" cy="24170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E091E0-AEBD-4318-8746-4040155B41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116"/>
          <a:stretch/>
        </p:blipFill>
        <p:spPr>
          <a:xfrm>
            <a:off x="7809231" y="2165048"/>
            <a:ext cx="4382770" cy="30287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0271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9ECA-DEE7-44FD-9128-6AED6A41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130" y="427443"/>
            <a:ext cx="9601196" cy="1303867"/>
          </a:xfrm>
        </p:spPr>
        <p:txBody>
          <a:bodyPr/>
          <a:lstStyle/>
          <a:p>
            <a:r>
              <a:rPr lang="en-GB" dirty="0"/>
              <a:t>Expected writing end of 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EEE4F-9D70-4776-9365-6D019560B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35D968-8ED0-4DBC-A43B-1970832096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90"/>
          <a:stretch/>
        </p:blipFill>
        <p:spPr>
          <a:xfrm>
            <a:off x="1273128" y="1527048"/>
            <a:ext cx="4822872" cy="51744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8F17BA-6825-4F23-A078-122F255D3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120" y="1527048"/>
            <a:ext cx="5190740" cy="517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30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72308-436D-4B49-802F-0B21BE0F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Spelling- investigating and noticing patterns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F8E11C-B38E-4536-B797-A6638C4C58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459" t="12517" r="19490" b="14830"/>
          <a:stretch/>
        </p:blipFill>
        <p:spPr>
          <a:xfrm>
            <a:off x="0" y="2678114"/>
            <a:ext cx="3760407" cy="2362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B1BE17-6250-4236-963F-99D1EA7ED7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25" t="28708" r="25843" b="10476"/>
          <a:stretch/>
        </p:blipFill>
        <p:spPr>
          <a:xfrm>
            <a:off x="8174350" y="2460656"/>
            <a:ext cx="4017649" cy="2797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444B35-7E74-4F16-A72C-562C9129B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13" y="2978803"/>
            <a:ext cx="4248531" cy="318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04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F564-1DD9-453B-808A-8AAF80B4E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Spelling- how can you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41114-5980-458E-B67F-0BEDEBDEA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5C971C-CB03-485C-9521-3EB8FDD89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188" y="2021748"/>
            <a:ext cx="5950022" cy="3482940"/>
          </a:xfrm>
          <a:prstGeom prst="rect">
            <a:avLst/>
          </a:prstGeom>
        </p:spPr>
      </p:pic>
      <p:pic>
        <p:nvPicPr>
          <p:cNvPr id="5" name="Picture 4" descr="IMG_4951.JPG">
            <a:extLst>
              <a:ext uri="{FF2B5EF4-FFF2-40B4-BE49-F238E27FC236}">
                <a16:creationId xmlns:a16="http://schemas.microsoft.com/office/drawing/2014/main" id="{C152A8F7-9047-4C70-9E88-E05C507E5F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5201" b="16239"/>
          <a:stretch/>
        </p:blipFill>
        <p:spPr>
          <a:xfrm>
            <a:off x="1884325" y="4429200"/>
            <a:ext cx="2915946" cy="1717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F8EAA4-6792-496A-ACCF-F5BEEABE0A0C}"/>
              </a:ext>
            </a:extLst>
          </p:cNvPr>
          <p:cNvSpPr txBox="1"/>
          <p:nvPr/>
        </p:nvSpPr>
        <p:spPr>
          <a:xfrm>
            <a:off x="1780031" y="2699227"/>
            <a:ext cx="9290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Using a ‘spelling voice’  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Drawing pictures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Thinking of rhymes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Noticing syllables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Short and long vowel sounds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EA852-41AF-46AA-A9AC-B2A33A4EF3FE}"/>
              </a:ext>
            </a:extLst>
          </p:cNvPr>
          <p:cNvSpPr txBox="1"/>
          <p:nvPr/>
        </p:nvSpPr>
        <p:spPr>
          <a:xfrm>
            <a:off x="4800271" y="5833497"/>
            <a:ext cx="9290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 Weekly spellings in Year 2</a:t>
            </a:r>
          </a:p>
        </p:txBody>
      </p:sp>
    </p:spTree>
    <p:extLst>
      <p:ext uri="{BB962C8B-B14F-4D97-AF65-F5344CB8AC3E}">
        <p14:creationId xmlns:p14="http://schemas.microsoft.com/office/powerpoint/2010/main" val="837584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5521F-0A9B-4936-9347-9C8915E68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216" y="237744"/>
            <a:ext cx="4587918" cy="597103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endParaRPr lang="en-GB" dirty="0"/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Place value- partitioning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Tens and ones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100 square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Number line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Dienes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 err="1"/>
              <a:t>Rekenreks</a:t>
            </a:r>
            <a:r>
              <a:rPr lang="en-GB" sz="2200" dirty="0"/>
              <a:t> (mastering number)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Number bonds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Arrays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Coins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GB" sz="2200" dirty="0"/>
              <a:t>Measuring equipment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0F526-0323-440F-9A2E-8F0ED4209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283" y="3323673"/>
            <a:ext cx="3718455" cy="2438404"/>
          </a:xfrm>
        </p:spPr>
        <p:txBody>
          <a:bodyPr/>
          <a:lstStyle/>
          <a:p>
            <a:pPr marL="0" indent="0">
              <a:buNone/>
            </a:pPr>
            <a:r>
              <a:rPr lang="en-GB" sz="1800" u="sng" dirty="0"/>
              <a:t>We’re developing;</a:t>
            </a:r>
          </a:p>
          <a:p>
            <a:pPr marL="0" indent="0">
              <a:buNone/>
            </a:pPr>
            <a:r>
              <a:rPr lang="en-GB" sz="1800" dirty="0"/>
              <a:t>Number and place value</a:t>
            </a:r>
          </a:p>
          <a:p>
            <a:pPr marL="0" indent="0">
              <a:buNone/>
            </a:pPr>
            <a:r>
              <a:rPr lang="en-GB" sz="1800" dirty="0"/>
              <a:t>Addition and subtraction</a:t>
            </a:r>
          </a:p>
          <a:p>
            <a:pPr marL="0" indent="0">
              <a:buNone/>
            </a:pPr>
            <a:r>
              <a:rPr lang="en-GB" sz="1800" dirty="0"/>
              <a:t>Multiplication and division</a:t>
            </a:r>
          </a:p>
          <a:p>
            <a:pPr marL="0" indent="0">
              <a:buNone/>
            </a:pPr>
            <a:r>
              <a:rPr lang="en-GB" sz="1800" dirty="0"/>
              <a:t>Shape, measure, fractions and time</a:t>
            </a:r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970596-0BE1-4B96-AB34-6A10D34C4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3" y="1389063"/>
            <a:ext cx="3717925" cy="1371600"/>
          </a:xfrm>
        </p:spPr>
        <p:txBody>
          <a:bodyPr>
            <a:noAutofit/>
          </a:bodyPr>
          <a:lstStyle/>
          <a:p>
            <a:r>
              <a:rPr lang="en-GB" sz="3200" dirty="0"/>
              <a:t>Maths-What does learning actually look like?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CAD8FF-029F-497C-8967-E32E1FCBA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604" y="3101002"/>
            <a:ext cx="1999568" cy="1015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5C41E6-344D-4527-9977-AB5BE9742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8094" y="1109383"/>
            <a:ext cx="2894078" cy="19309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4EAC11-DD9D-4149-AE8F-3DEA6C614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8374" y="4105111"/>
            <a:ext cx="2363798" cy="24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665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05C6B-D8DB-45D9-8CA1-F721B34D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B72BD-2E8A-4140-B5AF-B3EDECC94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A8926-A019-498F-8EAA-408504108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63496-7175-43D8-9C40-462F89E55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229" y="228153"/>
            <a:ext cx="10145541" cy="640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28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1484C-005B-4CA8-AEE4-02CE2ACE8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3066288" cy="576262"/>
          </a:xfrm>
        </p:spPr>
        <p:txBody>
          <a:bodyPr/>
          <a:lstStyle/>
          <a:p>
            <a:pPr algn="ctr"/>
            <a:r>
              <a:rPr lang="en-GB" dirty="0"/>
              <a:t>Autumn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60346-A6FB-4FB9-B1C1-4063508CC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55698"/>
            <a:ext cx="3066288" cy="2632605"/>
          </a:xfrm>
        </p:spPr>
        <p:txBody>
          <a:bodyPr/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The Rainforest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Journeys through the ocean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5A40D7-987D-4539-B2C7-477D547D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82663"/>
            <a:ext cx="9601200" cy="1303337"/>
          </a:xfrm>
        </p:spPr>
        <p:txBody>
          <a:bodyPr/>
          <a:lstStyle/>
          <a:p>
            <a:r>
              <a:rPr lang="en-GB" dirty="0"/>
              <a:t>Our Year 2 topics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B6CBA2C-A369-4430-A45A-022297EB6EF2}"/>
              </a:ext>
            </a:extLst>
          </p:cNvPr>
          <p:cNvSpPr txBox="1">
            <a:spLocks/>
          </p:cNvSpPr>
          <p:nvPr/>
        </p:nvSpPr>
        <p:spPr>
          <a:xfrm>
            <a:off x="4562856" y="2679436"/>
            <a:ext cx="306628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672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800" b="0" kern="1200" cap="none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Spring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411FD6F8-ABC6-4C3B-B724-628C87858A36}"/>
              </a:ext>
            </a:extLst>
          </p:cNvPr>
          <p:cNvSpPr txBox="1">
            <a:spLocks/>
          </p:cNvSpPr>
          <p:nvPr/>
        </p:nvSpPr>
        <p:spPr>
          <a:xfrm>
            <a:off x="4599432" y="3255698"/>
            <a:ext cx="3066288" cy="26326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GB" dirty="0"/>
          </a:p>
          <a:p>
            <a:pPr marL="0" indent="0" algn="ctr">
              <a:buFont typeface="Arial"/>
              <a:buNone/>
            </a:pPr>
            <a:r>
              <a:rPr lang="en-GB" dirty="0"/>
              <a:t>Mythical creatures</a:t>
            </a:r>
          </a:p>
          <a:p>
            <a:pPr marL="0" indent="0" algn="ctr">
              <a:buFont typeface="Arial"/>
              <a:buNone/>
            </a:pPr>
            <a:endParaRPr lang="en-GB" dirty="0"/>
          </a:p>
          <a:p>
            <a:pPr marL="0" indent="0" algn="ctr">
              <a:buFont typeface="Arial"/>
              <a:buNone/>
            </a:pPr>
            <a:r>
              <a:rPr lang="en-GB" dirty="0"/>
              <a:t>Fire, fire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631EDB0-D5A4-4742-A4E1-506933B558F9}"/>
              </a:ext>
            </a:extLst>
          </p:cNvPr>
          <p:cNvSpPr txBox="1">
            <a:spLocks/>
          </p:cNvSpPr>
          <p:nvPr/>
        </p:nvSpPr>
        <p:spPr>
          <a:xfrm>
            <a:off x="7988808" y="2716012"/>
            <a:ext cx="3066288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672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800" b="0" kern="1200" cap="none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b="1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/>
              <a:t>Summer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30CEF54-2812-471D-95CD-085BCC6F56E4}"/>
              </a:ext>
            </a:extLst>
          </p:cNvPr>
          <p:cNvSpPr txBox="1">
            <a:spLocks/>
          </p:cNvSpPr>
          <p:nvPr/>
        </p:nvSpPr>
        <p:spPr>
          <a:xfrm>
            <a:off x="8028434" y="3242732"/>
            <a:ext cx="3066288" cy="26326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GB" dirty="0"/>
          </a:p>
          <a:p>
            <a:pPr marL="0" indent="0" algn="ctr">
              <a:buFont typeface="Arial"/>
              <a:buNone/>
            </a:pPr>
            <a:r>
              <a:rPr lang="en-GB" dirty="0"/>
              <a:t>Japan</a:t>
            </a:r>
          </a:p>
          <a:p>
            <a:pPr marL="0" indent="0" algn="ctr">
              <a:buFont typeface="Arial"/>
              <a:buNone/>
            </a:pPr>
            <a:endParaRPr lang="en-GB" dirty="0"/>
          </a:p>
          <a:p>
            <a:pPr marL="0" indent="0" algn="ctr">
              <a:buFont typeface="Arial"/>
              <a:buNone/>
            </a:pPr>
            <a:r>
              <a:rPr lang="en-GB" dirty="0"/>
              <a:t>Back to nature</a:t>
            </a:r>
          </a:p>
        </p:txBody>
      </p:sp>
    </p:spTree>
    <p:extLst>
      <p:ext uri="{BB962C8B-B14F-4D97-AF65-F5344CB8AC3E}">
        <p14:creationId xmlns:p14="http://schemas.microsoft.com/office/powerpoint/2010/main" val="1332965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8871F-211E-44F1-BC44-65DD95E5B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Active Learning Zone (ALZ)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8630C-0F82-4593-B3BF-EE6D79EB8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273" y="3004988"/>
            <a:ext cx="9601196" cy="27283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Run by Mrs Kirk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Learning experiences linked </a:t>
            </a:r>
          </a:p>
          <a:p>
            <a:pPr marL="0" indent="0">
              <a:buNone/>
            </a:pPr>
            <a:r>
              <a:rPr lang="en-GB" dirty="0"/>
              <a:t>to our topic and the curriculum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Children access in the afternoons in </a:t>
            </a:r>
          </a:p>
          <a:p>
            <a:pPr marL="0" indent="0">
              <a:buNone/>
            </a:pPr>
            <a:r>
              <a:rPr lang="en-GB" dirty="0"/>
              <a:t>their colour groups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A48C80-1437-4D6B-8AAA-6DB817E04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336338" y="1567786"/>
            <a:ext cx="2161753" cy="29651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65958E-026A-47DD-B8B6-5B1D5F7E3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85" y="2285999"/>
            <a:ext cx="2416303" cy="3300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BB383D-40AD-48F3-878A-5A8631B30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549" y="3945161"/>
            <a:ext cx="2234592" cy="206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21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20578-B449-404D-B0AC-11DC56E9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Developing independence in 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01936-4DC0-4853-A1A6-013FE76B3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Looking after their belongings</a:t>
            </a:r>
          </a:p>
          <a:p>
            <a:r>
              <a:rPr lang="en-GB" dirty="0"/>
              <a:t>Manage coats/shoes/uniform</a:t>
            </a:r>
          </a:p>
          <a:p>
            <a:r>
              <a:rPr lang="en-GB" dirty="0"/>
              <a:t>Organise resources in the classroom</a:t>
            </a:r>
          </a:p>
          <a:p>
            <a:r>
              <a:rPr lang="en-GB" dirty="0"/>
              <a:t>Ask for help when needed</a:t>
            </a:r>
          </a:p>
          <a:p>
            <a:r>
              <a:rPr lang="en-GB" dirty="0"/>
              <a:t>Have a go before asking an adult – </a:t>
            </a:r>
            <a:r>
              <a:rPr lang="en-GB" sz="1800" dirty="0" err="1"/>
              <a:t>ie</a:t>
            </a:r>
            <a:r>
              <a:rPr lang="en-GB" sz="1800" dirty="0"/>
              <a:t> using grapheme mats for spelling</a:t>
            </a:r>
          </a:p>
          <a:p>
            <a:r>
              <a:rPr lang="en-GB" dirty="0"/>
              <a:t>Solve little problems independently – </a:t>
            </a:r>
            <a:r>
              <a:rPr lang="en-GB" sz="1800" dirty="0"/>
              <a:t>developing understanding of ‘size of the problem’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889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628A2-43E8-4FC6-AACE-7FDF3D7F7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you help at home?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3E0EF-BBC3-431C-9AFE-EBA887DD7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297" y="2556934"/>
            <a:ext cx="9308592" cy="672935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Everyday;</a:t>
            </a:r>
            <a:r>
              <a:rPr lang="en-GB" dirty="0"/>
              <a:t>     </a:t>
            </a:r>
            <a:r>
              <a:rPr lang="en-GB" sz="2000" dirty="0"/>
              <a:t>Read      Talk        Count/notice numbers         Encourage independence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F9CD48-9754-4E03-A051-BB8294837654}"/>
              </a:ext>
            </a:extLst>
          </p:cNvPr>
          <p:cNvSpPr txBox="1">
            <a:spLocks/>
          </p:cNvSpPr>
          <p:nvPr/>
        </p:nvSpPr>
        <p:spPr>
          <a:xfrm>
            <a:off x="833628" y="3120814"/>
            <a:ext cx="10524744" cy="14511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u="sng" dirty="0"/>
              <a:t>Regularly;</a:t>
            </a:r>
            <a:r>
              <a:rPr lang="en-GB" dirty="0"/>
              <a:t>  </a:t>
            </a:r>
            <a:r>
              <a:rPr lang="en-GB" sz="2000" dirty="0"/>
              <a:t>Practise spellings        Tell the time        Use money         Play games       Cook/measure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523BD3-F9E8-4DF0-B379-B5ABF320AA07}"/>
              </a:ext>
            </a:extLst>
          </p:cNvPr>
          <p:cNvSpPr txBox="1">
            <a:spLocks/>
          </p:cNvSpPr>
          <p:nvPr/>
        </p:nvSpPr>
        <p:spPr>
          <a:xfrm>
            <a:off x="833628" y="3950210"/>
            <a:ext cx="8991599" cy="11856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i="1" dirty="0">
                <a:solidFill>
                  <a:schemeClr val="accent2"/>
                </a:solidFill>
              </a:rPr>
              <a:t>Importantly ask your child what they think not just what they did…</a:t>
            </a:r>
          </a:p>
          <a:p>
            <a:pPr marL="0" indent="0">
              <a:buFont typeface="Arial"/>
              <a:buNone/>
            </a:pPr>
            <a:r>
              <a:rPr lang="en-GB" sz="2000" dirty="0"/>
              <a:t>   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F6A2E58-ACE4-4214-A48F-6A83D52F2B8B}"/>
              </a:ext>
            </a:extLst>
          </p:cNvPr>
          <p:cNvSpPr/>
          <p:nvPr/>
        </p:nvSpPr>
        <p:spPr>
          <a:xfrm>
            <a:off x="6251071" y="4605701"/>
            <a:ext cx="2377440" cy="1335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6CBBB5-8096-4AEA-B4F3-61F9DEDFF5E3}"/>
              </a:ext>
            </a:extLst>
          </p:cNvPr>
          <p:cNvSpPr/>
          <p:nvPr/>
        </p:nvSpPr>
        <p:spPr>
          <a:xfrm>
            <a:off x="3631690" y="4605701"/>
            <a:ext cx="2377440" cy="1335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AEF9AA8-62E9-4667-AB3C-4CD29FF4E219}"/>
              </a:ext>
            </a:extLst>
          </p:cNvPr>
          <p:cNvSpPr/>
          <p:nvPr/>
        </p:nvSpPr>
        <p:spPr>
          <a:xfrm>
            <a:off x="981457" y="4605701"/>
            <a:ext cx="2377440" cy="1335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929868A-9428-476F-8DBA-EF0E21E6B734}"/>
              </a:ext>
            </a:extLst>
          </p:cNvPr>
          <p:cNvSpPr txBox="1">
            <a:spLocks/>
          </p:cNvSpPr>
          <p:nvPr/>
        </p:nvSpPr>
        <p:spPr>
          <a:xfrm>
            <a:off x="1075945" y="4717970"/>
            <a:ext cx="2188463" cy="115789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dirty="0"/>
              <a:t>What was interesting today?</a:t>
            </a:r>
            <a:endParaRPr lang="en-GB" sz="18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DE7F0C6-5C20-463F-B6E9-50A7CC48E36C}"/>
              </a:ext>
            </a:extLst>
          </p:cNvPr>
          <p:cNvSpPr txBox="1">
            <a:spLocks/>
          </p:cNvSpPr>
          <p:nvPr/>
        </p:nvSpPr>
        <p:spPr>
          <a:xfrm>
            <a:off x="3737609" y="4822449"/>
            <a:ext cx="2188463" cy="11578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dirty="0"/>
              <a:t>What did you find tricky?</a:t>
            </a:r>
            <a:endParaRPr lang="en-GB" sz="18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8E296DA-0532-47C8-ABCD-E61A7C45CC8B}"/>
              </a:ext>
            </a:extLst>
          </p:cNvPr>
          <p:cNvSpPr/>
          <p:nvPr/>
        </p:nvSpPr>
        <p:spPr>
          <a:xfrm>
            <a:off x="8901304" y="4605701"/>
            <a:ext cx="2377440" cy="1335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131878-4B0D-4570-AD8B-60C7B9A02754}"/>
              </a:ext>
            </a:extLst>
          </p:cNvPr>
          <p:cNvSpPr txBox="1">
            <a:spLocks/>
          </p:cNvSpPr>
          <p:nvPr/>
        </p:nvSpPr>
        <p:spPr>
          <a:xfrm>
            <a:off x="6319456" y="4807380"/>
            <a:ext cx="2188463" cy="11578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dirty="0"/>
              <a:t>What did you try really hard at?</a:t>
            </a:r>
            <a:endParaRPr lang="en-GB" sz="18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29190B-DFDE-47B2-A634-3896D2702AD3}"/>
              </a:ext>
            </a:extLst>
          </p:cNvPr>
          <p:cNvSpPr txBox="1">
            <a:spLocks/>
          </p:cNvSpPr>
          <p:nvPr/>
        </p:nvSpPr>
        <p:spPr>
          <a:xfrm>
            <a:off x="9021895" y="4822449"/>
            <a:ext cx="2188463" cy="115789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dirty="0"/>
              <a:t>What would you like to learn more about?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277592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48BB1-DF85-4DDD-A57F-C70D192A3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Parents we need your help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AB22A-D9AC-4775-8E45-96080FA9B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</a:rPr>
              <a:t>Listening to readers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</a:rPr>
              <a:t>Trugs reading games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</a:rPr>
              <a:t>Maths board games </a:t>
            </a:r>
            <a:r>
              <a:rPr lang="en-GB" sz="2400" dirty="0" err="1">
                <a:latin typeface="Century Gothic" panose="020B0502020202020204" pitchFamily="34" charset="0"/>
              </a:rPr>
              <a:t>ie</a:t>
            </a:r>
            <a:r>
              <a:rPr lang="en-GB" sz="2400" dirty="0">
                <a:latin typeface="Century Gothic" panose="020B0502020202020204" pitchFamily="34" charset="0"/>
              </a:rPr>
              <a:t> playing snakes and ladders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</a:rPr>
              <a:t>Outdoor areas in Year 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entury Gothic" panose="020B0502020202020204" pitchFamily="34" charset="0"/>
              </a:rPr>
              <a:t>Cake sales – let’s get one booked in asap!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4881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48BB1-DF85-4DDD-A57F-C70D192A3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Parents we need your help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AB22A-D9AC-4775-8E45-96080FA9B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4415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2900" dirty="0"/>
              <a:t>We’d love to know what you’re brilliant at…Over the next week we will be sharing a QR code linked to a google form with the following if you’d like to share…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Your name:</a:t>
            </a:r>
          </a:p>
          <a:p>
            <a:pPr marL="0" indent="0">
              <a:buNone/>
            </a:pPr>
            <a:r>
              <a:rPr lang="en-GB" b="1" dirty="0"/>
              <a:t>Your child’s name:</a:t>
            </a:r>
          </a:p>
          <a:p>
            <a:pPr marL="0" indent="0">
              <a:buNone/>
            </a:pPr>
            <a:r>
              <a:rPr lang="en-GB" b="1" dirty="0"/>
              <a:t>Your profession/area of expertise:</a:t>
            </a:r>
          </a:p>
          <a:p>
            <a:pPr marL="0" indent="0">
              <a:buNone/>
            </a:pPr>
            <a:r>
              <a:rPr lang="en-GB" b="1" dirty="0"/>
              <a:t>Skills, hobbies or interests you’re happy to share:</a:t>
            </a:r>
          </a:p>
          <a:p>
            <a:pPr marL="0" indent="0">
              <a:buNone/>
            </a:pPr>
            <a:r>
              <a:rPr lang="en-GB" b="1" dirty="0"/>
              <a:t>Could you potentially support a class topic/activity/ talk?</a:t>
            </a:r>
          </a:p>
          <a:p>
            <a:pPr marL="0" indent="0">
              <a:buNone/>
            </a:pPr>
            <a:r>
              <a:rPr lang="en-GB" b="1" dirty="0"/>
              <a:t>Yes</a:t>
            </a:r>
          </a:p>
          <a:p>
            <a:pPr marL="0" indent="0">
              <a:buNone/>
            </a:pPr>
            <a:r>
              <a:rPr lang="en-GB" b="1" dirty="0"/>
              <a:t>Maybe-ask me!</a:t>
            </a:r>
          </a:p>
          <a:p>
            <a:pPr marL="0" indent="0">
              <a:buNone/>
            </a:pPr>
            <a:r>
              <a:rPr lang="en-GB" b="1" dirty="0"/>
              <a:t>Not at the moment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64DD8F-4694-4461-B439-DE092D476EA1}"/>
              </a:ext>
            </a:extLst>
          </p:cNvPr>
          <p:cNvSpPr/>
          <p:nvPr/>
        </p:nvSpPr>
        <p:spPr>
          <a:xfrm>
            <a:off x="1203961" y="5315882"/>
            <a:ext cx="137160" cy="155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78A8CC-9ABC-4E1A-B53A-9560FC877611}"/>
              </a:ext>
            </a:extLst>
          </p:cNvPr>
          <p:cNvSpPr/>
          <p:nvPr/>
        </p:nvSpPr>
        <p:spPr>
          <a:xfrm>
            <a:off x="1205486" y="5635077"/>
            <a:ext cx="137160" cy="155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897318-C4AB-47CB-8D04-C6D4D1EC6D53}"/>
              </a:ext>
            </a:extLst>
          </p:cNvPr>
          <p:cNvSpPr/>
          <p:nvPr/>
        </p:nvSpPr>
        <p:spPr>
          <a:xfrm>
            <a:off x="1203961" y="4996687"/>
            <a:ext cx="137160" cy="155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92CCF-B7C2-4344-9823-6E542E8A4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5F2D4-BF43-4781-A766-46DF7CD5C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://familyparenting.info/wp-content/uploads/2013/08/questions-got-any.jpg">
            <a:extLst>
              <a:ext uri="{FF2B5EF4-FFF2-40B4-BE49-F238E27FC236}">
                <a16:creationId xmlns:a16="http://schemas.microsoft.com/office/drawing/2014/main" id="{5091CF59-9A0A-47FF-B527-6F5A19EF5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2598" y1="36827" x2="82707" y2="32589"/>
                        <a14:foregroundMark x1="46282" y1="30527" x2="50167" y2="47022"/>
                        <a14:foregroundMark x1="50877" y1="35682" x2="50627" y2="36254"/>
                        <a14:foregroundMark x1="44027" y1="33562" x2="44027" y2="43013"/>
                        <a14:foregroundMark x1="39683" y1="34364" x2="38262" y2="40092"/>
                        <a14:foregroundMark x1="29866" y1="25888" x2="36759" y2="46277"/>
                        <a14:foregroundMark x1="30284" y1="26632" x2="28488" y2="41237"/>
                        <a14:foregroundMark x1="69089" y1="16838" x2="77485" y2="26861"/>
                        <a14:foregroundMark x1="75815" y1="13574" x2="66458" y2="48339"/>
                        <a14:foregroundMark x1="86884" y1="13001" x2="79198" y2="29324"/>
                        <a14:foregroundMark x1="88722" y1="15120" x2="82707" y2="34937"/>
                        <a14:foregroundMark x1="85213" y1="14548" x2="69089" y2="5326"/>
                        <a14:foregroundMark x1="69089" y1="5326" x2="60693" y2="17411"/>
                        <a14:foregroundMark x1="60693" y1="17411" x2="64202" y2="30298"/>
                        <a14:foregroundMark x1="72598" y1="8820" x2="65330" y2="22050"/>
                        <a14:foregroundMark x1="72180" y1="9737" x2="83793" y2="5727"/>
                        <a14:foregroundMark x1="78070" y1="13001" x2="75397" y2="25315"/>
                        <a14:foregroundMark x1="32414" y1="80470" x2="28488" y2="88889"/>
                        <a14:foregroundMark x1="16124" y1="76231" x2="9691" y2="76976"/>
                        <a14:foregroundMark x1="7310" y1="75086" x2="2966" y2="67182"/>
                        <a14:foregroundMark x1="41061" y1="85223" x2="65038" y2="95991"/>
                        <a14:foregroundMark x1="60280" y1="18510" x2="61401" y2="3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587" y="724306"/>
            <a:ext cx="7416824" cy="540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919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673CC-C13F-464B-902A-8582F9C97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76F81-3EF5-4803-82FD-A26913D30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84FA5A-5F0C-4185-A28A-F4EA185ED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9" y="0"/>
            <a:ext cx="48324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51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226</TotalTime>
  <Words>652</Words>
  <Application>Microsoft Office PowerPoint</Application>
  <PresentationFormat>Widescreen</PresentationFormat>
  <Paragraphs>148</Paragraphs>
  <Slides>19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Garamond</vt:lpstr>
      <vt:lpstr>Organic</vt:lpstr>
      <vt:lpstr>Welcome to Year 2 </vt:lpstr>
      <vt:lpstr>What is Year 2 all about?</vt:lpstr>
      <vt:lpstr>A day in the life of Year 2</vt:lpstr>
      <vt:lpstr>Our classroom rules and routines</vt:lpstr>
      <vt:lpstr>Reading</vt:lpstr>
      <vt:lpstr>English- more than writing</vt:lpstr>
      <vt:lpstr>Expected writing end of Year 2</vt:lpstr>
      <vt:lpstr>Spelling- investigating and noticing patterns</vt:lpstr>
      <vt:lpstr>Spelling- how can you help?</vt:lpstr>
      <vt:lpstr>Maths-What does learning actually look like?</vt:lpstr>
      <vt:lpstr>PowerPoint Presentation</vt:lpstr>
      <vt:lpstr>Our Year 2 topics</vt:lpstr>
      <vt:lpstr>Active Learning Zone (ALZ)</vt:lpstr>
      <vt:lpstr>Developing independence in Year 2</vt:lpstr>
      <vt:lpstr>How can you help at home?</vt:lpstr>
      <vt:lpstr>Parents we need your help </vt:lpstr>
      <vt:lpstr>Parents we need your help 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</dc:title>
  <dc:creator>Alysia Lewis</dc:creator>
  <cp:lastModifiedBy>Alysia Lewis</cp:lastModifiedBy>
  <cp:revision>29</cp:revision>
  <dcterms:created xsi:type="dcterms:W3CDTF">2026-09-15T13:09:06Z</dcterms:created>
  <dcterms:modified xsi:type="dcterms:W3CDTF">2026-09-16T08:57:08Z</dcterms:modified>
</cp:coreProperties>
</file>