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747775"/>
          </p15:clr>
        </p15:guide>
        <p15:guide id="2" pos="3840">
          <p15:clr>
            <a:srgbClr val="747775"/>
          </p15:clr>
        </p15:guide>
      </p15:sldGuideLst>
    </p:ext>
    <p:ext uri="GoogleSlidesCustomDataVersion2">
      <go:slidesCustomData xmlns:go="http://customooxmlschemas.google.com/" r:id="rId7" roundtripDataSignature="AMtx7mhOHUlJDJ5RKxgrveT/KDhKlHqxi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timestables.co.uk/" TargetMode="External"/><Relationship Id="rId5" Type="http://schemas.openxmlformats.org/officeDocument/2006/relationships/hyperlink" Target="https://www.topmarks.co.uk/maths-games/hit-the-button" TargetMode="External"/><Relationship Id="rId6" Type="http://schemas.openxmlformats.org/officeDocument/2006/relationships/hyperlink" Target="https://play.ttrockstars.com/" TargetMode="External"/><Relationship Id="rId7" Type="http://schemas.openxmlformats.org/officeDocument/2006/relationships/hyperlink" Target="https://id.nessy.com/Account/Login?ReturnUrl=%2Fconnect%2Fauthorize%2Fcallback%3Fclient_id%3Dnessy.games.client%26redirect_uri%3Dhttps%253A%252F%252Fstudents.nessy.com%26response_type%3Dcode%26scope%3Dopenid%2520offline_access%2520learning%26nonce%3D1b6afff9d7185a82df61ebd5834a926770tJYgdqp%26state%3D13667f58c6d6fd381978d62a49e9114d0a01sa29q%26code_challenge%3DkCDQY4AuHYzuYuxn53GjsunXYzvzwXU5aZ1zQkyLfn0%26code_challenge_method%3DS256"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70550" y="2128587"/>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406375" y="4137850"/>
            <a:ext cx="2317500" cy="29550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70550" y="4422100"/>
            <a:ext cx="6043200" cy="23703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Year </a:t>
            </a:r>
            <a:r>
              <a:rPr b="1" lang="en-GB" sz="1600">
                <a:solidFill>
                  <a:schemeClr val="dk1"/>
                </a:solidFill>
                <a:latin typeface="Calibri"/>
                <a:ea typeface="Calibri"/>
                <a:cs typeface="Calibri"/>
                <a:sym typeface="Calibri"/>
              </a:rPr>
              <a:t>3</a:t>
            </a:r>
            <a:r>
              <a:rPr b="1" i="0" lang="en-GB" sz="1600" u="none" cap="none" strike="noStrike">
                <a:solidFill>
                  <a:schemeClr val="dk1"/>
                </a:solidFill>
                <a:latin typeface="Calibri"/>
                <a:ea typeface="Calibri"/>
                <a:cs typeface="Calibri"/>
                <a:sym typeface="Calibri"/>
              </a:rPr>
              <a:t> – Autumn </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Curriculum Overview</a:t>
            </a:r>
            <a:endParaRPr b="0" i="0" sz="1400" u="none" cap="none" strike="noStrike">
              <a:solidFill>
                <a:srgbClr val="000000"/>
              </a:solidFill>
              <a:latin typeface="Arial"/>
              <a:ea typeface="Arial"/>
              <a:cs typeface="Arial"/>
              <a:sym typeface="Arial"/>
            </a:endParaRPr>
          </a:p>
        </p:txBody>
      </p:sp>
      <p:sp>
        <p:nvSpPr>
          <p:cNvPr id="93" name="Google Shape;93;p1"/>
          <p:cNvSpPr txBox="1"/>
          <p:nvPr/>
        </p:nvSpPr>
        <p:spPr>
          <a:xfrm>
            <a:off x="3226987" y="44075"/>
            <a:ext cx="5979000" cy="18777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Literacy and Language Skills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200" u="none" cap="none" strike="noStrike">
                <a:solidFill>
                  <a:schemeClr val="dk1"/>
                </a:solidFill>
                <a:latin typeface="Calibri"/>
                <a:ea typeface="Calibri"/>
                <a:cs typeface="Calibri"/>
                <a:sym typeface="Calibri"/>
              </a:rPr>
              <a:t>I</a:t>
            </a:r>
            <a:r>
              <a:rPr b="0" i="0" lang="en-GB" sz="1100" u="none" cap="none" strike="noStrike">
                <a:solidFill>
                  <a:schemeClr val="dk1"/>
                </a:solidFill>
                <a:latin typeface="Calibri"/>
                <a:ea typeface="Calibri"/>
                <a:cs typeface="Calibri"/>
                <a:sym typeface="Calibri"/>
              </a:rPr>
              <a:t>n English, Year </a:t>
            </a:r>
            <a:r>
              <a:rPr lang="en-GB" sz="1100">
                <a:solidFill>
                  <a:schemeClr val="dk1"/>
                </a:solidFill>
                <a:latin typeface="Calibri"/>
                <a:ea typeface="Calibri"/>
                <a:cs typeface="Calibri"/>
                <a:sym typeface="Calibri"/>
              </a:rPr>
              <a:t>3</a:t>
            </a:r>
            <a:r>
              <a:rPr b="0" i="0" lang="en-GB" sz="1100" u="none" cap="none" strike="noStrike">
                <a:solidFill>
                  <a:schemeClr val="dk1"/>
                </a:solidFill>
                <a:latin typeface="Calibri"/>
                <a:ea typeface="Calibri"/>
                <a:cs typeface="Calibri"/>
                <a:sym typeface="Calibri"/>
              </a:rPr>
              <a:t> will be studying t</a:t>
            </a:r>
            <a:r>
              <a:rPr lang="en-GB" sz="1100">
                <a:solidFill>
                  <a:schemeClr val="dk1"/>
                </a:solidFill>
                <a:latin typeface="Calibri"/>
                <a:ea typeface="Calibri"/>
                <a:cs typeface="Calibri"/>
                <a:sym typeface="Calibri"/>
              </a:rPr>
              <a:t>hree</a:t>
            </a:r>
            <a:r>
              <a:rPr b="0" i="0" lang="en-GB" sz="1100" u="none" cap="none" strike="noStrike">
                <a:solidFill>
                  <a:schemeClr val="dk1"/>
                </a:solidFill>
                <a:latin typeface="Calibri"/>
                <a:ea typeface="Calibri"/>
                <a:cs typeface="Calibri"/>
                <a:sym typeface="Calibri"/>
              </a:rPr>
              <a:t> key texts: </a:t>
            </a:r>
            <a:r>
              <a:rPr lang="en-GB" sz="1100">
                <a:solidFill>
                  <a:schemeClr val="dk1"/>
                </a:solidFill>
                <a:latin typeface="Calibri"/>
                <a:ea typeface="Calibri"/>
                <a:cs typeface="Calibri"/>
                <a:sym typeface="Calibri"/>
              </a:rPr>
              <a:t>A Huge Bag of Worries by Virginia Ironside; Stone Age Boy by Satoshi Kitamura and How to Wash a Woolly Mammoth by Michelle Robinson</a:t>
            </a:r>
            <a:r>
              <a:rPr b="0" i="0" lang="en-GB" sz="1100" u="none" cap="none" strike="noStrike">
                <a:solidFill>
                  <a:schemeClr val="dk1"/>
                </a:solidFill>
                <a:latin typeface="Calibri"/>
                <a:ea typeface="Calibri"/>
                <a:cs typeface="Calibri"/>
                <a:sym typeface="Calibri"/>
              </a:rPr>
              <a:t>. We will also be using our early visit to Butser Farm to inform us when writing a recount. </a:t>
            </a:r>
            <a:r>
              <a:rPr lang="en-GB" sz="1100">
                <a:solidFill>
                  <a:schemeClr val="dk1"/>
                </a:solidFill>
                <a:latin typeface="Calibri"/>
                <a:ea typeface="Calibri"/>
                <a:cs typeface="Calibri"/>
                <a:sym typeface="Calibri"/>
              </a:rPr>
              <a:t>This term, our outcomes will be to develop literacy skills in the following: to write a short narrative in the style of the author; to write a recount in a </a:t>
            </a:r>
            <a:r>
              <a:rPr lang="en-GB" sz="1100">
                <a:solidFill>
                  <a:schemeClr val="dk1"/>
                </a:solidFill>
                <a:latin typeface="Calibri"/>
                <a:ea typeface="Calibri"/>
                <a:cs typeface="Calibri"/>
                <a:sym typeface="Calibri"/>
              </a:rPr>
              <a:t>chronological</a:t>
            </a:r>
            <a:r>
              <a:rPr lang="en-GB" sz="1100">
                <a:solidFill>
                  <a:schemeClr val="dk1"/>
                </a:solidFill>
                <a:latin typeface="Calibri"/>
                <a:ea typeface="Calibri"/>
                <a:cs typeface="Calibri"/>
                <a:sym typeface="Calibri"/>
              </a:rPr>
              <a:t> order using past tense and to write a short list of instructions using </a:t>
            </a:r>
            <a:r>
              <a:rPr lang="en-GB" sz="1100">
                <a:solidFill>
                  <a:schemeClr val="dk1"/>
                </a:solidFill>
                <a:latin typeface="Calibri"/>
                <a:ea typeface="Calibri"/>
                <a:cs typeface="Calibri"/>
                <a:sym typeface="Calibri"/>
              </a:rPr>
              <a:t>imperative</a:t>
            </a:r>
            <a:r>
              <a:rPr lang="en-GB" sz="1100">
                <a:solidFill>
                  <a:schemeClr val="dk1"/>
                </a:solidFill>
                <a:latin typeface="Calibri"/>
                <a:ea typeface="Calibri"/>
                <a:cs typeface="Calibri"/>
                <a:sym typeface="Calibri"/>
              </a:rPr>
              <a:t> verbs. </a:t>
            </a:r>
            <a:endParaRPr sz="1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100">
                <a:solidFill>
                  <a:schemeClr val="dk1"/>
                </a:solidFill>
                <a:latin typeface="Calibri"/>
                <a:ea typeface="Calibri"/>
                <a:cs typeface="Calibri"/>
                <a:sym typeface="Calibri"/>
              </a:rPr>
              <a:t>In</a:t>
            </a:r>
            <a:r>
              <a:rPr b="0" i="0" lang="en-GB" sz="1100" u="none" cap="none" strike="noStrike">
                <a:solidFill>
                  <a:schemeClr val="dk1"/>
                </a:solidFill>
                <a:latin typeface="Calibri"/>
                <a:ea typeface="Calibri"/>
                <a:cs typeface="Calibri"/>
                <a:sym typeface="Calibri"/>
              </a:rPr>
              <a:t> SPAG, Year </a:t>
            </a:r>
            <a:r>
              <a:rPr lang="en-GB" sz="1100">
                <a:solidFill>
                  <a:schemeClr val="dk1"/>
                </a:solidFill>
                <a:latin typeface="Calibri"/>
                <a:ea typeface="Calibri"/>
                <a:cs typeface="Calibri"/>
                <a:sym typeface="Calibri"/>
              </a:rPr>
              <a:t>3</a:t>
            </a:r>
            <a:r>
              <a:rPr b="0" i="0" lang="en-GB" sz="1100" u="none" cap="none" strike="noStrike">
                <a:solidFill>
                  <a:schemeClr val="dk1"/>
                </a:solidFill>
                <a:latin typeface="Calibri"/>
                <a:ea typeface="Calibri"/>
                <a:cs typeface="Calibri"/>
                <a:sym typeface="Calibri"/>
              </a:rPr>
              <a:t> will: begin covering simple conjunctions</a:t>
            </a:r>
            <a:r>
              <a:rPr lang="en-GB" sz="1100">
                <a:solidFill>
                  <a:schemeClr val="dk1"/>
                </a:solidFill>
                <a:latin typeface="Calibri"/>
                <a:ea typeface="Calibri"/>
                <a:cs typeface="Calibri"/>
                <a:sym typeface="Calibri"/>
              </a:rPr>
              <a:t>;</a:t>
            </a:r>
            <a:r>
              <a:rPr b="0" i="0" lang="en-GB" sz="1100" u="none" cap="none" strike="noStrike">
                <a:solidFill>
                  <a:schemeClr val="dk1"/>
                </a:solidFill>
                <a:latin typeface="Calibri"/>
                <a:ea typeface="Calibri"/>
                <a:cs typeface="Calibri"/>
                <a:sym typeface="Calibri"/>
              </a:rPr>
              <a:t> use time connectives </a:t>
            </a:r>
            <a:r>
              <a:rPr b="0" i="0" lang="en-GB" sz="11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0"/>
                  </a:ext>
                </a:extLst>
              </a:rPr>
              <a:t>and</a:t>
            </a:r>
            <a:r>
              <a:rPr b="0" i="0" lang="en-GB" sz="1100" u="none" cap="none" strike="noStrike">
                <a:solidFill>
                  <a:schemeClr val="dk1"/>
                </a:solidFill>
                <a:latin typeface="Calibri"/>
                <a:ea typeface="Calibri"/>
                <a:cs typeface="Calibri"/>
                <a:sym typeface="Calibri"/>
              </a:rPr>
              <a:t> fronted adverbials: time, place and manner</a:t>
            </a:r>
            <a:r>
              <a:rPr lang="en-GB" sz="1100">
                <a:solidFill>
                  <a:schemeClr val="dk1"/>
                </a:solidFill>
                <a:latin typeface="Calibri"/>
                <a:ea typeface="Calibri"/>
                <a:cs typeface="Calibri"/>
                <a:sym typeface="Calibri"/>
              </a:rPr>
              <a:t>;</a:t>
            </a:r>
            <a:r>
              <a:rPr b="0" i="0" lang="en-GB" sz="1100" u="none" cap="none" strike="noStrike">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continue to develop prior knowledge of nouns, verbs and adjectives to embed the skills required for writing and start to develop dictionary/</a:t>
            </a:r>
            <a:r>
              <a:rPr lang="en-GB" sz="1100">
                <a:solidFill>
                  <a:schemeClr val="dk1"/>
                </a:solidFill>
                <a:latin typeface="Calibri"/>
                <a:ea typeface="Calibri"/>
                <a:cs typeface="Calibri"/>
                <a:sym typeface="Calibri"/>
              </a:rPr>
              <a:t>thesaurus</a:t>
            </a:r>
            <a:r>
              <a:rPr lang="en-GB" sz="1100">
                <a:solidFill>
                  <a:schemeClr val="dk1"/>
                </a:solidFill>
                <a:latin typeface="Calibri"/>
                <a:ea typeface="Calibri"/>
                <a:cs typeface="Calibri"/>
                <a:sym typeface="Calibri"/>
              </a:rPr>
              <a:t> skills.</a:t>
            </a:r>
            <a:endParaRPr b="0" i="0" sz="1100" u="none" cap="none" strike="noStrike">
              <a:solidFill>
                <a:schemeClr val="dk1"/>
              </a:solidFill>
              <a:latin typeface="Calibri"/>
              <a:ea typeface="Calibri"/>
              <a:cs typeface="Calibri"/>
              <a:sym typeface="Calibri"/>
            </a:endParaRPr>
          </a:p>
        </p:txBody>
      </p:sp>
      <p:sp>
        <p:nvSpPr>
          <p:cNvPr id="94" name="Google Shape;94;p1"/>
          <p:cNvSpPr txBox="1"/>
          <p:nvPr/>
        </p:nvSpPr>
        <p:spPr>
          <a:xfrm>
            <a:off x="3170550" y="2128575"/>
            <a:ext cx="6018900" cy="218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Mathematical skills and knowledge (Following the White Rose Maths lessons)</a:t>
            </a:r>
            <a:endParaRPr b="1" i="0" sz="1600" u="none" cap="none" strike="noStrike">
              <a:solidFill>
                <a:schemeClr val="dk1"/>
              </a:solidFill>
              <a:latin typeface="Calibri"/>
              <a:ea typeface="Calibri"/>
              <a:cs typeface="Calibri"/>
              <a:sym typeface="Calibri"/>
            </a:endParaRPr>
          </a:p>
          <a:p>
            <a:pPr indent="-298450" lvl="0" marL="457200" marR="0" rtl="0" algn="l">
              <a:lnSpc>
                <a:spcPct val="100000"/>
              </a:lnSpc>
              <a:spcBef>
                <a:spcPts val="0"/>
              </a:spcBef>
              <a:spcAft>
                <a:spcPts val="0"/>
              </a:spcAft>
              <a:buClr>
                <a:schemeClr val="dk1"/>
              </a:buClr>
              <a:buSzPts val="1100"/>
              <a:buFont typeface="Calibri"/>
              <a:buChar char="-"/>
            </a:pPr>
            <a:r>
              <a:rPr b="0" i="0" lang="en-GB" sz="1100" u="none" cap="none" strike="noStrike">
                <a:solidFill>
                  <a:schemeClr val="dk1"/>
                </a:solidFill>
                <a:latin typeface="Calibri"/>
                <a:ea typeface="Calibri"/>
                <a:cs typeface="Calibri"/>
                <a:sym typeface="Calibri"/>
              </a:rPr>
              <a:t>Place Value </a:t>
            </a:r>
            <a:r>
              <a:rPr lang="en-GB" sz="1100">
                <a:solidFill>
                  <a:schemeClr val="dk1"/>
                </a:solidFill>
                <a:latin typeface="Calibri"/>
                <a:ea typeface="Calibri"/>
                <a:cs typeface="Calibri"/>
                <a:sym typeface="Calibri"/>
              </a:rPr>
              <a:t>-</a:t>
            </a:r>
            <a:r>
              <a:rPr b="0" i="0" lang="en-GB" sz="1100" u="none" cap="none" strike="noStrike">
                <a:solidFill>
                  <a:schemeClr val="dk1"/>
                </a:solidFill>
                <a:latin typeface="Calibri"/>
                <a:ea typeface="Calibri"/>
                <a:cs typeface="Calibri"/>
                <a:sym typeface="Calibri"/>
              </a:rPr>
              <a:t> </a:t>
            </a:r>
            <a:r>
              <a:rPr lang="en-GB" sz="1100">
                <a:solidFill>
                  <a:schemeClr val="dk1"/>
                </a:solidFill>
                <a:latin typeface="Calibri"/>
                <a:ea typeface="Calibri"/>
                <a:cs typeface="Calibri"/>
                <a:sym typeface="Calibri"/>
              </a:rPr>
              <a:t>identifying, representing and estimating numbers. Year 3 will be comparing and ordering numbers, partitioning numbers up to 1000 and using a number line.</a:t>
            </a:r>
            <a:endParaRPr b="0" i="0" sz="1100" u="none" cap="none" strike="noStrike">
              <a:solidFill>
                <a:schemeClr val="dk1"/>
              </a:solidFill>
              <a:latin typeface="Calibri"/>
              <a:ea typeface="Calibri"/>
              <a:cs typeface="Calibri"/>
              <a:sym typeface="Calibri"/>
            </a:endParaRPr>
          </a:p>
          <a:p>
            <a:pPr indent="-298450" lvl="0" marL="457200" marR="0" rtl="0" algn="l">
              <a:lnSpc>
                <a:spcPct val="100000"/>
              </a:lnSpc>
              <a:spcBef>
                <a:spcPts val="0"/>
              </a:spcBef>
              <a:spcAft>
                <a:spcPts val="0"/>
              </a:spcAft>
              <a:buClr>
                <a:schemeClr val="dk1"/>
              </a:buClr>
              <a:buSzPts val="1100"/>
              <a:buFont typeface="Calibri"/>
              <a:buChar char="-"/>
            </a:pPr>
            <a:r>
              <a:rPr b="0" i="0" lang="en-GB" sz="1100" u="none" cap="none" strike="noStrike">
                <a:solidFill>
                  <a:schemeClr val="dk1"/>
                </a:solidFill>
                <a:latin typeface="Calibri"/>
                <a:ea typeface="Calibri"/>
                <a:cs typeface="Calibri"/>
                <a:sym typeface="Calibri"/>
              </a:rPr>
              <a:t>Addition and Subtraction </a:t>
            </a:r>
            <a:r>
              <a:rPr lang="en-GB" sz="1100">
                <a:solidFill>
                  <a:schemeClr val="dk1"/>
                </a:solidFill>
                <a:latin typeface="Calibri"/>
                <a:ea typeface="Calibri"/>
                <a:cs typeface="Calibri"/>
                <a:sym typeface="Calibri"/>
              </a:rPr>
              <a:t>- using a variety of both mental and written methods to add and subtract 2 and 3-digit numbers, with and without exchanging or regrouping.</a:t>
            </a:r>
            <a:endParaRPr b="0" i="0" sz="1100" u="none" cap="none" strike="noStrike">
              <a:solidFill>
                <a:schemeClr val="dk1"/>
              </a:solidFill>
              <a:latin typeface="Calibri"/>
              <a:ea typeface="Calibri"/>
              <a:cs typeface="Calibri"/>
              <a:sym typeface="Calibri"/>
            </a:endParaRPr>
          </a:p>
          <a:p>
            <a:pPr indent="-298450" lvl="0" marL="457200" marR="0" rtl="0" algn="l">
              <a:lnSpc>
                <a:spcPct val="100000"/>
              </a:lnSpc>
              <a:spcBef>
                <a:spcPts val="0"/>
              </a:spcBef>
              <a:spcAft>
                <a:spcPts val="0"/>
              </a:spcAft>
              <a:buClr>
                <a:schemeClr val="dk1"/>
              </a:buClr>
              <a:buSzPts val="1100"/>
              <a:buFont typeface="Calibri"/>
              <a:buChar char="-"/>
            </a:pPr>
            <a:r>
              <a:rPr b="0" i="0" lang="en-GB" sz="1100" u="none" cap="none" strike="noStrike">
                <a:solidFill>
                  <a:schemeClr val="dk1"/>
                </a:solidFill>
                <a:latin typeface="Calibri"/>
                <a:ea typeface="Calibri"/>
                <a:cs typeface="Calibri"/>
                <a:sym typeface="Calibri"/>
              </a:rPr>
              <a:t>Multiplication and Division</a:t>
            </a:r>
            <a:r>
              <a:rPr lang="en-GB" sz="1100">
                <a:solidFill>
                  <a:schemeClr val="dk1"/>
                </a:solidFill>
                <a:latin typeface="Calibri"/>
                <a:ea typeface="Calibri"/>
                <a:cs typeface="Calibri"/>
                <a:sym typeface="Calibri"/>
              </a:rPr>
              <a:t>- focusing on the  3, 4 and 8 times tables, Year 3 children will be making equal groups, sharing and grouping and using arrays.</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b="1" lang="en-GB" sz="1600">
                <a:solidFill>
                  <a:schemeClr val="dk1"/>
                </a:solidFill>
                <a:latin typeface="Calibri"/>
                <a:ea typeface="Calibri"/>
                <a:cs typeface="Calibri"/>
                <a:sym typeface="Calibri"/>
              </a:rPr>
              <a:t>Key vocabulary this term:</a:t>
            </a:r>
            <a:endParaRPr b="1" sz="1600">
              <a:solidFill>
                <a:schemeClr val="dk1"/>
              </a:solidFill>
              <a:latin typeface="Calibri"/>
              <a:ea typeface="Calibri"/>
              <a:cs typeface="Calibri"/>
              <a:sym typeface="Calibri"/>
            </a:endParaRPr>
          </a:p>
          <a:p>
            <a:pPr indent="-298450" lvl="0" marL="457200" rtl="0" algn="l">
              <a:spcBef>
                <a:spcPts val="0"/>
              </a:spcBef>
              <a:spcAft>
                <a:spcPts val="0"/>
              </a:spcAft>
              <a:buClr>
                <a:schemeClr val="dk1"/>
              </a:buClr>
              <a:buSzPts val="1100"/>
              <a:buFont typeface="Calibri"/>
              <a:buChar char="-"/>
            </a:pPr>
            <a:r>
              <a:rPr lang="en-GB" sz="1100">
                <a:solidFill>
                  <a:schemeClr val="dk1"/>
                </a:solidFill>
                <a:latin typeface="Calibri"/>
                <a:ea typeface="Calibri"/>
                <a:cs typeface="Calibri"/>
                <a:sym typeface="Calibri"/>
              </a:rPr>
              <a:t>Hundreds, tens, ones, column, place value, place value holder, addend, minuend, subtrahend, sum, difference, part, whole, exchange, regroup, greater than, less than, equal to, array</a:t>
            </a:r>
            <a:endParaRPr sz="1100">
              <a:solidFill>
                <a:schemeClr val="dk1"/>
              </a:solidFill>
              <a:latin typeface="Calibri"/>
              <a:ea typeface="Calibri"/>
              <a:cs typeface="Calibri"/>
              <a:sym typeface="Calibri"/>
            </a:endParaRPr>
          </a:p>
        </p:txBody>
      </p:sp>
      <p:sp>
        <p:nvSpPr>
          <p:cNvPr id="95" name="Google Shape;95;p1"/>
          <p:cNvSpPr txBox="1"/>
          <p:nvPr/>
        </p:nvSpPr>
        <p:spPr>
          <a:xfrm>
            <a:off x="87625" y="2140575"/>
            <a:ext cx="3009000" cy="21858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Science and Computing</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In Science, Year </a:t>
            </a:r>
            <a:r>
              <a:rPr lang="en-GB" sz="1000">
                <a:solidFill>
                  <a:schemeClr val="dk1"/>
                </a:solidFill>
                <a:latin typeface="Calibri"/>
                <a:ea typeface="Calibri"/>
                <a:cs typeface="Calibri"/>
                <a:sym typeface="Calibri"/>
              </a:rPr>
              <a:t>3</a:t>
            </a:r>
            <a:r>
              <a:rPr b="0" i="0" lang="en-GB" sz="1000" u="none" cap="none" strike="noStrike">
                <a:solidFill>
                  <a:schemeClr val="dk1"/>
                </a:solidFill>
                <a:latin typeface="Calibri"/>
                <a:ea typeface="Calibri"/>
                <a:cs typeface="Calibri"/>
                <a:sym typeface="Calibri"/>
              </a:rPr>
              <a:t> will be learning two topics: </a:t>
            </a:r>
            <a:r>
              <a:rPr lang="en-GB" sz="1000">
                <a:solidFill>
                  <a:schemeClr val="dk1"/>
                </a:solidFill>
                <a:latin typeface="Calibri"/>
                <a:ea typeface="Calibri"/>
                <a:cs typeface="Calibri"/>
                <a:sym typeface="Calibri"/>
              </a:rPr>
              <a:t>Light &amp; Shadow and Forces &amp; Magnets</a:t>
            </a:r>
            <a:r>
              <a:rPr b="0" i="0" lang="en-GB" sz="1000" u="none" cap="none" strike="noStrike">
                <a:solidFill>
                  <a:schemeClr val="dk1"/>
                </a:solidFill>
                <a:latin typeface="Calibri"/>
                <a:ea typeface="Calibri"/>
                <a:cs typeface="Calibri"/>
                <a:sym typeface="Calibri"/>
              </a:rPr>
              <a:t>. We will link scientific knowledge with the enquiry skills needed to be a scientist throughout the curriculum and within our investigations.</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In Computing, Year </a:t>
            </a:r>
            <a:r>
              <a:rPr lang="en-GB" sz="1000">
                <a:solidFill>
                  <a:schemeClr val="dk1"/>
                </a:solidFill>
                <a:latin typeface="Calibri"/>
                <a:ea typeface="Calibri"/>
                <a:cs typeface="Calibri"/>
                <a:sym typeface="Calibri"/>
              </a:rPr>
              <a:t>3</a:t>
            </a:r>
            <a:r>
              <a:rPr b="0" i="0" lang="en-GB" sz="1000" u="none" cap="none" strike="noStrike">
                <a:solidFill>
                  <a:schemeClr val="dk1"/>
                </a:solidFill>
                <a:latin typeface="Calibri"/>
                <a:ea typeface="Calibri"/>
                <a:cs typeface="Calibri"/>
                <a:sym typeface="Calibri"/>
              </a:rPr>
              <a:t> we will be learning about </a:t>
            </a:r>
            <a:r>
              <a:rPr lang="en-GB" sz="1000">
                <a:solidFill>
                  <a:schemeClr val="dk1"/>
                </a:solidFill>
                <a:latin typeface="Calibri"/>
                <a:ea typeface="Calibri"/>
                <a:cs typeface="Calibri"/>
                <a:sym typeface="Calibri"/>
              </a:rPr>
              <a:t>digital devices as well as exploring the world of basic coding. They will be introduce to Scratch: a block based programming platform to </a:t>
            </a:r>
            <a:r>
              <a:rPr lang="en-GB" sz="1000">
                <a:solidFill>
                  <a:schemeClr val="dk1"/>
                </a:solidFill>
                <a:latin typeface="Calibri"/>
                <a:ea typeface="Calibri"/>
                <a:cs typeface="Calibri"/>
                <a:sym typeface="Calibri"/>
              </a:rPr>
              <a:t>develop</a:t>
            </a:r>
            <a:r>
              <a:rPr lang="en-GB" sz="1000">
                <a:solidFill>
                  <a:schemeClr val="dk1"/>
                </a:solidFill>
                <a:latin typeface="Calibri"/>
                <a:ea typeface="Calibri"/>
                <a:cs typeface="Calibri"/>
                <a:sym typeface="Calibri"/>
              </a:rPr>
              <a:t> their coding skills through games and animation. </a:t>
            </a:r>
            <a:r>
              <a:rPr b="0" i="0" lang="en-GB" sz="1000" u="none" cap="none" strike="noStrike">
                <a:solidFill>
                  <a:schemeClr val="dk1"/>
                </a:solidFill>
                <a:latin typeface="Calibri"/>
                <a:ea typeface="Calibri"/>
                <a:cs typeface="Calibri"/>
                <a:sym typeface="Calibri"/>
              </a:rPr>
              <a:t>Alongside this, the children will be further improving their touching typing skills and speed </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
                  </a:ext>
                </a:extLst>
              </a:rPr>
              <a:t>within</a:t>
            </a:r>
            <a:r>
              <a:rPr b="0" i="0" lang="en-GB" sz="1000" u="none" cap="none" strike="noStrike">
                <a:solidFill>
                  <a:schemeClr val="dk1"/>
                </a:solidFill>
                <a:latin typeface="Calibri"/>
                <a:ea typeface="Calibri"/>
                <a:cs typeface="Calibri"/>
                <a:sym typeface="Calibri"/>
              </a:rPr>
              <a:t> lessons.</a:t>
            </a:r>
            <a:endParaRPr b="0" i="0" sz="1000" u="none" cap="none" strike="noStrike">
              <a:solidFill>
                <a:schemeClr val="dk1"/>
              </a:solidFill>
              <a:latin typeface="Calibri"/>
              <a:ea typeface="Calibri"/>
              <a:cs typeface="Calibri"/>
              <a:sym typeface="Calibri"/>
            </a:endParaRPr>
          </a:p>
        </p:txBody>
      </p:sp>
      <p:sp>
        <p:nvSpPr>
          <p:cNvPr id="96" name="Google Shape;96;p1"/>
          <p:cNvSpPr txBox="1"/>
          <p:nvPr/>
        </p:nvSpPr>
        <p:spPr>
          <a:xfrm>
            <a:off x="3128913" y="4443925"/>
            <a:ext cx="6121200" cy="2355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Understanding the world around us</a:t>
            </a:r>
            <a:endParaRPr b="1" i="0" sz="16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200">
                <a:solidFill>
                  <a:schemeClr val="dk1"/>
                </a:solidFill>
                <a:latin typeface="Calibri"/>
                <a:ea typeface="Calibri"/>
                <a:cs typeface="Calibri"/>
                <a:sym typeface="Calibri"/>
              </a:rPr>
              <a:t>I</a:t>
            </a:r>
            <a:r>
              <a:rPr b="0" i="0" lang="en-GB" sz="1100" u="none" cap="none" strike="noStrike">
                <a:solidFill>
                  <a:schemeClr val="dk1"/>
                </a:solidFill>
                <a:latin typeface="Calibri"/>
                <a:ea typeface="Calibri"/>
                <a:cs typeface="Calibri"/>
                <a:sym typeface="Calibri"/>
              </a:rPr>
              <a:t>n History, Year </a:t>
            </a:r>
            <a:r>
              <a:rPr lang="en-GB" sz="1100">
                <a:solidFill>
                  <a:schemeClr val="dk1"/>
                </a:solidFill>
                <a:latin typeface="Calibri"/>
                <a:ea typeface="Calibri"/>
                <a:cs typeface="Calibri"/>
                <a:sym typeface="Calibri"/>
              </a:rPr>
              <a:t>3</a:t>
            </a:r>
            <a:r>
              <a:rPr b="0" i="0" lang="en-GB" sz="1100" u="none" cap="none" strike="noStrike">
                <a:solidFill>
                  <a:schemeClr val="dk1"/>
                </a:solidFill>
                <a:latin typeface="Calibri"/>
                <a:ea typeface="Calibri"/>
                <a:cs typeface="Calibri"/>
                <a:sym typeface="Calibri"/>
              </a:rPr>
              <a:t> will be covering both History Topics </a:t>
            </a:r>
            <a:r>
              <a:rPr lang="en-GB" sz="1100">
                <a:solidFill>
                  <a:schemeClr val="dk1"/>
                </a:solidFill>
                <a:latin typeface="Calibri"/>
                <a:ea typeface="Calibri"/>
                <a:cs typeface="Calibri"/>
                <a:sym typeface="Calibri"/>
              </a:rPr>
              <a:t>consecutively. This is to ensure a deeper understanding of the Historical Timeline studied. Firstly, we will be learning about the Stone Age - the basic Hunter Gatherer. The children will learn how the early Paleolithic Stone Age developed over time - they will discover how important historical areas, such as Skara Brae, inform us of huge changes, linking settlements and artefacts found, to the Iron Age. This era links wonderfully to the beginning of Ancient Rome where Year 3 will be exploring the story of Romulus and Remus. They will be learning about the Romans</a:t>
            </a:r>
            <a:r>
              <a:rPr b="0" i="0" lang="en-GB" sz="1100" u="none" cap="none" strike="noStrike">
                <a:solidFill>
                  <a:schemeClr val="dk1"/>
                </a:solidFill>
                <a:latin typeface="Calibri"/>
                <a:ea typeface="Calibri"/>
                <a:cs typeface="Calibri"/>
                <a:sym typeface="Calibri"/>
              </a:rPr>
              <a:t>: where they came from, who they are and why they invaded Britain. We will dive into key characters who had an influence on decisions, transport and weaponry, and their culture</a:t>
            </a:r>
            <a:r>
              <a:rPr lang="en-GB" sz="1100">
                <a:solidFill>
                  <a:schemeClr val="dk1"/>
                </a:solidFill>
                <a:latin typeface="Calibri"/>
                <a:ea typeface="Calibri"/>
                <a:cs typeface="Calibri"/>
                <a:sym typeface="Calibri"/>
              </a:rPr>
              <a:t>.</a:t>
            </a:r>
            <a:endParaRPr sz="1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i="1" lang="en-GB" sz="900">
                <a:solidFill>
                  <a:srgbClr val="00B050"/>
                </a:solidFill>
                <a:latin typeface="Calibri"/>
                <a:ea typeface="Calibri"/>
                <a:cs typeface="Calibri"/>
                <a:sym typeface="Calibri"/>
              </a:rPr>
              <a:t>A trip to the ancient dwellings of Butser Farm consolidates the </a:t>
            </a:r>
            <a:r>
              <a:rPr i="1" lang="en-GB" sz="900">
                <a:solidFill>
                  <a:srgbClr val="00B050"/>
                </a:solidFill>
                <a:latin typeface="Calibri"/>
                <a:ea typeface="Calibri"/>
                <a:cs typeface="Calibri"/>
                <a:sym typeface="Calibri"/>
              </a:rPr>
              <a:t>children's</a:t>
            </a:r>
            <a:r>
              <a:rPr i="1" lang="en-GB" sz="900">
                <a:solidFill>
                  <a:srgbClr val="00B050"/>
                </a:solidFill>
                <a:latin typeface="Calibri"/>
                <a:ea typeface="Calibri"/>
                <a:cs typeface="Calibri"/>
                <a:sym typeface="Calibri"/>
              </a:rPr>
              <a:t>  learning as well as a fun Roman Day, held at school.</a:t>
            </a:r>
            <a:endParaRPr i="1" sz="900">
              <a:solidFill>
                <a:srgbClr val="00B05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chemeClr val="dk1"/>
                </a:solidFill>
                <a:latin typeface="Calibri"/>
                <a:ea typeface="Calibri"/>
                <a:cs typeface="Calibri"/>
                <a:sym typeface="Calibri"/>
              </a:rPr>
              <a:t>In RE, Year </a:t>
            </a:r>
            <a:r>
              <a:rPr lang="en-GB" sz="1100">
                <a:solidFill>
                  <a:schemeClr val="dk1"/>
                </a:solidFill>
                <a:latin typeface="Calibri"/>
                <a:ea typeface="Calibri"/>
                <a:cs typeface="Calibri"/>
                <a:sym typeface="Calibri"/>
              </a:rPr>
              <a:t>3</a:t>
            </a:r>
            <a:r>
              <a:rPr b="0" i="0" lang="en-GB" sz="1100" u="none" cap="none" strike="noStrike">
                <a:solidFill>
                  <a:schemeClr val="dk1"/>
                </a:solidFill>
                <a:latin typeface="Calibri"/>
                <a:ea typeface="Calibri"/>
                <a:cs typeface="Calibri"/>
                <a:sym typeface="Calibri"/>
              </a:rPr>
              <a:t> will be learning to identify key aspects of t</a:t>
            </a:r>
            <a:r>
              <a:rPr lang="en-GB" sz="1100">
                <a:solidFill>
                  <a:schemeClr val="dk1"/>
                </a:solidFill>
                <a:latin typeface="Calibri"/>
                <a:ea typeface="Calibri"/>
                <a:cs typeface="Calibri"/>
                <a:sym typeface="Calibri"/>
              </a:rPr>
              <a:t>wo</a:t>
            </a:r>
            <a:r>
              <a:rPr b="0" i="0" lang="en-GB" sz="1100" u="none" cap="none" strike="noStrike">
                <a:solidFill>
                  <a:schemeClr val="dk1"/>
                </a:solidFill>
                <a:latin typeface="Calibri"/>
                <a:ea typeface="Calibri"/>
                <a:cs typeface="Calibri"/>
                <a:sym typeface="Calibri"/>
              </a:rPr>
              <a:t> world religions. </a:t>
            </a:r>
            <a:r>
              <a:rPr lang="en-GB" sz="1100">
                <a:solidFill>
                  <a:schemeClr val="dk1"/>
                </a:solidFill>
                <a:latin typeface="Calibri"/>
                <a:ea typeface="Calibri"/>
                <a:cs typeface="Calibri"/>
                <a:sym typeface="Calibri"/>
              </a:rPr>
              <a:t>They will </a:t>
            </a:r>
            <a:r>
              <a:rPr b="0" i="0" lang="en-GB" sz="1100" u="none" cap="none" strike="noStrike">
                <a:solidFill>
                  <a:schemeClr val="dk1"/>
                </a:solidFill>
                <a:latin typeface="Calibri"/>
                <a:ea typeface="Calibri"/>
                <a:cs typeface="Calibri"/>
                <a:sym typeface="Calibri"/>
              </a:rPr>
              <a:t>dive deeper into describing different ways people may express beliefs</a:t>
            </a:r>
            <a:r>
              <a:rPr lang="en-GB" sz="1100">
                <a:solidFill>
                  <a:schemeClr val="dk1"/>
                </a:solidFill>
                <a:latin typeface="Calibri"/>
                <a:ea typeface="Calibri"/>
                <a:cs typeface="Calibri"/>
                <a:sym typeface="Calibri"/>
              </a:rPr>
              <a:t>. Year 3 will begin to appreciate the similarities and differences of the diverse cultures that these </a:t>
            </a:r>
            <a:r>
              <a:rPr lang="en-GB" sz="1100">
                <a:solidFill>
                  <a:schemeClr val="dk1"/>
                </a:solidFill>
                <a:latin typeface="Calibri"/>
                <a:ea typeface="Calibri"/>
                <a:cs typeface="Calibri"/>
                <a:sym typeface="Calibri"/>
              </a:rPr>
              <a:t>religions may offer.</a:t>
            </a:r>
            <a:endParaRPr b="0" i="0" sz="1200" u="none" cap="none" strike="noStrike">
              <a:solidFill>
                <a:schemeClr val="dk1"/>
              </a:solidFill>
              <a:latin typeface="Calibri"/>
              <a:ea typeface="Calibri"/>
              <a:cs typeface="Calibri"/>
              <a:sym typeface="Calibri"/>
            </a:endParaRPr>
          </a:p>
        </p:txBody>
      </p:sp>
      <p:sp>
        <p:nvSpPr>
          <p:cNvPr id="97" name="Google Shape;97;p1"/>
          <p:cNvSpPr txBox="1"/>
          <p:nvPr/>
        </p:nvSpPr>
        <p:spPr>
          <a:xfrm>
            <a:off x="38100" y="4370400"/>
            <a:ext cx="3058500" cy="24780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500" u="none" cap="none" strike="noStrike">
                <a:solidFill>
                  <a:schemeClr val="dk1"/>
                </a:solidFill>
                <a:latin typeface="Calibri"/>
                <a:ea typeface="Calibri"/>
                <a:cs typeface="Calibri"/>
                <a:sym typeface="Calibri"/>
              </a:rPr>
              <a:t>Creativity and PE</a:t>
            </a:r>
            <a:endParaRPr b="1" i="0" sz="15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In </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2"/>
                  </a:ext>
                </a:extLst>
              </a:rPr>
              <a:t>PE, Year </a:t>
            </a:r>
            <a:r>
              <a:rPr lang="en-GB" sz="1000">
                <a:solidFill>
                  <a:schemeClr val="dk1"/>
                </a:solidFill>
                <a:latin typeface="Calibri"/>
                <a:ea typeface="Calibri"/>
                <a:cs typeface="Calibri"/>
                <a:sym typeface="Calibri"/>
                <a:extLst>
                  <a:ext uri="http://customooxmlschemas.google.com/">
                    <go:slidesCustomData xmlns:go="http://customooxmlschemas.google.com/" textRoundtripDataId="3"/>
                  </a:ext>
                </a:extLst>
              </a:rPr>
              <a:t>3</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4"/>
                  </a:ext>
                </a:extLst>
              </a:rPr>
              <a:t> will be covering in their </a:t>
            </a:r>
            <a:r>
              <a:rPr b="0" i="0" lang="en-GB" sz="1000" u="none" cap="none" strike="noStrike">
                <a:solidFill>
                  <a:schemeClr val="dk1"/>
                </a:solidFill>
                <a:latin typeface="Calibri"/>
                <a:ea typeface="Calibri"/>
                <a:cs typeface="Calibri"/>
                <a:sym typeface="Calibri"/>
              </a:rPr>
              <a:t>outdoor lessons: </a:t>
            </a:r>
            <a:r>
              <a:rPr i="1" lang="en-GB" sz="1000">
                <a:solidFill>
                  <a:schemeClr val="dk1"/>
                </a:solidFill>
                <a:latin typeface="Calibri"/>
                <a:ea typeface="Calibri"/>
                <a:cs typeface="Calibri"/>
                <a:sym typeface="Calibri"/>
              </a:rPr>
              <a:t>Adventurous Activities and Hockey</a:t>
            </a:r>
            <a:r>
              <a:rPr b="0" i="1" lang="en-GB" sz="1000" u="none" cap="none" strike="noStrike">
                <a:solidFill>
                  <a:schemeClr val="dk1"/>
                </a:solidFill>
                <a:latin typeface="Calibri"/>
                <a:ea typeface="Calibri"/>
                <a:cs typeface="Calibri"/>
                <a:sym typeface="Calibri"/>
              </a:rPr>
              <a:t>.</a:t>
            </a:r>
            <a:r>
              <a:rPr b="0" i="0" lang="en-GB" sz="1000" u="none" cap="none" strike="noStrike">
                <a:solidFill>
                  <a:schemeClr val="dk1"/>
                </a:solidFill>
                <a:latin typeface="Calibri"/>
                <a:ea typeface="Calibri"/>
                <a:cs typeface="Calibri"/>
                <a:sym typeface="Calibri"/>
              </a:rPr>
              <a:t> </a:t>
            </a:r>
            <a:endParaRPr b="0" i="0"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In</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5"/>
                  </a:ext>
                </a:extLst>
              </a:rPr>
              <a:t> </a:t>
            </a:r>
            <a:r>
              <a:rPr b="0" i="0" lang="en-GB" sz="1000" u="none" cap="none" strike="noStrike">
                <a:solidFill>
                  <a:schemeClr val="dk1"/>
                </a:solidFill>
                <a:latin typeface="Calibri"/>
                <a:ea typeface="Calibri"/>
                <a:cs typeface="Calibri"/>
                <a:sym typeface="Calibri"/>
              </a:rPr>
              <a:t>indoor lessons they will covering </a:t>
            </a:r>
            <a:r>
              <a:rPr i="1" lang="en-GB" sz="1000">
                <a:solidFill>
                  <a:schemeClr val="dk1"/>
                </a:solidFill>
                <a:latin typeface="Calibri"/>
                <a:ea typeface="Calibri"/>
                <a:cs typeface="Calibri"/>
                <a:sym typeface="Calibri"/>
              </a:rPr>
              <a:t>Ball Skills and Circuits</a:t>
            </a:r>
            <a:r>
              <a:rPr b="0" i="1" lang="en-GB" sz="1000" u="none" cap="none" strike="noStrike">
                <a:solidFill>
                  <a:schemeClr val="dk1"/>
                </a:solidFill>
                <a:latin typeface="Calibri"/>
                <a:ea typeface="Calibri"/>
                <a:cs typeface="Calibri"/>
                <a:sym typeface="Calibri"/>
              </a:rPr>
              <a:t>.</a:t>
            </a:r>
            <a:endParaRPr b="0" i="1" sz="10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In D&amp;T, Year </a:t>
            </a:r>
            <a:r>
              <a:rPr lang="en-GB" sz="1000">
                <a:solidFill>
                  <a:schemeClr val="dk1"/>
                </a:solidFill>
                <a:latin typeface="Calibri"/>
                <a:ea typeface="Calibri"/>
                <a:cs typeface="Calibri"/>
                <a:sym typeface="Calibri"/>
              </a:rPr>
              <a:t>3 </a:t>
            </a:r>
            <a:r>
              <a:rPr b="0" i="0" lang="en-GB" sz="1000" u="none" cap="none" strike="noStrike">
                <a:solidFill>
                  <a:schemeClr val="dk1"/>
                </a:solidFill>
                <a:latin typeface="Calibri"/>
                <a:ea typeface="Calibri"/>
                <a:cs typeface="Calibri"/>
                <a:sym typeface="Calibri"/>
              </a:rPr>
              <a:t>will be </a:t>
            </a:r>
            <a:r>
              <a:rPr lang="en-GB" sz="1000">
                <a:solidFill>
                  <a:schemeClr val="dk1"/>
                </a:solidFill>
                <a:latin typeface="Calibri"/>
                <a:ea typeface="Calibri"/>
                <a:cs typeface="Calibri"/>
                <a:sym typeface="Calibri"/>
              </a:rPr>
              <a:t>covering two topics. The first is to explore their sewing skills in order to make hand puppets. After, they will be focusing on mechanisms and designing cards to have moving parts using sliders and levers.</a:t>
            </a:r>
            <a:endParaRPr sz="10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100"/>
              <a:buFont typeface="Arial"/>
              <a:buNone/>
            </a:pPr>
            <a:r>
              <a:rPr b="0" i="0" lang="en-GB" sz="1000" u="none" cap="none" strike="noStrike">
                <a:solidFill>
                  <a:schemeClr val="dk1"/>
                </a:solidFill>
                <a:latin typeface="Calibri"/>
                <a:ea typeface="Calibri"/>
                <a:cs typeface="Calibri"/>
                <a:sym typeface="Calibri"/>
              </a:rPr>
              <a:t>I</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6"/>
                  </a:ext>
                </a:extLst>
              </a:rPr>
              <a:t>n Music, Year </a:t>
            </a:r>
            <a:r>
              <a:rPr lang="en-GB" sz="1000">
                <a:solidFill>
                  <a:schemeClr val="dk1"/>
                </a:solidFill>
                <a:latin typeface="Calibri"/>
                <a:ea typeface="Calibri"/>
                <a:cs typeface="Calibri"/>
                <a:sym typeface="Calibri"/>
                <a:extLst>
                  <a:ext uri="http://customooxmlschemas.google.com/">
                    <go:slidesCustomData xmlns:go="http://customooxmlschemas.google.com/" textRoundtripDataId="7"/>
                  </a:ext>
                </a:extLst>
              </a:rPr>
              <a:t>3</a:t>
            </a:r>
            <a:r>
              <a:rPr b="0" i="0" lang="en-GB" sz="10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8"/>
                  </a:ext>
                </a:extLst>
              </a:rPr>
              <a:t> will</a:t>
            </a:r>
            <a:r>
              <a:rPr lang="en-GB" sz="1000">
                <a:solidFill>
                  <a:schemeClr val="dk1"/>
                </a:solidFill>
                <a:latin typeface="Calibri"/>
                <a:ea typeface="Calibri"/>
                <a:cs typeface="Calibri"/>
                <a:sym typeface="Calibri"/>
              </a:rPr>
              <a:t> have an introduction to musicianship; learning about pitch relationships to the element of music. Autumn 2 leads us into Christmas Concert preparation: exposure to performance and singing ensembles.</a:t>
            </a:r>
            <a:endParaRPr b="0" i="0" sz="1000" u="none" cap="none" strike="noStrike">
              <a:solidFill>
                <a:schemeClr val="dk1"/>
              </a:solidFill>
              <a:latin typeface="Calibri"/>
              <a:ea typeface="Calibri"/>
              <a:cs typeface="Calibri"/>
              <a:sym typeface="Calibri"/>
            </a:endParaRPr>
          </a:p>
        </p:txBody>
      </p:sp>
      <p:sp>
        <p:nvSpPr>
          <p:cNvPr id="98" name="Google Shape;98;p1"/>
          <p:cNvSpPr txBox="1"/>
          <p:nvPr/>
        </p:nvSpPr>
        <p:spPr>
          <a:xfrm>
            <a:off x="9341900" y="67725"/>
            <a:ext cx="2691300" cy="338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Key vocabulary this term:</a:t>
            </a:r>
            <a:endParaRPr b="1" i="0" sz="1600" u="none" cap="none" strike="noStrike">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0" name="Google Shape;100;p1"/>
          <p:cNvSpPr txBox="1"/>
          <p:nvPr/>
        </p:nvSpPr>
        <p:spPr>
          <a:xfrm>
            <a:off x="9336400" y="2297875"/>
            <a:ext cx="2691300" cy="2262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rPr>
              <a:t>Homework </a:t>
            </a:r>
            <a:r>
              <a:rPr b="1" lang="en-GB" sz="1600">
                <a:solidFill>
                  <a:schemeClr val="dk1"/>
                </a:solidFill>
                <a:latin typeface="Calibri"/>
                <a:ea typeface="Calibri"/>
                <a:cs typeface="Calibri"/>
                <a:sym typeface="Calibri"/>
              </a:rPr>
              <a:t>E</a:t>
            </a:r>
            <a:r>
              <a:rPr b="1" i="0" lang="en-GB" sz="1600" u="none" cap="none" strike="noStrike">
                <a:solidFill>
                  <a:schemeClr val="dk1"/>
                </a:solidFill>
                <a:latin typeface="Calibri"/>
                <a:ea typeface="Calibri"/>
                <a:cs typeface="Calibri"/>
                <a:sym typeface="Calibri"/>
              </a:rPr>
              <a:t>xpectations</a:t>
            </a:r>
            <a:endParaRPr b="1" i="0" sz="1600" u="none" cap="none" strike="noStrike">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1600"/>
              <a:buFont typeface="Arial"/>
              <a:buNone/>
            </a:pPr>
            <a:r>
              <a:rPr lang="en-GB" sz="900">
                <a:solidFill>
                  <a:schemeClr val="dk1"/>
                </a:solidFill>
                <a:latin typeface="Calibri"/>
                <a:ea typeface="Calibri"/>
                <a:cs typeface="Calibri"/>
                <a:sym typeface="Calibri"/>
              </a:rPr>
              <a:t>(Starting Monday to following Monday)</a:t>
            </a:r>
            <a:endParaRPr sz="9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Reading</a:t>
            </a:r>
            <a:r>
              <a:rPr b="0" i="0" lang="en-GB" sz="1100" u="none" cap="none" strike="noStrike">
                <a:solidFill>
                  <a:schemeClr val="dk1"/>
                </a:solidFill>
                <a:latin typeface="Calibri"/>
                <a:ea typeface="Calibri"/>
                <a:cs typeface="Calibri"/>
                <a:sym typeface="Calibri"/>
              </a:rPr>
              <a:t> - 10</a:t>
            </a:r>
            <a:r>
              <a:rPr lang="en-GB" sz="1100">
                <a:solidFill>
                  <a:schemeClr val="dk1"/>
                </a:solidFill>
                <a:latin typeface="Calibri"/>
                <a:ea typeface="Calibri"/>
                <a:cs typeface="Calibri"/>
                <a:sym typeface="Calibri"/>
              </a:rPr>
              <a:t>/</a:t>
            </a:r>
            <a:r>
              <a:rPr b="0" i="0" lang="en-GB" sz="1100" u="none" cap="none" strike="noStrike">
                <a:solidFill>
                  <a:schemeClr val="dk1"/>
                </a:solidFill>
                <a:latin typeface="Calibri"/>
                <a:ea typeface="Calibri"/>
                <a:cs typeface="Calibri"/>
                <a:sym typeface="Calibri"/>
              </a:rPr>
              <a:t>20 mins : 5 times weekly</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T</a:t>
            </a:r>
            <a:r>
              <a:rPr b="0" i="0" lang="en-GB" sz="1100" u="none" cap="none" strike="noStrike">
                <a:solidFill>
                  <a:srgbClr val="FF0000"/>
                </a:solidFill>
                <a:latin typeface="Calibri"/>
                <a:ea typeface="Calibri"/>
                <a:cs typeface="Calibri"/>
                <a:sym typeface="Calibri"/>
              </a:rPr>
              <a:t>imes Tables practise </a:t>
            </a:r>
            <a:r>
              <a:rPr b="0" i="0" lang="en-GB" sz="1100" u="none" cap="none" strike="noStrike">
                <a:solidFill>
                  <a:schemeClr val="dk1"/>
                </a:solidFill>
                <a:latin typeface="Calibri"/>
                <a:ea typeface="Calibri"/>
                <a:cs typeface="Calibri"/>
                <a:sym typeface="Calibri"/>
              </a:rPr>
              <a:t>- 5 times weekly</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0" i="0" lang="en-GB" sz="1100" u="none" cap="none" strike="noStrike">
                <a:solidFill>
                  <a:srgbClr val="FF0000"/>
                </a:solidFill>
                <a:latin typeface="Calibri"/>
                <a:ea typeface="Calibri"/>
                <a:cs typeface="Calibri"/>
                <a:sym typeface="Calibri"/>
              </a:rPr>
              <a:t>Spellings</a:t>
            </a:r>
            <a:r>
              <a:rPr b="0" i="0" lang="en-GB" sz="1100" u="none" cap="none" strike="noStrike">
                <a:solidFill>
                  <a:schemeClr val="dk1"/>
                </a:solidFill>
                <a:latin typeface="Calibri"/>
                <a:ea typeface="Calibri"/>
                <a:cs typeface="Calibri"/>
                <a:sym typeface="Calibri"/>
              </a:rPr>
              <a:t> - </a:t>
            </a:r>
            <a:r>
              <a:rPr lang="en-GB" sz="1100">
                <a:solidFill>
                  <a:schemeClr val="dk1"/>
                </a:solidFill>
                <a:latin typeface="Calibri"/>
                <a:ea typeface="Calibri"/>
                <a:cs typeface="Calibri"/>
                <a:sym typeface="Calibri"/>
              </a:rPr>
              <a:t>c</a:t>
            </a:r>
            <a:r>
              <a:rPr b="0" i="0" lang="en-GB" sz="1100" u="none" cap="none" strike="noStrike">
                <a:solidFill>
                  <a:schemeClr val="dk1"/>
                </a:solidFill>
                <a:latin typeface="Calibri"/>
                <a:ea typeface="Calibri"/>
                <a:cs typeface="Calibri"/>
                <a:sym typeface="Calibri"/>
              </a:rPr>
              <a:t>omplete 30 points </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lang="en-GB" sz="1100">
                <a:solidFill>
                  <a:srgbClr val="FF0000"/>
                </a:solidFill>
                <a:latin typeface="Calibri"/>
                <a:ea typeface="Calibri"/>
                <a:cs typeface="Calibri"/>
                <a:sym typeface="Calibri"/>
              </a:rPr>
              <a:t>Maths</a:t>
            </a:r>
            <a:r>
              <a:rPr lang="en-GB" sz="1100">
                <a:solidFill>
                  <a:schemeClr val="dk1"/>
                </a:solidFill>
                <a:latin typeface="Calibri"/>
                <a:ea typeface="Calibri"/>
                <a:cs typeface="Calibri"/>
                <a:sym typeface="Calibri"/>
              </a:rPr>
              <a:t> - worksheet provided weekly to include times tables and three worded problems</a:t>
            </a:r>
            <a:endParaRPr sz="11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sz="5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rPr b="1" i="0" lang="en-GB" sz="1100" u="none" cap="none" strike="noStrike">
                <a:solidFill>
                  <a:schemeClr val="dk1"/>
                </a:solidFill>
                <a:latin typeface="Calibri"/>
                <a:ea typeface="Calibri"/>
                <a:cs typeface="Calibri"/>
                <a:sym typeface="Calibri"/>
              </a:rPr>
              <a:t>Some children are enrolled in Nessy and must complete 15-20 minutes per week at home.</a:t>
            </a:r>
            <a:endParaRPr b="0" i="0" sz="11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0" i="0" lang="en-GB" sz="1800" u="none" cap="none" strike="noStrike">
                <a:solidFill>
                  <a:srgbClr val="385623"/>
                </a:solidFill>
                <a:latin typeface="Calibri"/>
                <a:ea typeface="Calibri"/>
                <a:cs typeface="Calibri"/>
                <a:sym typeface="Calibri"/>
              </a:rPr>
              <a:t>‘Love learning, love life!’</a:t>
            </a:r>
            <a:endParaRPr b="0" i="0" sz="1400" u="none" cap="none" strike="noStrike">
              <a:solidFill>
                <a:srgbClr val="000000"/>
              </a:solidFill>
              <a:latin typeface="Arial"/>
              <a:ea typeface="Arial"/>
              <a:cs typeface="Arial"/>
              <a:sym typeface="Arial"/>
            </a:endParaRPr>
          </a:p>
        </p:txBody>
      </p:sp>
      <p:sp>
        <p:nvSpPr>
          <p:cNvPr id="102" name="Google Shape;102;p1"/>
          <p:cNvSpPr/>
          <p:nvPr/>
        </p:nvSpPr>
        <p:spPr>
          <a:xfrm rot="-5400000">
            <a:off x="9522100" y="4228875"/>
            <a:ext cx="2391000" cy="27624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03" name="Google Shape;103;p1"/>
          <p:cNvSpPr txBox="1"/>
          <p:nvPr/>
        </p:nvSpPr>
        <p:spPr>
          <a:xfrm>
            <a:off x="9336400" y="4422100"/>
            <a:ext cx="2691300" cy="2432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1" i="0" lang="en-GB" sz="16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9"/>
                  </a:ext>
                </a:extLst>
              </a:rPr>
              <a:t>Links </a:t>
            </a:r>
            <a:r>
              <a:rPr b="1" i="0" lang="en-GB" sz="1600" u="none" cap="none" strike="noStrike">
                <a:solidFill>
                  <a:schemeClr val="dk1"/>
                </a:solidFill>
                <a:latin typeface="Calibri"/>
                <a:ea typeface="Calibri"/>
                <a:cs typeface="Calibri"/>
                <a:sym typeface="Calibri"/>
              </a:rPr>
              <a:t>to enhance and support</a:t>
            </a:r>
            <a:endParaRPr b="1" i="0" sz="1600" u="none" cap="none" strike="noStrike">
              <a:solidFill>
                <a:schemeClr val="dk1"/>
              </a:solidFill>
              <a:latin typeface="Calibri"/>
              <a:ea typeface="Calibri"/>
              <a:cs typeface="Calibri"/>
              <a:sym typeface="Calibri"/>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1.</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4"/>
              </a:rPr>
              <a:t>https://www.timestables.co.uk/</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2.</a:t>
            </a:r>
            <a:r>
              <a:rPr b="0" i="0" lang="en-GB" sz="1000" u="sng" cap="none" strike="noStrike">
                <a:solidFill>
                  <a:schemeClr val="hlink"/>
                </a:solidFill>
                <a:highlight>
                  <a:srgbClr val="FFFFFF"/>
                </a:highlight>
                <a:latin typeface="Arial"/>
                <a:ea typeface="Arial"/>
                <a:cs typeface="Arial"/>
                <a:sym typeface="Arial"/>
                <a:hlinkClick r:id="rId5"/>
              </a:rPr>
              <a:t>https://www.topmarks.co.uk/maths-games/hit-the-button</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3.</a:t>
            </a:r>
            <a:r>
              <a:rPr b="0" i="0" lang="en-GB" sz="700" u="none" cap="none" strike="noStrike">
                <a:solidFill>
                  <a:schemeClr val="dk1"/>
                </a:solidFill>
                <a:highlight>
                  <a:srgbClr val="FFFFFF"/>
                </a:highlight>
                <a:latin typeface="Times New Roman"/>
                <a:ea typeface="Times New Roman"/>
                <a:cs typeface="Times New Roman"/>
                <a:sym typeface="Times New Roman"/>
              </a:rPr>
              <a:t> </a:t>
            </a:r>
            <a:r>
              <a:rPr b="0" i="0" lang="en-GB" sz="1000" u="sng" cap="none" strike="noStrike">
                <a:solidFill>
                  <a:schemeClr val="hlink"/>
                </a:solidFill>
                <a:highlight>
                  <a:srgbClr val="FFFFFF"/>
                </a:highlight>
                <a:latin typeface="Arial"/>
                <a:ea typeface="Arial"/>
                <a:cs typeface="Arial"/>
                <a:sym typeface="Arial"/>
                <a:hlinkClick r:id="rId6"/>
              </a:rPr>
              <a:t>https://play.ttrockstars.com/</a:t>
            </a:r>
            <a:endParaRPr b="0" i="0" sz="1000" u="sng" cap="none" strike="noStrike">
              <a:solidFill>
                <a:schemeClr val="hlink"/>
              </a:solidFill>
              <a:highlight>
                <a:srgbClr val="FFFFFF"/>
              </a:highlight>
              <a:latin typeface="Arial"/>
              <a:ea typeface="Arial"/>
              <a:cs typeface="Arial"/>
              <a:sym typeface="Arial"/>
            </a:endParaRPr>
          </a:p>
          <a:p>
            <a:pPr indent="-228600" lvl="0" marL="635000" marR="266700" rtl="0" algn="l">
              <a:lnSpc>
                <a:spcPct val="115000"/>
              </a:lnSpc>
              <a:spcBef>
                <a:spcPts val="1500"/>
              </a:spcBef>
              <a:spcAft>
                <a:spcPts val="0"/>
              </a:spcAft>
              <a:buClr>
                <a:schemeClr val="dk1"/>
              </a:buClr>
              <a:buSzPts val="1100"/>
              <a:buFont typeface="Arial"/>
              <a:buNone/>
            </a:pPr>
            <a:r>
              <a:rPr b="0" i="0" lang="en-GB" sz="1000" u="none" cap="none" strike="noStrike">
                <a:solidFill>
                  <a:schemeClr val="dk1"/>
                </a:solidFill>
                <a:highlight>
                  <a:srgbClr val="FFFFFF"/>
                </a:highlight>
                <a:latin typeface="Arial"/>
                <a:ea typeface="Arial"/>
                <a:cs typeface="Arial"/>
                <a:sym typeface="Arial"/>
              </a:rPr>
              <a:t>4. </a:t>
            </a:r>
            <a:r>
              <a:rPr b="0" i="0" lang="en-GB" sz="1000" u="sng" cap="none" strike="noStrike">
                <a:solidFill>
                  <a:schemeClr val="hlink"/>
                </a:solidFill>
                <a:highlight>
                  <a:srgbClr val="FFFFFF"/>
                </a:highlight>
                <a:latin typeface="Arial"/>
                <a:ea typeface="Arial"/>
                <a:cs typeface="Arial"/>
                <a:sym typeface="Arial"/>
                <a:hlinkClick r:id="rId7"/>
              </a:rPr>
              <a:t>Nessy</a:t>
            </a:r>
            <a:endParaRPr b="0" i="0" sz="1000" u="none" cap="none" strike="noStrike">
              <a:solidFill>
                <a:schemeClr val="dk1"/>
              </a:solidFill>
              <a:highlight>
                <a:srgbClr val="FFFFFF"/>
              </a:highlight>
              <a:latin typeface="Arial"/>
              <a:ea typeface="Arial"/>
              <a:cs typeface="Arial"/>
              <a:sym typeface="Arial"/>
            </a:endParaRPr>
          </a:p>
          <a:p>
            <a:pPr indent="0" lvl="0" marL="0" marR="0" rtl="0" algn="l">
              <a:lnSpc>
                <a:spcPct val="100000"/>
              </a:lnSpc>
              <a:spcBef>
                <a:spcPts val="1500"/>
              </a:spcBef>
              <a:spcAft>
                <a:spcPts val="0"/>
              </a:spcAft>
              <a:buClr>
                <a:srgbClr val="000000"/>
              </a:buClr>
              <a:buSzPts val="1600"/>
              <a:buFont typeface="Arial"/>
              <a:buNone/>
            </a:pPr>
            <a:r>
              <a:t/>
            </a:r>
            <a:endParaRPr b="1" i="0" sz="1600" u="none" cap="none" strike="noStrike">
              <a:solidFill>
                <a:schemeClr val="dk1"/>
              </a:solidFill>
              <a:latin typeface="Calibri"/>
              <a:ea typeface="Calibri"/>
              <a:cs typeface="Calibri"/>
              <a:sym typeface="Calibri"/>
            </a:endParaRPr>
          </a:p>
        </p:txBody>
      </p:sp>
      <p:sp>
        <p:nvSpPr>
          <p:cNvPr id="104" name="Google Shape;104;p1"/>
          <p:cNvSpPr txBox="1"/>
          <p:nvPr/>
        </p:nvSpPr>
        <p:spPr>
          <a:xfrm>
            <a:off x="9384849" y="329425"/>
            <a:ext cx="1365000" cy="1816200"/>
          </a:xfrm>
          <a:prstGeom prst="rect">
            <a:avLst/>
          </a:prstGeom>
          <a:noFill/>
          <a:ln>
            <a:noFill/>
          </a:ln>
        </p:spPr>
        <p:txBody>
          <a:bodyPr anchorCtr="0" anchor="t" bIns="91425" lIns="90000" spcFirstLastPara="1" rIns="91425" wrap="square" tIns="91425">
            <a:noAutofit/>
          </a:bodyPr>
          <a:lstStyle/>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Light Source</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Natural</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Artificial</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Reflective</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Force</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Push</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Pull</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Friction</a:t>
            </a:r>
            <a:endParaRPr b="1" sz="1200">
              <a:solidFill>
                <a:schemeClr val="dk1"/>
              </a:solidFill>
              <a:latin typeface="Calibri"/>
              <a:ea typeface="Calibri"/>
              <a:cs typeface="Calibri"/>
              <a:sym typeface="Calibri"/>
            </a:endParaRPr>
          </a:p>
          <a:p>
            <a:pPr indent="-162599" lvl="0" marL="28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Magnet</a:t>
            </a:r>
            <a:endParaRPr b="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p:txBody>
      </p:sp>
      <p:sp>
        <p:nvSpPr>
          <p:cNvPr id="105" name="Google Shape;105;p1"/>
          <p:cNvSpPr txBox="1"/>
          <p:nvPr/>
        </p:nvSpPr>
        <p:spPr>
          <a:xfrm>
            <a:off x="10749850" y="329425"/>
            <a:ext cx="1315200" cy="1816200"/>
          </a:xfrm>
          <a:prstGeom prst="rect">
            <a:avLst/>
          </a:prstGeom>
          <a:noFill/>
          <a:ln>
            <a:noFill/>
          </a:ln>
        </p:spPr>
        <p:txBody>
          <a:bodyPr anchorCtr="0" anchor="t" bIns="91425" lIns="91425" spcFirstLastPara="1" rIns="91425" wrap="square" tIns="91425">
            <a:noAutofit/>
          </a:bodyPr>
          <a:lstStyle/>
          <a:p>
            <a:pPr indent="-100798" lvl="0" marL="100798" marR="0" rtl="0" algn="l">
              <a:lnSpc>
                <a:spcPct val="100000"/>
              </a:lnSpc>
              <a:spcBef>
                <a:spcPts val="0"/>
              </a:spcBef>
              <a:spcAft>
                <a:spcPts val="0"/>
              </a:spcAft>
              <a:buClr>
                <a:schemeClr val="dk1"/>
              </a:buClr>
              <a:buSzPts val="1200"/>
              <a:buFont typeface="Calibri"/>
              <a:buChar char="-"/>
            </a:pPr>
            <a:r>
              <a:rPr b="1" i="0" lang="en-GB" sz="1200" u="none" cap="none" strike="noStrike">
                <a:solidFill>
                  <a:schemeClr val="dk1"/>
                </a:solidFill>
                <a:latin typeface="Calibri"/>
                <a:ea typeface="Calibri"/>
                <a:cs typeface="Calibri"/>
                <a:sym typeface="Calibri"/>
                <a:extLst>
                  <a:ext uri="http://customooxmlschemas.google.com/">
                    <go:slidesCustomData xmlns:go="http://customooxmlschemas.google.com/" textRoundtripDataId="10"/>
                  </a:ext>
                </a:extLst>
              </a:rPr>
              <a:t>C</a:t>
            </a:r>
            <a:r>
              <a:rPr b="1" lang="en-GB" sz="1200">
                <a:solidFill>
                  <a:schemeClr val="dk1"/>
                </a:solidFill>
                <a:latin typeface="Calibri"/>
                <a:ea typeface="Calibri"/>
                <a:cs typeface="Calibri"/>
                <a:sym typeface="Calibri"/>
              </a:rPr>
              <a:t>hronological</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Paleolithic</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Neolithic</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Mesolithic</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Civilisation</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Archaeological</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Excavation</a:t>
            </a:r>
            <a:endParaRPr b="1" sz="1200">
              <a:solidFill>
                <a:schemeClr val="dk1"/>
              </a:solidFill>
              <a:latin typeface="Calibri"/>
              <a:ea typeface="Calibri"/>
              <a:cs typeface="Calibri"/>
              <a:sym typeface="Calibri"/>
            </a:endParaRPr>
          </a:p>
          <a:p>
            <a:pPr indent="-100798" lvl="0" marL="100798"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Caesar </a:t>
            </a:r>
            <a:endParaRPr b="1" sz="1200">
              <a:solidFill>
                <a:schemeClr val="dk1"/>
              </a:solidFill>
              <a:latin typeface="Calibri"/>
              <a:ea typeface="Calibri"/>
              <a:cs typeface="Calibri"/>
              <a:sym typeface="Calibri"/>
            </a:endParaRPr>
          </a:p>
          <a:p>
            <a:pPr indent="-100799" lvl="0" marL="100799" marR="0" rtl="0" algn="l">
              <a:lnSpc>
                <a:spcPct val="100000"/>
              </a:lnSpc>
              <a:spcBef>
                <a:spcPts val="0"/>
              </a:spcBef>
              <a:spcAft>
                <a:spcPts val="0"/>
              </a:spcAft>
              <a:buClr>
                <a:schemeClr val="dk1"/>
              </a:buClr>
              <a:buSzPts val="1200"/>
              <a:buFont typeface="Calibri"/>
              <a:buChar char="-"/>
            </a:pPr>
            <a:r>
              <a:rPr b="1" lang="en-GB" sz="1200">
                <a:solidFill>
                  <a:schemeClr val="dk1"/>
                </a:solidFill>
                <a:latin typeface="Calibri"/>
                <a:ea typeface="Calibri"/>
                <a:cs typeface="Calibri"/>
                <a:sym typeface="Calibri"/>
              </a:rPr>
              <a:t>Gladiator </a:t>
            </a:r>
            <a:endParaRPr b="1" sz="1200">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