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747775"/>
          </p15:clr>
        </p15:guide>
        <p15:guide id="2" pos="3840">
          <p15:clr>
            <a:srgbClr val="747775"/>
          </p15:clr>
        </p15:guide>
      </p15:sldGuideLst>
    </p:ext>
    <p:ext uri="GoogleSlidesCustomDataVersion2">
      <go:slidesCustomData xmlns:go="http://customooxmlschemas.google.com/" r:id="rId7" roundtripDataSignature="AMtx7mhBqCQN00Z/Dhq3jneL/EnterMS8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timestables.co.uk/" TargetMode="External"/><Relationship Id="rId5" Type="http://schemas.openxmlformats.org/officeDocument/2006/relationships/hyperlink" Target="https://www.topmarks.co.uk/maths-games/hit-the-button" TargetMode="External"/><Relationship Id="rId6" Type="http://schemas.openxmlformats.org/officeDocument/2006/relationships/hyperlink" Target="https://play.ttrockstars.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65663" y="2297863"/>
            <a:ext cx="6043200" cy="20490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Year 4 – Autumn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Curriculum Overview</a:t>
            </a:r>
            <a:endParaRPr b="0" i="0" sz="1400" u="none" cap="none" strike="noStrike">
              <a:solidFill>
                <a:srgbClr val="000000"/>
              </a:solidFill>
              <a:latin typeface="Arial"/>
              <a:ea typeface="Arial"/>
              <a:cs typeface="Arial"/>
              <a:sym typeface="Arial"/>
            </a:endParaRPr>
          </a:p>
        </p:txBody>
      </p:sp>
      <p:sp>
        <p:nvSpPr>
          <p:cNvPr id="93" name="Google Shape;93;p1"/>
          <p:cNvSpPr txBox="1"/>
          <p:nvPr/>
        </p:nvSpPr>
        <p:spPr>
          <a:xfrm>
            <a:off x="3170550" y="67725"/>
            <a:ext cx="6109800" cy="1816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Literacy and Language Skills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 English, Year 4 will be studying two key texts: The Twits by Roald Dahl and Firebird by Juliette Cross. We will cover a range of genres in our </a:t>
            </a:r>
            <a:r>
              <a:rPr lang="en-GB" sz="1200">
                <a:solidFill>
                  <a:schemeClr val="dk1"/>
                </a:solidFill>
                <a:latin typeface="Calibri"/>
                <a:ea typeface="Calibri"/>
                <a:cs typeface="Calibri"/>
                <a:sym typeface="Calibri"/>
              </a:rPr>
              <a:t>‘</a:t>
            </a:r>
            <a:r>
              <a:rPr b="0" i="0" lang="en-GB" sz="1200" u="none" cap="none" strike="noStrike">
                <a:solidFill>
                  <a:schemeClr val="dk1"/>
                </a:solidFill>
                <a:latin typeface="Calibri"/>
                <a:ea typeface="Calibri"/>
                <a:cs typeface="Calibri"/>
                <a:sym typeface="Calibri"/>
              </a:rPr>
              <a:t>big writes,</a:t>
            </a:r>
            <a:r>
              <a:rPr lang="en-GB" sz="1200">
                <a:solidFill>
                  <a:schemeClr val="dk1"/>
                </a:solidFill>
                <a:latin typeface="Calibri"/>
                <a:ea typeface="Calibri"/>
                <a:cs typeface="Calibri"/>
                <a:sym typeface="Calibri"/>
              </a:rPr>
              <a:t>’</a:t>
            </a:r>
            <a:r>
              <a:rPr b="0" i="0" lang="en-GB" sz="1200" u="none" cap="none" strike="noStrike">
                <a:solidFill>
                  <a:schemeClr val="dk1"/>
                </a:solidFill>
                <a:latin typeface="Calibri"/>
                <a:ea typeface="Calibri"/>
                <a:cs typeface="Calibri"/>
                <a:sym typeface="Calibri"/>
              </a:rPr>
              <a:t> from narratives, character and setting descriptions, to persuasive letters. We will conclude both our texts with an exciting ending. For The Twits, we will get to watch the Netflix film of the book, and for Firebird, we will be treated to a dance workshop, inspired by the ballet the book was written from, by the fabulous Lee from Boundless Arts.</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 SPAG, Year 4 will begin covering conjunctions (both coordinating and subordinating), prepositions, </a:t>
            </a:r>
            <a:r>
              <a:rPr lang="en-GB" sz="1200">
                <a:solidFill>
                  <a:schemeClr val="dk1"/>
                </a:solidFill>
                <a:latin typeface="Calibri"/>
                <a:ea typeface="Calibri"/>
                <a:cs typeface="Calibri"/>
                <a:sym typeface="Calibri"/>
              </a:rPr>
              <a:t>and adverbials.</a:t>
            </a:r>
            <a:endParaRPr b="0" i="0" sz="1200" u="none" cap="none" strike="noStrike">
              <a:solidFill>
                <a:schemeClr val="dk1"/>
              </a:solidFill>
              <a:latin typeface="Calibri"/>
              <a:ea typeface="Calibri"/>
              <a:cs typeface="Calibri"/>
              <a:sym typeface="Calibri"/>
            </a:endParaRPr>
          </a:p>
        </p:txBody>
      </p:sp>
      <p:sp>
        <p:nvSpPr>
          <p:cNvPr id="94" name="Google Shape;94;p1"/>
          <p:cNvSpPr txBox="1"/>
          <p:nvPr/>
        </p:nvSpPr>
        <p:spPr>
          <a:xfrm>
            <a:off x="3177813" y="2295300"/>
            <a:ext cx="6018900" cy="187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Mathematical skills and knowledge (Following White Rose Maths)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600"/>
              <a:buFont typeface="Arial"/>
              <a:buNone/>
            </a:pPr>
            <a:r>
              <a:t/>
            </a:r>
            <a:endParaRPr b="1" sz="1600">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GB" sz="1200" u="none" cap="none" strike="noStrike">
                <a:solidFill>
                  <a:schemeClr val="dk1"/>
                </a:solidFill>
                <a:latin typeface="Calibri"/>
                <a:ea typeface="Calibri"/>
                <a:cs typeface="Calibri"/>
                <a:sym typeface="Calibri"/>
              </a:rPr>
              <a:t>Place Value - rounding, reading and writing numbers (including decimals), roman numerals, ordering and comparing numbers.</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GB" sz="1200" u="none" cap="none" strike="noStrike">
                <a:solidFill>
                  <a:schemeClr val="dk1"/>
                </a:solidFill>
                <a:latin typeface="Calibri"/>
                <a:ea typeface="Calibri"/>
                <a:cs typeface="Calibri"/>
                <a:sym typeface="Calibri"/>
              </a:rPr>
              <a:t>Addition and Subtraction - developing their competency </a:t>
            </a:r>
            <a:r>
              <a:rPr lang="en-GB" sz="1200">
                <a:solidFill>
                  <a:schemeClr val="dk1"/>
                </a:solidFill>
                <a:latin typeface="Calibri"/>
                <a:ea typeface="Calibri"/>
                <a:cs typeface="Calibri"/>
                <a:sym typeface="Calibri"/>
              </a:rPr>
              <a:t>in</a:t>
            </a:r>
            <a:r>
              <a:rPr b="0" i="0" lang="en-GB" sz="1200" u="none" cap="none" strike="noStrike">
                <a:solidFill>
                  <a:schemeClr val="dk1"/>
                </a:solidFill>
                <a:latin typeface="Calibri"/>
                <a:ea typeface="Calibri"/>
                <a:cs typeface="Calibri"/>
                <a:sym typeface="Calibri"/>
              </a:rPr>
              <a:t> using the written formal column methods, exchanging and carrying.</a:t>
            </a:r>
            <a:endParaRPr b="0" i="0" sz="1200" u="none" cap="none" strike="noStrike">
              <a:solidFill>
                <a:schemeClr val="dk1"/>
              </a:solidFill>
              <a:latin typeface="Calibri"/>
              <a:ea typeface="Calibri"/>
              <a:cs typeface="Calibri"/>
              <a:sym typeface="Calibri"/>
            </a:endParaRPr>
          </a:p>
          <a:p>
            <a:pPr indent="-304800" lvl="0" marL="457200" marR="0" rtl="0" algn="l">
              <a:lnSpc>
                <a:spcPct val="100000"/>
              </a:lnSpc>
              <a:spcBef>
                <a:spcPts val="0"/>
              </a:spcBef>
              <a:spcAft>
                <a:spcPts val="0"/>
              </a:spcAft>
              <a:buClr>
                <a:schemeClr val="dk1"/>
              </a:buClr>
              <a:buSzPts val="1200"/>
              <a:buFont typeface="Calibri"/>
              <a:buChar char="-"/>
            </a:pPr>
            <a:r>
              <a:rPr b="0" i="0" lang="en-GB" sz="1200" u="none" cap="none" strike="noStrike">
                <a:solidFill>
                  <a:schemeClr val="dk1"/>
                </a:solidFill>
                <a:latin typeface="Calibri"/>
                <a:ea typeface="Calibri"/>
                <a:cs typeface="Calibri"/>
                <a:sym typeface="Calibri"/>
              </a:rPr>
              <a:t>Multiplication and Division - multiplying and dividing numbers by 10 and 100, learning the written formal column multiplication method for the first time, learning the formal written division method for the first time (including remainders), factors and multiples.</a:t>
            </a:r>
            <a:endParaRPr b="0" i="0" sz="1200" u="none" cap="none" strike="noStrike">
              <a:solidFill>
                <a:schemeClr val="dk1"/>
              </a:solidFill>
              <a:latin typeface="Calibri"/>
              <a:ea typeface="Calibri"/>
              <a:cs typeface="Calibri"/>
              <a:sym typeface="Calibri"/>
            </a:endParaRPr>
          </a:p>
        </p:txBody>
      </p:sp>
      <p:sp>
        <p:nvSpPr>
          <p:cNvPr id="95" name="Google Shape;95;p1"/>
          <p:cNvSpPr txBox="1"/>
          <p:nvPr/>
        </p:nvSpPr>
        <p:spPr>
          <a:xfrm>
            <a:off x="87625" y="2140575"/>
            <a:ext cx="2950500" cy="2201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Science and Computing</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In Science, Year 4 will be learning two topics: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0"/>
                  </a:ext>
                </a:extLst>
              </a:rPr>
              <a:t>States of Matter (including the water cycle) and Sound</a:t>
            </a:r>
            <a:r>
              <a:rPr b="0" i="0" lang="en-GB" sz="1100" u="none" cap="none" strike="noStrike">
                <a:solidFill>
                  <a:schemeClr val="dk1"/>
                </a:solidFill>
                <a:latin typeface="Calibri"/>
                <a:ea typeface="Calibri"/>
                <a:cs typeface="Calibri"/>
                <a:sym typeface="Calibri"/>
              </a:rPr>
              <a:t>. We will link scientific knowledge with the enquiry skills needed to be a scientist throughout the curriculum and our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
                  </a:ext>
                </a:extLst>
              </a:rPr>
              <a:t>science </a:t>
            </a:r>
            <a:r>
              <a:rPr b="0" i="0" lang="en-GB" sz="1100" u="none" cap="none" strike="noStrike">
                <a:solidFill>
                  <a:schemeClr val="dk1"/>
                </a:solidFill>
                <a:latin typeface="Calibri"/>
                <a:ea typeface="Calibri"/>
                <a:cs typeface="Calibri"/>
                <a:sym typeface="Calibri"/>
              </a:rPr>
              <a:t>investigations.</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In Computing, Year 4 we will be learning about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2"/>
                  </a:ext>
                </a:extLst>
              </a:rPr>
              <a:t>how to become a</a:t>
            </a:r>
            <a:r>
              <a:rPr b="0" i="0" lang="en-GB" sz="1100" u="none" cap="none" strike="noStrike">
                <a:solidFill>
                  <a:schemeClr val="dk1"/>
                </a:solidFill>
                <a:latin typeface="Calibri"/>
                <a:ea typeface="Calibri"/>
                <a:cs typeface="Calibri"/>
                <a:sym typeface="Calibri"/>
              </a:rPr>
              <a:t> digital citizen and develop </a:t>
            </a:r>
            <a:r>
              <a:rPr lang="en-GB" sz="1100">
                <a:solidFill>
                  <a:schemeClr val="dk1"/>
                </a:solidFill>
                <a:latin typeface="Calibri"/>
                <a:ea typeface="Calibri"/>
                <a:cs typeface="Calibri"/>
                <a:sym typeface="Calibri"/>
              </a:rPr>
              <a:t>our</a:t>
            </a:r>
            <a:r>
              <a:rPr b="0" i="0" lang="en-GB" sz="1100" u="none" cap="none" strike="noStrike">
                <a:solidFill>
                  <a:schemeClr val="dk1"/>
                </a:solidFill>
                <a:latin typeface="Calibri"/>
                <a:ea typeface="Calibri"/>
                <a:cs typeface="Calibri"/>
                <a:sym typeface="Calibri"/>
              </a:rPr>
              <a:t> understanding of e-safety. Alongside this, the children will be further improving their touc</a:t>
            </a:r>
            <a:r>
              <a:rPr lang="en-GB" sz="1100">
                <a:solidFill>
                  <a:schemeClr val="dk1"/>
                </a:solidFill>
                <a:latin typeface="Calibri"/>
                <a:ea typeface="Calibri"/>
                <a:cs typeface="Calibri"/>
                <a:sym typeface="Calibri"/>
              </a:rPr>
              <a:t>h-</a:t>
            </a:r>
            <a:r>
              <a:rPr b="0" i="0" lang="en-GB" sz="1100" u="none" cap="none" strike="noStrike">
                <a:solidFill>
                  <a:schemeClr val="dk1"/>
                </a:solidFill>
                <a:latin typeface="Calibri"/>
                <a:ea typeface="Calibri"/>
                <a:cs typeface="Calibri"/>
                <a:sym typeface="Calibri"/>
              </a:rPr>
              <a:t>typing skills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3"/>
                  </a:ext>
                </a:extLst>
              </a:rPr>
              <a:t>within</a:t>
            </a:r>
            <a:r>
              <a:rPr b="0" i="0" lang="en-GB" sz="1100" u="none" cap="none" strike="noStrike">
                <a:solidFill>
                  <a:schemeClr val="dk1"/>
                </a:solidFill>
                <a:latin typeface="Calibri"/>
                <a:ea typeface="Calibri"/>
                <a:cs typeface="Calibri"/>
                <a:sym typeface="Calibri"/>
              </a:rPr>
              <a:t> lessons.</a:t>
            </a:r>
            <a:endParaRPr b="0" i="0" sz="1100" u="none" cap="none" strike="noStrike">
              <a:solidFill>
                <a:schemeClr val="dk1"/>
              </a:solidFill>
              <a:latin typeface="Calibri"/>
              <a:ea typeface="Calibri"/>
              <a:cs typeface="Calibri"/>
              <a:sym typeface="Calibri"/>
            </a:endParaRPr>
          </a:p>
        </p:txBody>
      </p:sp>
      <p:sp>
        <p:nvSpPr>
          <p:cNvPr id="96" name="Google Shape;96;p1"/>
          <p:cNvSpPr txBox="1"/>
          <p:nvPr/>
        </p:nvSpPr>
        <p:spPr>
          <a:xfrm>
            <a:off x="3170550" y="4482050"/>
            <a:ext cx="6018900" cy="218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Understanding the world around us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 Geography, Year 4 will be learning all about UK: countries, capitals and counties. We will dive into learning about the differences between towns and cities, and key geographical features in the UK: mountains and rivers.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 History, Year 4 will be learning about the Anglo-Saxons: where they came from, who they </a:t>
            </a:r>
            <a:r>
              <a:rPr lang="en-GB" sz="1200">
                <a:solidFill>
                  <a:schemeClr val="dk1"/>
                </a:solidFill>
                <a:latin typeface="Calibri"/>
                <a:ea typeface="Calibri"/>
                <a:cs typeface="Calibri"/>
                <a:sym typeface="Calibri"/>
              </a:rPr>
              <a:t>were</a:t>
            </a:r>
            <a:r>
              <a:rPr b="0" i="0" lang="en-GB" sz="1200" u="none" cap="none" strike="noStrike">
                <a:solidFill>
                  <a:schemeClr val="dk1"/>
                </a:solidFill>
                <a:latin typeface="Calibri"/>
                <a:ea typeface="Calibri"/>
                <a:cs typeface="Calibri"/>
                <a:sym typeface="Calibri"/>
              </a:rPr>
              <a:t> and why they invaded Britain. We will </a:t>
            </a:r>
            <a:r>
              <a:rPr lang="en-GB" sz="1200">
                <a:solidFill>
                  <a:schemeClr val="dk1"/>
                </a:solidFill>
                <a:latin typeface="Calibri"/>
                <a:ea typeface="Calibri"/>
                <a:cs typeface="Calibri"/>
                <a:sym typeface="Calibri"/>
              </a:rPr>
              <a:t>study</a:t>
            </a:r>
            <a:r>
              <a:rPr b="0" i="0" lang="en-GB" sz="1200" u="none" cap="none" strike="noStrike">
                <a:solidFill>
                  <a:schemeClr val="dk1"/>
                </a:solidFill>
                <a:latin typeface="Calibri"/>
                <a:ea typeface="Calibri"/>
                <a:cs typeface="Calibri"/>
                <a:sym typeface="Calibri"/>
              </a:rPr>
              <a:t> key characters who had an influence on decisions, transport and weaponry, and their culture that has left a legacy in the UK still in today</a:t>
            </a:r>
            <a:r>
              <a:rPr lang="en-GB" sz="1200">
                <a:solidFill>
                  <a:schemeClr val="dk1"/>
                </a:solidFill>
                <a:latin typeface="Calibri"/>
                <a:ea typeface="Calibri"/>
                <a:cs typeface="Calibri"/>
                <a:sym typeface="Calibri"/>
              </a:rPr>
              <a:t>’</a:t>
            </a:r>
            <a:r>
              <a:rPr b="0" i="0" lang="en-GB" sz="1200" u="none" cap="none" strike="noStrike">
                <a:solidFill>
                  <a:schemeClr val="dk1"/>
                </a:solidFill>
                <a:latin typeface="Calibri"/>
                <a:ea typeface="Calibri"/>
                <a:cs typeface="Calibri"/>
                <a:sym typeface="Calibri"/>
              </a:rPr>
              <a:t>s society.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 RE, Year 4 will be learning to identify key aspects of the six major world religions and dive deeper into describing different ways people may express beliefs using symbolism, patterns, art and poetry.  </a:t>
            </a:r>
            <a:endParaRPr b="0" i="0" sz="1200" u="none" cap="none" strike="noStrike">
              <a:solidFill>
                <a:schemeClr val="dk1"/>
              </a:solidFill>
              <a:latin typeface="Calibri"/>
              <a:ea typeface="Calibri"/>
              <a:cs typeface="Calibri"/>
              <a:sym typeface="Calibri"/>
            </a:endParaRPr>
          </a:p>
        </p:txBody>
      </p:sp>
      <p:sp>
        <p:nvSpPr>
          <p:cNvPr id="97" name="Google Shape;97;p1"/>
          <p:cNvSpPr txBox="1"/>
          <p:nvPr/>
        </p:nvSpPr>
        <p:spPr>
          <a:xfrm>
            <a:off x="87625" y="4499100"/>
            <a:ext cx="2880900" cy="2201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Creativity and PE</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In Art, Year 4 will be developing their skills with portraits: proportionality,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4"/>
                  </a:ext>
                </a:extLst>
              </a:rPr>
              <a:t>tones </a:t>
            </a:r>
            <a:r>
              <a:rPr b="0" i="0" lang="en-GB" sz="1100" u="none" cap="none" strike="noStrike">
                <a:solidFill>
                  <a:schemeClr val="dk1"/>
                </a:solidFill>
                <a:latin typeface="Calibri"/>
                <a:ea typeface="Calibri"/>
                <a:cs typeface="Calibri"/>
                <a:sym typeface="Calibri"/>
              </a:rPr>
              <a:t>and outlines.</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In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5"/>
                  </a:ext>
                </a:extLst>
              </a:rPr>
              <a:t>PE lessons, Year 4 will be covering</a:t>
            </a:r>
            <a:r>
              <a:rPr lang="en-GB" sz="1100">
                <a:solidFill>
                  <a:schemeClr val="dk1"/>
                </a:solidFill>
                <a:latin typeface="Calibri"/>
                <a:ea typeface="Calibri"/>
                <a:cs typeface="Calibri"/>
                <a:sym typeface="Calibri"/>
                <a:extLst>
                  <a:ext uri="http://customooxmlschemas.google.com/">
                    <go:slidesCustomData xmlns:go="http://customooxmlschemas.google.com/" textRoundtripDataId="6"/>
                  </a:ext>
                </a:extLst>
              </a:rPr>
              <a:t>:</a:t>
            </a:r>
            <a:endParaRPr sz="1100">
              <a:solidFill>
                <a:schemeClr val="dk1"/>
              </a:solidFill>
              <a:latin typeface="Calibri"/>
              <a:ea typeface="Calibri"/>
              <a:cs typeface="Calibri"/>
              <a:sym typeface="Calibri"/>
              <a:extLst>
                <a:ext uri="http://customooxmlschemas.google.com/">
                  <go:slidesCustomData xmlns:go="http://customooxmlschemas.google.com/" textRoundtripDataId="7"/>
                </a:ext>
              </a:extLst>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outdoor lessons: tag rugby and tennis. In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8"/>
                  </a:ext>
                </a:extLst>
              </a:rPr>
              <a:t>their </a:t>
            </a:r>
            <a:r>
              <a:rPr b="0" i="0" lang="en-GB" sz="1100" u="none" cap="none" strike="noStrike">
                <a:solidFill>
                  <a:schemeClr val="dk1"/>
                </a:solidFill>
                <a:latin typeface="Calibri"/>
                <a:ea typeface="Calibri"/>
                <a:cs typeface="Calibri"/>
                <a:sym typeface="Calibri"/>
              </a:rPr>
              <a:t>indoor PE lessons we will covering dance.</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In D&amp;T, Year 4 will be learning about kites, designing them for the purpose of being able to fly.</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I</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9"/>
                  </a:ext>
                </a:extLst>
              </a:rPr>
              <a:t>n Music, Year 4 will be learning how seasons and the environment ha</a:t>
            </a:r>
            <a:r>
              <a:rPr lang="en-GB" sz="1100">
                <a:solidFill>
                  <a:schemeClr val="dk1"/>
                </a:solidFill>
                <a:latin typeface="Calibri"/>
                <a:ea typeface="Calibri"/>
                <a:cs typeface="Calibri"/>
                <a:sym typeface="Calibri"/>
                <a:extLst>
                  <a:ext uri="http://customooxmlschemas.google.com/">
                    <go:slidesCustomData xmlns:go="http://customooxmlschemas.google.com/" textRoundtripDataId="10"/>
                  </a:ext>
                </a:extLst>
              </a:rPr>
              <a:t>ve</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1"/>
                  </a:ext>
                </a:extLst>
              </a:rPr>
              <a:t> inspired composers</a:t>
            </a:r>
            <a:endParaRPr b="0" i="0"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2"/>
                </a:ext>
              </a:extLst>
            </a:endParaRPr>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3"/>
                  </a:ext>
                </a:extLst>
              </a:rPr>
              <a:t>throughout history.</a:t>
            </a:r>
            <a:endParaRPr b="0" i="0" sz="1100" u="none" cap="none" strike="noStrike">
              <a:solidFill>
                <a:schemeClr val="dk1"/>
              </a:solidFill>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Key vocabulary this term:</a:t>
            </a:r>
            <a:endParaRPr b="1" i="0" sz="1600" u="none" cap="none" strike="noStrik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18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Homework expectations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FF0000"/>
                </a:solidFill>
                <a:latin typeface="Calibri"/>
                <a:ea typeface="Calibri"/>
                <a:cs typeface="Calibri"/>
                <a:sym typeface="Calibri"/>
              </a:rPr>
              <a:t>Reading</a:t>
            </a:r>
            <a:r>
              <a:rPr b="0" i="0" lang="en-GB" sz="1200" u="none" cap="none" strike="noStrike">
                <a:solidFill>
                  <a:schemeClr val="dk1"/>
                </a:solidFill>
                <a:latin typeface="Calibri"/>
                <a:ea typeface="Calibri"/>
                <a:cs typeface="Calibri"/>
                <a:sym typeface="Calibri"/>
              </a:rPr>
              <a:t> - 10-20 mins : 5 times weekly</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0" i="0" lang="en-GB" sz="1200" u="none" cap="none" strike="noStrike">
                <a:solidFill>
                  <a:srgbClr val="FF0000"/>
                </a:solidFill>
                <a:latin typeface="Calibri"/>
                <a:ea typeface="Calibri"/>
                <a:cs typeface="Calibri"/>
                <a:sym typeface="Calibri"/>
              </a:rPr>
              <a:t>Maths </a:t>
            </a:r>
            <a:r>
              <a:rPr b="0" i="0" lang="en-GB" sz="1200" u="none" cap="none" strike="noStrike">
                <a:solidFill>
                  <a:schemeClr val="dk1"/>
                </a:solidFill>
                <a:latin typeface="Calibri"/>
                <a:ea typeface="Calibri"/>
                <a:cs typeface="Calibri"/>
                <a:sym typeface="Calibri"/>
              </a:rPr>
              <a:t>- 10 mins : 5 times weekly</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 Times Tables practise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FF0000"/>
                </a:solidFill>
                <a:latin typeface="Calibri"/>
                <a:ea typeface="Calibri"/>
                <a:cs typeface="Calibri"/>
                <a:sym typeface="Calibri"/>
              </a:rPr>
              <a:t>Spellings</a:t>
            </a:r>
            <a:r>
              <a:rPr b="0" i="0" lang="en-GB" sz="1200" u="none" cap="none" strike="noStrike">
                <a:solidFill>
                  <a:schemeClr val="dk1"/>
                </a:solidFill>
                <a:latin typeface="Calibri"/>
                <a:ea typeface="Calibri"/>
                <a:cs typeface="Calibri"/>
                <a:sym typeface="Calibri"/>
              </a:rPr>
              <a:t> - Complete 30 points minimum each week</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chemeClr val="dk1"/>
                </a:solidFill>
                <a:latin typeface="Calibri"/>
                <a:ea typeface="Calibri"/>
                <a:cs typeface="Calibri"/>
                <a:sym typeface="Calibri"/>
              </a:rPr>
              <a:t>Some children are enrolled in Nessy and must complete 15-20 minutes per week at home.</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rgbClr val="385623"/>
                </a:solidFill>
                <a:latin typeface="Calibri"/>
                <a:ea typeface="Calibri"/>
                <a:cs typeface="Calibri"/>
                <a:sym typeface="Calibri"/>
              </a:rPr>
              <a:t>‘Love learning, love life!’</a:t>
            </a:r>
            <a:endParaRPr b="0" i="0" sz="1400" u="none" cap="none" strike="noStrike">
              <a:solidFill>
                <a:srgbClr val="000000"/>
              </a:solidFill>
              <a:latin typeface="Arial"/>
              <a:ea typeface="Arial"/>
              <a:cs typeface="Arial"/>
              <a:sym typeface="Arial"/>
            </a:endParaRPr>
          </a:p>
        </p:txBody>
      </p:sp>
      <p:sp>
        <p:nvSpPr>
          <p:cNvPr id="102" name="Google Shape;102;p1"/>
          <p:cNvSpPr/>
          <p:nvPr/>
        </p:nvSpPr>
        <p:spPr>
          <a:xfrm rot="-5400000">
            <a:off x="9620602" y="4214894"/>
            <a:ext cx="2194062"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txBox="1"/>
          <p:nvPr/>
        </p:nvSpPr>
        <p:spPr>
          <a:xfrm>
            <a:off x="9336400" y="4506600"/>
            <a:ext cx="2691300" cy="2432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4"/>
                  </a:ext>
                </a:extLst>
              </a:rPr>
              <a:t>Links </a:t>
            </a:r>
            <a:r>
              <a:rPr b="1" i="0" lang="en-GB" sz="1600" u="none" cap="none" strike="noStrike">
                <a:solidFill>
                  <a:schemeClr val="dk1"/>
                </a:solidFill>
                <a:latin typeface="Calibri"/>
                <a:ea typeface="Calibri"/>
                <a:cs typeface="Calibri"/>
                <a:sym typeface="Calibri"/>
              </a:rPr>
              <a:t>to enhance and support</a:t>
            </a:r>
            <a:endParaRPr b="1" i="0" sz="1600" u="none" cap="none" strike="noStrike">
              <a:solidFill>
                <a:schemeClr val="dk1"/>
              </a:solidFill>
              <a:latin typeface="Calibri"/>
              <a:ea typeface="Calibri"/>
              <a:cs typeface="Calibri"/>
              <a:sym typeface="Calibri"/>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1.</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4"/>
              </a:rPr>
              <a:t>https://www.timestables.co.uk/</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2.</a:t>
            </a:r>
            <a:r>
              <a:rPr b="0" i="0" lang="en-GB" sz="1000" u="sng" cap="none" strike="noStrike">
                <a:solidFill>
                  <a:schemeClr val="hlink"/>
                </a:solidFill>
                <a:highlight>
                  <a:srgbClr val="FFFFFF"/>
                </a:highlight>
                <a:latin typeface="Arial"/>
                <a:ea typeface="Arial"/>
                <a:cs typeface="Arial"/>
                <a:sym typeface="Arial"/>
                <a:hlinkClick r:id="rId5"/>
              </a:rPr>
              <a:t>https://www.topmarks.co.uk/maths-games/hit-the-button</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3.</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6"/>
              </a:rPr>
              <a:t>https://play.ttrockstars.com/</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t/>
            </a:r>
            <a:endParaRPr b="0" i="0" sz="1000" u="sng" cap="none" strike="noStrike">
              <a:solidFill>
                <a:schemeClr val="hlink"/>
              </a:solidFill>
              <a:highlight>
                <a:srgbClr val="FFFFFF"/>
              </a:highlight>
              <a:latin typeface="Arial"/>
              <a:ea typeface="Arial"/>
              <a:cs typeface="Arial"/>
              <a:sym typeface="Arial"/>
            </a:endParaRPr>
          </a:p>
          <a:p>
            <a:pPr indent="0" lvl="0" marL="0" marR="0" rtl="0" algn="l">
              <a:lnSpc>
                <a:spcPct val="100000"/>
              </a:lnSpc>
              <a:spcBef>
                <a:spcPts val="1500"/>
              </a:spcBef>
              <a:spcAft>
                <a:spcPts val="0"/>
              </a:spcAft>
              <a:buClr>
                <a:srgbClr val="000000"/>
              </a:buClr>
              <a:buSzPts val="1600"/>
              <a:buFont typeface="Arial"/>
              <a:buNone/>
            </a:pPr>
            <a:r>
              <a:t/>
            </a:r>
            <a:endParaRPr b="1" i="0" sz="1600" u="none" cap="none" strike="noStrike">
              <a:solidFill>
                <a:schemeClr val="dk1"/>
              </a:solidFill>
              <a:latin typeface="Calibri"/>
              <a:ea typeface="Calibri"/>
              <a:cs typeface="Calibri"/>
              <a:sym typeface="Calibri"/>
            </a:endParaRPr>
          </a:p>
        </p:txBody>
      </p:sp>
      <p:sp>
        <p:nvSpPr>
          <p:cNvPr id="104" name="Google Shape;104;p1"/>
          <p:cNvSpPr txBox="1"/>
          <p:nvPr/>
        </p:nvSpPr>
        <p:spPr>
          <a:xfrm>
            <a:off x="9384861" y="329425"/>
            <a:ext cx="1213200" cy="1816200"/>
          </a:xfrm>
          <a:prstGeom prst="rect">
            <a:avLst/>
          </a:prstGeom>
          <a:noFill/>
          <a:ln>
            <a:noFill/>
          </a:ln>
        </p:spPr>
        <p:txBody>
          <a:bodyPr anchorCtr="0" anchor="t" bIns="91425" lIns="90000" spcFirstLastPara="1" rIns="91425" wrap="square" tIns="91425">
            <a:noAutofit/>
          </a:bodyPr>
          <a:lstStyle/>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Proportion</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Outline</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Invade</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Settlers</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Symbolism</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Particles</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Pitch</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5"/>
                  </a:ext>
                </a:extLst>
              </a:rPr>
              <a:t>Volume</a:t>
            </a:r>
            <a:endParaRPr b="1" i="0" sz="1200" u="none" cap="none" strike="noStrike">
              <a:solidFill>
                <a:schemeClr val="dk1"/>
              </a:solidFill>
              <a:latin typeface="Calibri"/>
              <a:ea typeface="Calibri"/>
              <a:cs typeface="Calibri"/>
              <a:sym typeface="Calibri"/>
            </a:endParaRPr>
          </a:p>
          <a:p>
            <a:pPr indent="-162598" lvl="0" marL="28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Vibration</a:t>
            </a:r>
            <a:endParaRPr b="1"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105" name="Google Shape;105;p1"/>
          <p:cNvSpPr txBox="1"/>
          <p:nvPr/>
        </p:nvSpPr>
        <p:spPr>
          <a:xfrm>
            <a:off x="10749854" y="329425"/>
            <a:ext cx="1191600" cy="1816200"/>
          </a:xfrm>
          <a:prstGeom prst="rect">
            <a:avLst/>
          </a:prstGeom>
          <a:noFill/>
          <a:ln>
            <a:noFill/>
          </a:ln>
        </p:spPr>
        <p:txBody>
          <a:bodyPr anchorCtr="0" anchor="t" bIns="91425" lIns="91425" spcFirstLastPara="1" rIns="91425" wrap="square" tIns="91425">
            <a:noAutofit/>
          </a:bodyPr>
          <a:lstStyle/>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6"/>
                  </a:ext>
                </a:extLst>
              </a:rPr>
              <a:t>Cities</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Towns</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Counties</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Legacy</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Condensation</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Precipitation</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Evaporation</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Reversible</a:t>
            </a:r>
            <a:endParaRPr b="1" i="0" sz="1200" u="none" cap="none" strike="noStrike">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rPr>
              <a:t>Irreversible</a:t>
            </a:r>
            <a:endParaRPr b="1"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