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12192000" cy="6858000"/>
  <p:notesSz cx="6797675" cy="99266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747775"/>
          </p15:clr>
        </p15:guide>
        <p15:guide id="2" pos="3840">
          <p15:clr>
            <a:srgbClr val="747775"/>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7" roundtripDataSignature="AMtx7mhfGv+IENBitYjlZxp6QmCmbFEwSA=="/>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714"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notesMaster" Target="notesMasters/notesMaster1.xml"/><Relationship Id="rId7" Type="http://customschemas.google.com/relationships/presentationmetadata" Target="metadata"/><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ableStyles" Target="tableStyles.xml"/><Relationship Id="rId10" Type="http://schemas.openxmlformats.org/officeDocument/2006/relationships/theme" Target="theme/theme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33150" y="744475"/>
            <a:ext cx="4532000" cy="372247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79750" y="4715125"/>
            <a:ext cx="5438125" cy="4466975"/>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79750" y="4715125"/>
            <a:ext cx="5438125" cy="446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82" name="Google Shape;82;p1:notes"/>
          <p:cNvSpPr>
            <a:spLocks noGrp="1" noRot="1" noChangeAspect="1"/>
          </p:cNvSpPr>
          <p:nvPr>
            <p:ph type="sldImg" idx="2"/>
          </p:nvPr>
        </p:nvSpPr>
        <p:spPr>
          <a:xfrm>
            <a:off x="1133150" y="744475"/>
            <a:ext cx="4532000" cy="372247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3"/>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2"/>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3"/>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3"/>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5"/>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5"/>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7"/>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7"/>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0"/>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10"/>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1"/>
          <p:cNvSpPr>
            <a:spLocks noGrp="1"/>
          </p:cNvSpPr>
          <p:nvPr>
            <p:ph type="pic" idx="2"/>
          </p:nvPr>
        </p:nvSpPr>
        <p:spPr>
          <a:xfrm>
            <a:off x="5183188" y="987425"/>
            <a:ext cx="6172200" cy="4873625"/>
          </a:xfrm>
          <a:prstGeom prst="rect">
            <a:avLst/>
          </a:prstGeom>
          <a:noFill/>
          <a:ln>
            <a:noFill/>
          </a:ln>
        </p:spPr>
      </p:sp>
      <p:sp>
        <p:nvSpPr>
          <p:cNvPr id="64" name="Google Shape;64;p1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play.ttrockstars.com/" TargetMode="External"/><Relationship Id="rId5" Type="http://schemas.openxmlformats.org/officeDocument/2006/relationships/hyperlink" Target="https://www.topmarks.co.uk/maths-games/hit-the-button" TargetMode="External"/><Relationship Id="rId4" Type="http://schemas.openxmlformats.org/officeDocument/2006/relationships/hyperlink" Target="https://www.timestables.co.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p:nvPr/>
        </p:nvSpPr>
        <p:spPr>
          <a:xfrm>
            <a:off x="93125" y="2032827"/>
            <a:ext cx="2955000" cy="2031900"/>
          </a:xfrm>
          <a:prstGeom prst="rect">
            <a:avLst/>
          </a:prstGeom>
          <a:noFill/>
          <a:ln w="3810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85" name="Google Shape;85;p1"/>
          <p:cNvSpPr/>
          <p:nvPr/>
        </p:nvSpPr>
        <p:spPr>
          <a:xfrm>
            <a:off x="3170600" y="2530326"/>
            <a:ext cx="6043200" cy="2031900"/>
          </a:xfrm>
          <a:prstGeom prst="rect">
            <a:avLst/>
          </a:prstGeom>
          <a:noFill/>
          <a:ln w="3810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86" name="Google Shape;86;p1"/>
          <p:cNvSpPr/>
          <p:nvPr/>
        </p:nvSpPr>
        <p:spPr>
          <a:xfrm rot="-5400000">
            <a:off x="283375" y="3957600"/>
            <a:ext cx="2563500" cy="2955000"/>
          </a:xfrm>
          <a:prstGeom prst="rect">
            <a:avLst/>
          </a:prstGeom>
          <a:noFill/>
          <a:ln w="3810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87" name="Google Shape;87;p1"/>
          <p:cNvSpPr/>
          <p:nvPr/>
        </p:nvSpPr>
        <p:spPr>
          <a:xfrm rot="-5400000">
            <a:off x="9236025" y="582500"/>
            <a:ext cx="2978100" cy="2762400"/>
          </a:xfrm>
          <a:prstGeom prst="rect">
            <a:avLst/>
          </a:prstGeom>
          <a:noFill/>
          <a:ln w="3810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GB" sz="1800">
                <a:solidFill>
                  <a:schemeClr val="lt1"/>
                </a:solidFill>
                <a:latin typeface="Calibri"/>
                <a:ea typeface="Calibri"/>
                <a:cs typeface="Calibri"/>
                <a:sym typeface="Calibri"/>
              </a:rPr>
              <a:t>tt</a:t>
            </a:r>
            <a:endParaRPr sz="1800" b="0" i="0" u="none" strike="noStrike" cap="none">
              <a:solidFill>
                <a:schemeClr val="lt1"/>
              </a:solidFill>
              <a:latin typeface="Calibri"/>
              <a:ea typeface="Calibri"/>
              <a:cs typeface="Calibri"/>
              <a:sym typeface="Calibri"/>
            </a:endParaRPr>
          </a:p>
        </p:txBody>
      </p:sp>
      <p:sp>
        <p:nvSpPr>
          <p:cNvPr id="88" name="Google Shape;88;p1"/>
          <p:cNvSpPr/>
          <p:nvPr/>
        </p:nvSpPr>
        <p:spPr>
          <a:xfrm>
            <a:off x="3170550" y="4692151"/>
            <a:ext cx="6043200" cy="2001000"/>
          </a:xfrm>
          <a:prstGeom prst="rect">
            <a:avLst/>
          </a:prstGeom>
          <a:noFill/>
          <a:ln w="3810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89" name="Google Shape;89;p1"/>
          <p:cNvPicPr preferRelativeResize="0"/>
          <p:nvPr/>
        </p:nvPicPr>
        <p:blipFill rotWithShape="1">
          <a:blip r:embed="rId3">
            <a:alphaModFix/>
          </a:blip>
          <a:srcRect/>
          <a:stretch/>
        </p:blipFill>
        <p:spPr>
          <a:xfrm>
            <a:off x="38103" y="44081"/>
            <a:ext cx="1213154" cy="1217366"/>
          </a:xfrm>
          <a:prstGeom prst="rect">
            <a:avLst/>
          </a:prstGeom>
          <a:noFill/>
          <a:ln>
            <a:noFill/>
          </a:ln>
        </p:spPr>
      </p:pic>
      <p:sp>
        <p:nvSpPr>
          <p:cNvPr id="90" name="Google Shape;90;p1"/>
          <p:cNvSpPr/>
          <p:nvPr/>
        </p:nvSpPr>
        <p:spPr>
          <a:xfrm>
            <a:off x="3170550" y="67725"/>
            <a:ext cx="6043200" cy="2268600"/>
          </a:xfrm>
          <a:prstGeom prst="rect">
            <a:avLst/>
          </a:prstGeom>
          <a:noFill/>
          <a:ln w="3810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91" name="Google Shape;91;p1"/>
          <p:cNvSpPr/>
          <p:nvPr/>
        </p:nvSpPr>
        <p:spPr>
          <a:xfrm>
            <a:off x="92118" y="1217648"/>
            <a:ext cx="2950500" cy="715800"/>
          </a:xfrm>
          <a:prstGeom prst="rect">
            <a:avLst/>
          </a:prstGeom>
          <a:noFill/>
          <a:ln w="34925"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92" name="Google Shape;92;p1"/>
          <p:cNvSpPr txBox="1"/>
          <p:nvPr/>
        </p:nvSpPr>
        <p:spPr>
          <a:xfrm>
            <a:off x="215684" y="1283209"/>
            <a:ext cx="2880900" cy="585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GB" sz="1600" b="1" i="0" u="none" strike="noStrike" cap="none">
                <a:solidFill>
                  <a:schemeClr val="dk1"/>
                </a:solidFill>
                <a:latin typeface="Calibri"/>
                <a:ea typeface="Calibri"/>
                <a:cs typeface="Calibri"/>
                <a:sym typeface="Calibri"/>
              </a:rPr>
              <a:t>Year 4 – </a:t>
            </a:r>
            <a:r>
              <a:rPr lang="en-GB" sz="1600" b="1">
                <a:solidFill>
                  <a:schemeClr val="dk1"/>
                </a:solidFill>
                <a:latin typeface="Calibri"/>
                <a:ea typeface="Calibri"/>
                <a:cs typeface="Calibri"/>
                <a:sym typeface="Calibri"/>
              </a:rPr>
              <a:t>Spring</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r>
              <a:rPr lang="en-GB" sz="1600" b="1" i="0" u="none" strike="noStrike" cap="none">
                <a:solidFill>
                  <a:schemeClr val="dk1"/>
                </a:solidFill>
                <a:latin typeface="Calibri"/>
                <a:ea typeface="Calibri"/>
                <a:cs typeface="Calibri"/>
                <a:sym typeface="Calibri"/>
              </a:rPr>
              <a:t>Curriculum Overview</a:t>
            </a:r>
            <a:endParaRPr sz="1400" b="0" i="0" u="none" strike="noStrike" cap="none">
              <a:solidFill>
                <a:srgbClr val="000000"/>
              </a:solidFill>
              <a:latin typeface="Arial"/>
              <a:ea typeface="Arial"/>
              <a:cs typeface="Arial"/>
              <a:sym typeface="Arial"/>
            </a:endParaRPr>
          </a:p>
        </p:txBody>
      </p:sp>
      <p:sp>
        <p:nvSpPr>
          <p:cNvPr id="93" name="Google Shape;93;p1"/>
          <p:cNvSpPr txBox="1"/>
          <p:nvPr/>
        </p:nvSpPr>
        <p:spPr>
          <a:xfrm>
            <a:off x="3165325" y="109125"/>
            <a:ext cx="6109800" cy="2185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GB" sz="1600" b="1" i="0" u="none" strike="noStrike" cap="none">
                <a:solidFill>
                  <a:schemeClr val="dk1"/>
                </a:solidFill>
                <a:latin typeface="Calibri"/>
                <a:ea typeface="Calibri"/>
                <a:cs typeface="Calibri"/>
                <a:sym typeface="Calibri"/>
              </a:rPr>
              <a:t>Literacy and Language Skills</a:t>
            </a:r>
            <a:endParaRPr sz="1600" b="1"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r>
              <a:rPr lang="en-GB" sz="1200" b="0" i="0" u="none" strike="noStrike" cap="none">
                <a:solidFill>
                  <a:schemeClr val="dk1"/>
                </a:solidFill>
                <a:latin typeface="Calibri"/>
                <a:ea typeface="Calibri"/>
                <a:cs typeface="Calibri"/>
                <a:sym typeface="Calibri"/>
              </a:rPr>
              <a:t>In </a:t>
            </a:r>
            <a:r>
              <a:rPr lang="en-GB" sz="1200" b="1" i="0" u="sng" strike="noStrike" cap="none">
                <a:solidFill>
                  <a:schemeClr val="dk1"/>
                </a:solidFill>
                <a:latin typeface="Calibri"/>
                <a:ea typeface="Calibri"/>
                <a:cs typeface="Calibri"/>
                <a:sym typeface="Calibri"/>
              </a:rPr>
              <a:t>English</a:t>
            </a:r>
            <a:r>
              <a:rPr lang="en-GB" sz="1200" b="0" i="0" u="none" strike="noStrike" cap="none">
                <a:solidFill>
                  <a:schemeClr val="dk1"/>
                </a:solidFill>
                <a:latin typeface="Calibri"/>
                <a:ea typeface="Calibri"/>
                <a:cs typeface="Calibri"/>
                <a:sym typeface="Calibri"/>
              </a:rPr>
              <a:t>, Year 4 will be studying two key texts: Wolves by Emily Grave</a:t>
            </a:r>
            <a:r>
              <a:rPr lang="en-GB" sz="1200">
                <a:solidFill>
                  <a:schemeClr val="dk1"/>
                </a:solidFill>
                <a:latin typeface="Calibri"/>
                <a:ea typeface="Calibri"/>
                <a:cs typeface="Calibri"/>
                <a:sym typeface="Calibri"/>
              </a:rPr>
              <a:t>tt and Diver’s Daughter by Patrice Lawrence. We will be cover a range of genres in our ‘big writes’ including: non chronological reports, setting descriptions, diary entries and looking at build suspense in a first person extract. During Wolves, we will complete a cross curricular art lesson to draw our own wolves into our setting description, and within the Diver’s Daughter block we will take a historical journey back to 16th century Britain (The Tudors). </a:t>
            </a:r>
            <a:endParaRPr sz="120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r>
              <a:rPr lang="en-GB" sz="1200" b="0" i="0" u="none" strike="noStrike" cap="none">
                <a:solidFill>
                  <a:schemeClr val="dk1"/>
                </a:solidFill>
                <a:latin typeface="Calibri"/>
                <a:ea typeface="Calibri"/>
                <a:cs typeface="Calibri"/>
                <a:sym typeface="Calibri"/>
              </a:rPr>
              <a:t>In </a:t>
            </a:r>
            <a:r>
              <a:rPr lang="en-GB" sz="1200" b="1" i="0" u="sng" strike="noStrike" cap="none">
                <a:solidFill>
                  <a:schemeClr val="dk1"/>
                </a:solidFill>
                <a:latin typeface="Calibri"/>
                <a:ea typeface="Calibri"/>
                <a:cs typeface="Calibri"/>
                <a:sym typeface="Calibri"/>
              </a:rPr>
              <a:t>SPAG</a:t>
            </a:r>
            <a:r>
              <a:rPr lang="en-GB" sz="1200" b="0" i="0" u="none" strike="noStrike" cap="none">
                <a:solidFill>
                  <a:schemeClr val="dk1"/>
                </a:solidFill>
                <a:latin typeface="Calibri"/>
                <a:ea typeface="Calibri"/>
                <a:cs typeface="Calibri"/>
                <a:sym typeface="Calibri"/>
              </a:rPr>
              <a:t>, Year 4 will begin covering</a:t>
            </a:r>
            <a:r>
              <a:rPr lang="en-GB" sz="1200">
                <a:solidFill>
                  <a:schemeClr val="dk1"/>
                </a:solidFill>
                <a:latin typeface="Calibri"/>
                <a:ea typeface="Calibri"/>
                <a:cs typeface="Calibri"/>
                <a:sym typeface="Calibri"/>
              </a:rPr>
              <a:t> first person writing, prepositional phrases, similes and metaphors, and continue with securing our ability to use conjunctions to extend our clauses. The children will also need to learn how to structure their non-chronological reports using subheadings, a title, brackets and images with captions. </a:t>
            </a:r>
            <a:endParaRPr sz="1200" b="0" i="0" u="none" strike="noStrike" cap="none">
              <a:solidFill>
                <a:schemeClr val="dk1"/>
              </a:solidFill>
              <a:latin typeface="Calibri"/>
              <a:ea typeface="Calibri"/>
              <a:cs typeface="Calibri"/>
              <a:sym typeface="Calibri"/>
            </a:endParaRPr>
          </a:p>
        </p:txBody>
      </p:sp>
      <p:sp>
        <p:nvSpPr>
          <p:cNvPr id="94" name="Google Shape;94;p1"/>
          <p:cNvSpPr txBox="1"/>
          <p:nvPr/>
        </p:nvSpPr>
        <p:spPr>
          <a:xfrm>
            <a:off x="3177825" y="2558439"/>
            <a:ext cx="6018900" cy="2001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GB" sz="1600" b="1" i="0" u="none" strike="noStrike" cap="none">
                <a:solidFill>
                  <a:schemeClr val="dk1"/>
                </a:solidFill>
                <a:latin typeface="Calibri"/>
                <a:ea typeface="Calibri"/>
                <a:cs typeface="Calibri"/>
                <a:sym typeface="Calibri"/>
              </a:rPr>
              <a:t>Mathematical skills and knowledge (Following White Rose Maths)</a:t>
            </a:r>
            <a:endParaRPr sz="1600" b="1"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r>
              <a:rPr lang="en-GB" sz="1200" b="1">
                <a:solidFill>
                  <a:schemeClr val="dk1"/>
                </a:solidFill>
                <a:latin typeface="Calibri"/>
                <a:ea typeface="Calibri"/>
                <a:cs typeface="Calibri"/>
                <a:sym typeface="Calibri"/>
              </a:rPr>
              <a:t>Fractions </a:t>
            </a:r>
            <a:r>
              <a:rPr lang="en-GB" sz="1200">
                <a:solidFill>
                  <a:schemeClr val="dk1"/>
                </a:solidFill>
                <a:latin typeface="Calibri"/>
                <a:ea typeface="Calibri"/>
                <a:cs typeface="Calibri"/>
                <a:sym typeface="Calibri"/>
              </a:rPr>
              <a:t>- adding and subtracting fractions with the same and different denominators, converting improper to mixed number fractions, converting mixed number to improper fractions and looking at equivalent fractions.</a:t>
            </a:r>
            <a:endParaRPr sz="1200">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r>
              <a:rPr lang="en-GB" sz="1200" b="1">
                <a:solidFill>
                  <a:schemeClr val="dk1"/>
                </a:solidFill>
                <a:latin typeface="Calibri"/>
                <a:ea typeface="Calibri"/>
                <a:cs typeface="Calibri"/>
                <a:sym typeface="Calibri"/>
              </a:rPr>
              <a:t>Decimals </a:t>
            </a:r>
            <a:r>
              <a:rPr lang="en-GB" sz="1200">
                <a:solidFill>
                  <a:schemeClr val="dk1"/>
                </a:solidFill>
                <a:latin typeface="Calibri"/>
                <a:ea typeface="Calibri"/>
                <a:cs typeface="Calibri"/>
                <a:sym typeface="Calibri"/>
              </a:rPr>
              <a:t>- Understanding tenths and hundredths as decimals, fractions and on a place value chart, comparing and ordering decimals and partitioning decimals. </a:t>
            </a:r>
            <a:endParaRPr sz="1200">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r>
              <a:rPr lang="en-GB" sz="1200" b="1">
                <a:solidFill>
                  <a:schemeClr val="dk1"/>
                </a:solidFill>
                <a:latin typeface="Calibri"/>
                <a:ea typeface="Calibri"/>
                <a:cs typeface="Calibri"/>
                <a:sym typeface="Calibri"/>
              </a:rPr>
              <a:t>Length and Measure </a:t>
            </a:r>
            <a:r>
              <a:rPr lang="en-GB" sz="1200">
                <a:solidFill>
                  <a:schemeClr val="dk1"/>
                </a:solidFill>
                <a:latin typeface="Calibri"/>
                <a:ea typeface="Calibri"/>
                <a:cs typeface="Calibri"/>
                <a:sym typeface="Calibri"/>
              </a:rPr>
              <a:t>-equivalent lengths and converting between measurements (mm, cm, m and km).</a:t>
            </a:r>
            <a:endParaRPr sz="1200">
              <a:solidFill>
                <a:schemeClr val="dk1"/>
              </a:solidFill>
              <a:latin typeface="Calibri"/>
              <a:ea typeface="Calibri"/>
              <a:cs typeface="Calibri"/>
              <a:sym typeface="Calibri"/>
            </a:endParaRPr>
          </a:p>
          <a:p>
            <a:pPr marL="0" lvl="0" indent="0" algn="l" rtl="0">
              <a:spcBef>
                <a:spcPts val="0"/>
              </a:spcBef>
              <a:spcAft>
                <a:spcPts val="0"/>
              </a:spcAft>
              <a:buNone/>
            </a:pPr>
            <a:r>
              <a:rPr lang="en-GB" sz="1200" b="1">
                <a:solidFill>
                  <a:schemeClr val="dk1"/>
                </a:solidFill>
                <a:latin typeface="Calibri"/>
                <a:ea typeface="Calibri"/>
                <a:cs typeface="Calibri"/>
                <a:sym typeface="Calibri"/>
              </a:rPr>
              <a:t>Area and Perimeter </a:t>
            </a:r>
            <a:r>
              <a:rPr lang="en-GB" sz="1200">
                <a:solidFill>
                  <a:schemeClr val="dk1"/>
                </a:solidFill>
                <a:latin typeface="Calibri"/>
                <a:ea typeface="Calibri"/>
                <a:cs typeface="Calibri"/>
                <a:sym typeface="Calibri"/>
              </a:rPr>
              <a:t>- Counting squares, making shapes, comparing areas, perimeter of a rectangle, perimeter of rectilinear shapes and perimeter of polygons.</a:t>
            </a:r>
            <a:endParaRPr sz="1200">
              <a:solidFill>
                <a:schemeClr val="dk1"/>
              </a:solidFill>
              <a:latin typeface="Calibri"/>
              <a:ea typeface="Calibri"/>
              <a:cs typeface="Calibri"/>
              <a:sym typeface="Calibri"/>
            </a:endParaRPr>
          </a:p>
        </p:txBody>
      </p:sp>
      <p:sp>
        <p:nvSpPr>
          <p:cNvPr id="95" name="Google Shape;95;p1"/>
          <p:cNvSpPr txBox="1"/>
          <p:nvPr/>
        </p:nvSpPr>
        <p:spPr>
          <a:xfrm>
            <a:off x="87625" y="2008921"/>
            <a:ext cx="2950500" cy="2031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GB" sz="1600" b="1" i="0" u="none" strike="noStrike" cap="none">
                <a:solidFill>
                  <a:schemeClr val="dk1"/>
                </a:solidFill>
                <a:latin typeface="Calibri"/>
                <a:ea typeface="Calibri"/>
                <a:cs typeface="Calibri"/>
                <a:sym typeface="Calibri"/>
              </a:rPr>
              <a:t>Science and Computing</a:t>
            </a:r>
            <a:endParaRPr sz="1600" b="1"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r>
              <a:rPr lang="en-GB" sz="1100" b="0" i="0" u="none" strike="noStrike" cap="none">
                <a:solidFill>
                  <a:schemeClr val="dk1"/>
                </a:solidFill>
                <a:latin typeface="Calibri"/>
                <a:ea typeface="Calibri"/>
                <a:cs typeface="Calibri"/>
                <a:sym typeface="Calibri"/>
              </a:rPr>
              <a:t>In </a:t>
            </a:r>
            <a:r>
              <a:rPr lang="en-GB" sz="1100" b="1" i="0" u="sng" strike="noStrike" cap="none">
                <a:solidFill>
                  <a:schemeClr val="dk1"/>
                </a:solidFill>
                <a:latin typeface="Calibri"/>
                <a:ea typeface="Calibri"/>
                <a:cs typeface="Calibri"/>
                <a:sym typeface="Calibri"/>
              </a:rPr>
              <a:t>Science</a:t>
            </a:r>
            <a:r>
              <a:rPr lang="en-GB" sz="1100" b="0" i="0" u="none" strike="noStrike" cap="none">
                <a:solidFill>
                  <a:schemeClr val="dk1"/>
                </a:solidFill>
                <a:latin typeface="Calibri"/>
                <a:ea typeface="Calibri"/>
                <a:cs typeface="Calibri"/>
                <a:sym typeface="Calibri"/>
              </a:rPr>
              <a:t>, Year 4 will be learning </a:t>
            </a:r>
            <a:r>
              <a:rPr lang="en-GB" sz="1100">
                <a:solidFill>
                  <a:schemeClr val="dk1"/>
                </a:solidFill>
                <a:latin typeface="Calibri"/>
                <a:ea typeface="Calibri"/>
                <a:cs typeface="Calibri"/>
                <a:sym typeface="Calibri"/>
              </a:rPr>
              <a:t>about the topic of Teeth and Digestion. </a:t>
            </a:r>
            <a:r>
              <a:rPr lang="en-GB" sz="1100" b="0" i="0" u="none" strike="noStrike" cap="none">
                <a:solidFill>
                  <a:schemeClr val="dk1"/>
                </a:solidFill>
                <a:latin typeface="Calibri"/>
                <a:ea typeface="Calibri"/>
                <a:cs typeface="Calibri"/>
                <a:sym typeface="Calibri"/>
              </a:rPr>
              <a:t> The children will learn </a:t>
            </a:r>
            <a:r>
              <a:rPr lang="en-GB" sz="1100">
                <a:solidFill>
                  <a:schemeClr val="dk1"/>
                </a:solidFill>
                <a:latin typeface="Calibri"/>
                <a:ea typeface="Calibri"/>
                <a:cs typeface="Calibri"/>
                <a:sym typeface="Calibri"/>
              </a:rPr>
              <a:t>about</a:t>
            </a:r>
            <a:r>
              <a:rPr lang="en-GB" sz="1100" b="0" i="0" u="none" strike="noStrike" cap="none">
                <a:solidFill>
                  <a:schemeClr val="dk1"/>
                </a:solidFill>
                <a:latin typeface="Calibri"/>
                <a:ea typeface="Calibri"/>
                <a:cs typeface="Calibri"/>
                <a:sym typeface="Calibri"/>
              </a:rPr>
              <a:t> h</a:t>
            </a:r>
            <a:r>
              <a:rPr lang="en-GB" sz="1100">
                <a:solidFill>
                  <a:schemeClr val="dk1"/>
                </a:solidFill>
                <a:latin typeface="Calibri"/>
                <a:ea typeface="Calibri"/>
                <a:cs typeface="Calibri"/>
                <a:sym typeface="Calibri"/>
              </a:rPr>
              <a:t>ow the body breaks down food; from looking at the functions of different teeth to the full journey through the digestive system.</a:t>
            </a:r>
            <a:endParaRPr sz="110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r>
              <a:rPr lang="en-GB" sz="1100" b="0" i="0" u="none" strike="noStrike" cap="none">
                <a:solidFill>
                  <a:schemeClr val="dk1"/>
                </a:solidFill>
                <a:latin typeface="Calibri"/>
                <a:ea typeface="Calibri"/>
                <a:cs typeface="Calibri"/>
                <a:sym typeface="Calibri"/>
              </a:rPr>
              <a:t>In </a:t>
            </a:r>
            <a:r>
              <a:rPr lang="en-GB" sz="1100" b="1" i="0" u="sng" strike="noStrike" cap="none">
                <a:solidFill>
                  <a:schemeClr val="dk1"/>
                </a:solidFill>
                <a:latin typeface="Calibri"/>
                <a:ea typeface="Calibri"/>
                <a:cs typeface="Calibri"/>
                <a:sym typeface="Calibri"/>
              </a:rPr>
              <a:t>Computing</a:t>
            </a:r>
            <a:r>
              <a:rPr lang="en-GB" sz="1100" b="0" i="0" u="none" strike="noStrike" cap="none">
                <a:solidFill>
                  <a:schemeClr val="dk1"/>
                </a:solidFill>
                <a:latin typeface="Calibri"/>
                <a:ea typeface="Calibri"/>
                <a:cs typeface="Calibri"/>
                <a:sym typeface="Calibri"/>
              </a:rPr>
              <a:t>, Year 4 we will be </a:t>
            </a:r>
            <a:r>
              <a:rPr lang="en-GB" sz="1100">
                <a:solidFill>
                  <a:schemeClr val="dk1"/>
                </a:solidFill>
                <a:latin typeface="Calibri"/>
                <a:ea typeface="Calibri"/>
                <a:cs typeface="Calibri"/>
                <a:sym typeface="Calibri"/>
              </a:rPr>
              <a:t>covering two topics: programming and data logging. The children will be introduced to apps like Google Science Journal and Turtle Academy across the term to support their learning in class. </a:t>
            </a:r>
            <a:endParaRPr sz="1100" b="0" i="0" u="none" strike="noStrike" cap="none">
              <a:solidFill>
                <a:schemeClr val="dk1"/>
              </a:solidFill>
              <a:latin typeface="Calibri"/>
              <a:ea typeface="Calibri"/>
              <a:cs typeface="Calibri"/>
              <a:sym typeface="Calibri"/>
            </a:endParaRPr>
          </a:p>
        </p:txBody>
      </p:sp>
      <p:sp>
        <p:nvSpPr>
          <p:cNvPr id="96" name="Google Shape;96;p1"/>
          <p:cNvSpPr txBox="1"/>
          <p:nvPr/>
        </p:nvSpPr>
        <p:spPr>
          <a:xfrm>
            <a:off x="3170550" y="4661579"/>
            <a:ext cx="6018900" cy="2001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GB" sz="1600" b="1" i="0" u="none" strike="noStrike" cap="none">
                <a:solidFill>
                  <a:schemeClr val="dk1"/>
                </a:solidFill>
                <a:latin typeface="Calibri"/>
                <a:ea typeface="Calibri"/>
                <a:cs typeface="Calibri"/>
                <a:sym typeface="Calibri"/>
              </a:rPr>
              <a:t>Understanding the world around us</a:t>
            </a:r>
            <a:endParaRPr sz="1600" b="1"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r>
              <a:rPr lang="en-GB" sz="1200" b="0" i="0" u="none" strike="noStrike" cap="none">
                <a:solidFill>
                  <a:schemeClr val="dk1"/>
                </a:solidFill>
                <a:latin typeface="Calibri"/>
                <a:ea typeface="Calibri"/>
                <a:cs typeface="Calibri"/>
                <a:sym typeface="Calibri"/>
              </a:rPr>
              <a:t>In </a:t>
            </a:r>
            <a:r>
              <a:rPr lang="en-GB" sz="1200" b="1" i="0" u="sng" strike="noStrike" cap="none">
                <a:solidFill>
                  <a:schemeClr val="dk1"/>
                </a:solidFill>
                <a:latin typeface="Calibri"/>
                <a:ea typeface="Calibri"/>
                <a:cs typeface="Calibri"/>
                <a:sym typeface="Calibri"/>
              </a:rPr>
              <a:t>Geography</a:t>
            </a:r>
            <a:r>
              <a:rPr lang="en-GB" sz="1200" b="0" i="0" u="none" strike="noStrike" cap="none">
                <a:solidFill>
                  <a:schemeClr val="dk1"/>
                </a:solidFill>
                <a:latin typeface="Calibri"/>
                <a:ea typeface="Calibri"/>
                <a:cs typeface="Calibri"/>
                <a:sym typeface="Calibri"/>
              </a:rPr>
              <a:t>, Year 4 will be </a:t>
            </a:r>
            <a:r>
              <a:rPr lang="en-GB" sz="1200">
                <a:solidFill>
                  <a:schemeClr val="dk1"/>
                </a:solidFill>
                <a:latin typeface="Calibri"/>
                <a:ea typeface="Calibri"/>
                <a:cs typeface="Calibri"/>
                <a:sym typeface="Calibri"/>
              </a:rPr>
              <a:t>continuing our learning on the United Kingdom, by focusing on Cornwall. We will be using maps, atlases and internet based programs to locate and explore the county, learn about its coasts and rivers, as well as how erosion is shaping the landscape.</a:t>
            </a:r>
            <a:endParaRPr sz="120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r>
              <a:rPr lang="en-GB" sz="1200" b="0" i="0" u="none" strike="noStrike" cap="none">
                <a:solidFill>
                  <a:schemeClr val="dk1"/>
                </a:solidFill>
                <a:latin typeface="Calibri"/>
                <a:ea typeface="Calibri"/>
                <a:cs typeface="Calibri"/>
                <a:sym typeface="Calibri"/>
              </a:rPr>
              <a:t>In </a:t>
            </a:r>
            <a:r>
              <a:rPr lang="en-GB" sz="1200" b="1" i="0" u="sng" strike="noStrike" cap="none">
                <a:solidFill>
                  <a:schemeClr val="dk1"/>
                </a:solidFill>
                <a:latin typeface="Calibri"/>
                <a:ea typeface="Calibri"/>
                <a:cs typeface="Calibri"/>
                <a:sym typeface="Calibri"/>
              </a:rPr>
              <a:t>History</a:t>
            </a:r>
            <a:r>
              <a:rPr lang="en-GB" sz="1200" b="0" i="0" u="none" strike="noStrike" cap="none">
                <a:solidFill>
                  <a:schemeClr val="dk1"/>
                </a:solidFill>
                <a:latin typeface="Calibri"/>
                <a:ea typeface="Calibri"/>
                <a:cs typeface="Calibri"/>
                <a:sym typeface="Calibri"/>
              </a:rPr>
              <a:t>, Year 4 will be learning about the</a:t>
            </a:r>
            <a:r>
              <a:rPr lang="en-GB" sz="1200">
                <a:solidFill>
                  <a:schemeClr val="dk1"/>
                </a:solidFill>
                <a:latin typeface="Calibri"/>
                <a:ea typeface="Calibri"/>
                <a:cs typeface="Calibri"/>
                <a:sym typeface="Calibri"/>
              </a:rPr>
              <a:t> Ancient Egyptian Civilisation which demonstrates an abundance of progression, culture and religious beliefs, covering a huge expanse of time. The children will develop their understanding of historical developments outside those in the UK and Europe.      </a:t>
            </a:r>
            <a:r>
              <a:rPr lang="en-GB" sz="1100">
                <a:solidFill>
                  <a:schemeClr val="dk1"/>
                </a:solidFill>
                <a:latin typeface="Calibri"/>
                <a:ea typeface="Calibri"/>
                <a:cs typeface="Calibri"/>
                <a:sym typeface="Calibri"/>
              </a:rPr>
              <a:t>                                                  </a:t>
            </a:r>
            <a:endParaRPr sz="110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r>
              <a:rPr lang="en-GB" sz="1200" b="0" i="0" u="none" strike="noStrike" cap="none">
                <a:solidFill>
                  <a:schemeClr val="dk1"/>
                </a:solidFill>
                <a:latin typeface="Calibri"/>
                <a:ea typeface="Calibri"/>
                <a:cs typeface="Calibri"/>
                <a:sym typeface="Calibri"/>
              </a:rPr>
              <a:t>In </a:t>
            </a:r>
            <a:r>
              <a:rPr lang="en-GB" sz="1200" b="1" i="0" u="sng" strike="noStrike" cap="none">
                <a:solidFill>
                  <a:schemeClr val="dk1"/>
                </a:solidFill>
                <a:latin typeface="Calibri"/>
                <a:ea typeface="Calibri"/>
                <a:cs typeface="Calibri"/>
                <a:sym typeface="Calibri"/>
              </a:rPr>
              <a:t>RE</a:t>
            </a:r>
            <a:r>
              <a:rPr lang="en-GB" sz="1200" b="0" i="0" u="none" strike="noStrike" cap="none">
                <a:solidFill>
                  <a:schemeClr val="dk1"/>
                </a:solidFill>
                <a:latin typeface="Calibri"/>
                <a:ea typeface="Calibri"/>
                <a:cs typeface="Calibri"/>
                <a:sym typeface="Calibri"/>
              </a:rPr>
              <a:t>, Year 4 will be learning </a:t>
            </a:r>
            <a:r>
              <a:rPr lang="en-GB" sz="1200">
                <a:solidFill>
                  <a:schemeClr val="dk1"/>
                </a:solidFill>
                <a:latin typeface="Calibri"/>
                <a:ea typeface="Calibri"/>
                <a:cs typeface="Calibri"/>
                <a:sym typeface="Calibri"/>
              </a:rPr>
              <a:t>about Hinduism and Sikhism in greater detail. We look at prayer, important religious sites and how other children around the world follow those faiths.</a:t>
            </a:r>
            <a:endParaRPr sz="1200">
              <a:solidFill>
                <a:schemeClr val="dk1"/>
              </a:solidFill>
              <a:latin typeface="Calibri"/>
              <a:ea typeface="Calibri"/>
              <a:cs typeface="Calibri"/>
              <a:sym typeface="Calibri"/>
            </a:endParaRPr>
          </a:p>
        </p:txBody>
      </p:sp>
      <p:sp>
        <p:nvSpPr>
          <p:cNvPr id="97" name="Google Shape;97;p1"/>
          <p:cNvSpPr txBox="1"/>
          <p:nvPr/>
        </p:nvSpPr>
        <p:spPr>
          <a:xfrm>
            <a:off x="87625" y="4152082"/>
            <a:ext cx="3009000" cy="2539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GB" sz="1600" b="1" i="0" u="none" strike="noStrike" cap="none">
                <a:solidFill>
                  <a:schemeClr val="dk1"/>
                </a:solidFill>
                <a:latin typeface="Calibri"/>
                <a:ea typeface="Calibri"/>
                <a:cs typeface="Calibri"/>
                <a:sym typeface="Calibri"/>
              </a:rPr>
              <a:t>Creativity and PE</a:t>
            </a:r>
            <a:endParaRPr sz="1600" b="1"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r>
              <a:rPr lang="en-GB" sz="1100" b="0" i="0" u="none" strike="noStrike" cap="none">
                <a:solidFill>
                  <a:schemeClr val="dk1"/>
                </a:solidFill>
                <a:latin typeface="Calibri"/>
                <a:ea typeface="Calibri"/>
                <a:cs typeface="Calibri"/>
                <a:sym typeface="Calibri"/>
              </a:rPr>
              <a:t>In </a:t>
            </a:r>
            <a:r>
              <a:rPr lang="en-GB" sz="1100" b="1" i="0" u="sng" strike="noStrike" cap="none">
                <a:solidFill>
                  <a:schemeClr val="dk1"/>
                </a:solidFill>
                <a:latin typeface="Calibri"/>
                <a:ea typeface="Calibri"/>
                <a:cs typeface="Calibri"/>
                <a:sym typeface="Calibri"/>
              </a:rPr>
              <a:t>Art</a:t>
            </a:r>
            <a:r>
              <a:rPr lang="en-GB" sz="1100" b="0" i="0" u="none" strike="noStrike" cap="none">
                <a:solidFill>
                  <a:schemeClr val="dk1"/>
                </a:solidFill>
                <a:latin typeface="Calibri"/>
                <a:ea typeface="Calibri"/>
                <a:cs typeface="Calibri"/>
                <a:sym typeface="Calibri"/>
              </a:rPr>
              <a:t>, Year 4 will be developing th</a:t>
            </a:r>
            <a:r>
              <a:rPr lang="en-GB" sz="1100">
                <a:solidFill>
                  <a:schemeClr val="dk1"/>
                </a:solidFill>
                <a:latin typeface="Calibri"/>
                <a:ea typeface="Calibri"/>
                <a:cs typeface="Calibri"/>
                <a:sym typeface="Calibri"/>
              </a:rPr>
              <a:t>eir sculpting skills using wiring and clay to make free standing sculptures.  </a:t>
            </a:r>
            <a:endParaRPr sz="110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r>
              <a:rPr lang="en-GB" sz="1100" b="0" i="0" u="none" strike="noStrike" cap="none">
                <a:solidFill>
                  <a:schemeClr val="dk1"/>
                </a:solidFill>
                <a:latin typeface="Calibri"/>
                <a:ea typeface="Calibri"/>
                <a:cs typeface="Calibri"/>
                <a:sym typeface="Calibri"/>
              </a:rPr>
              <a:t>In </a:t>
            </a:r>
            <a:r>
              <a:rPr lang="en-GB" sz="1100" b="1" i="0" u="sng"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0"/>
                  </a:ext>
                </a:extLst>
              </a:rPr>
              <a:t>PE </a:t>
            </a:r>
            <a:r>
              <a:rPr lang="en-GB" sz="1100" b="0"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
                  </a:ext>
                </a:extLst>
              </a:rPr>
              <a:t>lessons, Year 4 will be covering:</a:t>
            </a:r>
            <a:endParaRPr sz="1100" b="0"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
                </a:ext>
              </a:extLst>
            </a:endParaRPr>
          </a:p>
          <a:p>
            <a:pPr marL="0" marR="0" lvl="0" indent="0" algn="l" rtl="0">
              <a:lnSpc>
                <a:spcPct val="100000"/>
              </a:lnSpc>
              <a:spcBef>
                <a:spcPts val="0"/>
              </a:spcBef>
              <a:spcAft>
                <a:spcPts val="0"/>
              </a:spcAft>
              <a:buClr>
                <a:srgbClr val="000000"/>
              </a:buClr>
              <a:buSzPts val="1100"/>
              <a:buFont typeface="Arial"/>
              <a:buNone/>
            </a:pPr>
            <a:r>
              <a:rPr lang="en-GB" sz="1100">
                <a:solidFill>
                  <a:schemeClr val="dk1"/>
                </a:solidFill>
                <a:latin typeface="Calibri"/>
                <a:ea typeface="Calibri"/>
                <a:cs typeface="Calibri"/>
                <a:sym typeface="Calibri"/>
              </a:rPr>
              <a:t>O</a:t>
            </a:r>
            <a:r>
              <a:rPr lang="en-GB" sz="1100" b="0" i="0" u="none" strike="noStrike" cap="none">
                <a:solidFill>
                  <a:schemeClr val="dk1"/>
                </a:solidFill>
                <a:latin typeface="Calibri"/>
                <a:ea typeface="Calibri"/>
                <a:cs typeface="Calibri"/>
                <a:sym typeface="Calibri"/>
              </a:rPr>
              <a:t>utdoor lessons: basketball and </a:t>
            </a:r>
            <a:r>
              <a:rPr lang="en-GB" sz="1100">
                <a:solidFill>
                  <a:schemeClr val="dk1"/>
                </a:solidFill>
                <a:latin typeface="Calibri"/>
                <a:ea typeface="Calibri"/>
                <a:cs typeface="Calibri"/>
                <a:sym typeface="Calibri"/>
              </a:rPr>
              <a:t>OAA, </a:t>
            </a:r>
            <a:endParaRPr sz="110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r>
              <a:rPr lang="en-GB" sz="1100">
                <a:solidFill>
                  <a:schemeClr val="dk1"/>
                </a:solidFill>
                <a:latin typeface="Calibri"/>
                <a:ea typeface="Calibri"/>
                <a:cs typeface="Calibri"/>
                <a:sym typeface="Calibri"/>
              </a:rPr>
              <a:t>Indoor lessons: gymnastics and dance linked to our history topic (Egyptians).</a:t>
            </a:r>
            <a:endParaRPr sz="110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r>
              <a:rPr lang="en-GB" sz="1100" b="0" i="0" u="none" strike="noStrike" cap="none">
                <a:solidFill>
                  <a:schemeClr val="dk1"/>
                </a:solidFill>
                <a:latin typeface="Calibri"/>
                <a:ea typeface="Calibri"/>
                <a:cs typeface="Calibri"/>
                <a:sym typeface="Calibri"/>
              </a:rPr>
              <a:t>In </a:t>
            </a:r>
            <a:r>
              <a:rPr lang="en-GB" sz="1100" b="1" i="0" u="sng" strike="noStrike" cap="none">
                <a:solidFill>
                  <a:schemeClr val="dk1"/>
                </a:solidFill>
                <a:latin typeface="Calibri"/>
                <a:ea typeface="Calibri"/>
                <a:cs typeface="Calibri"/>
                <a:sym typeface="Calibri"/>
              </a:rPr>
              <a:t>D&amp;T</a:t>
            </a:r>
            <a:r>
              <a:rPr lang="en-GB" sz="1100" b="0" i="0" u="none" strike="noStrike" cap="none">
                <a:solidFill>
                  <a:schemeClr val="dk1"/>
                </a:solidFill>
                <a:latin typeface="Calibri"/>
                <a:ea typeface="Calibri"/>
                <a:cs typeface="Calibri"/>
                <a:sym typeface="Calibri"/>
              </a:rPr>
              <a:t>, Year 4 will be learning </a:t>
            </a:r>
            <a:r>
              <a:rPr lang="en-GB" sz="1100">
                <a:solidFill>
                  <a:schemeClr val="dk1"/>
                </a:solidFill>
                <a:latin typeface="Calibri"/>
                <a:ea typeface="Calibri"/>
                <a:cs typeface="Calibri"/>
                <a:sym typeface="Calibri"/>
              </a:rPr>
              <a:t>how to make bread using similar techniques as the ancient Egyptians.</a:t>
            </a:r>
            <a:endParaRPr sz="110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r>
              <a:rPr lang="en-GB" sz="1100" b="0" i="0" u="none" strike="noStrike" cap="none">
                <a:solidFill>
                  <a:schemeClr val="dk1"/>
                </a:solidFill>
                <a:latin typeface="Calibri"/>
                <a:ea typeface="Calibri"/>
                <a:cs typeface="Calibri"/>
                <a:sym typeface="Calibri"/>
              </a:rPr>
              <a:t>I</a:t>
            </a:r>
            <a:r>
              <a:rPr lang="en-GB" sz="1100" b="0"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
                  </a:ext>
                </a:extLst>
              </a:rPr>
              <a:t>n </a:t>
            </a:r>
            <a:r>
              <a:rPr lang="en-GB" sz="1100" b="1" i="0" u="sng"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
                  </a:ext>
                </a:extLst>
              </a:rPr>
              <a:t>Music</a:t>
            </a:r>
            <a:r>
              <a:rPr lang="en-GB" sz="1100" b="0"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5"/>
                  </a:ext>
                </a:extLst>
              </a:rPr>
              <a:t>,</a:t>
            </a:r>
            <a:r>
              <a:rPr lang="en-GB" sz="1100" b="0"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6"/>
                  </a:ext>
                </a:extLst>
              </a:rPr>
              <a:t> Year 4 will be </a:t>
            </a:r>
            <a:r>
              <a:rPr lang="en-GB" sz="1100">
                <a:solidFill>
                  <a:schemeClr val="dk1"/>
                </a:solidFill>
                <a:latin typeface="Calibri"/>
                <a:ea typeface="Calibri"/>
                <a:cs typeface="Calibri"/>
                <a:sym typeface="Calibri"/>
              </a:rPr>
              <a:t>focusing on music from ancient civilisations, relating to our history topic, as well as junk instrument creations.</a:t>
            </a:r>
            <a:endParaRPr sz="1100" b="0" i="0" u="none" strike="noStrike" cap="none">
              <a:solidFill>
                <a:schemeClr val="dk1"/>
              </a:solidFill>
              <a:latin typeface="Calibri"/>
              <a:ea typeface="Calibri"/>
              <a:cs typeface="Calibri"/>
              <a:sym typeface="Calibri"/>
            </a:endParaRPr>
          </a:p>
        </p:txBody>
      </p:sp>
      <p:sp>
        <p:nvSpPr>
          <p:cNvPr id="98" name="Google Shape;98;p1"/>
          <p:cNvSpPr txBox="1"/>
          <p:nvPr/>
        </p:nvSpPr>
        <p:spPr>
          <a:xfrm>
            <a:off x="9341900" y="462688"/>
            <a:ext cx="2691300" cy="338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GB" sz="1600" b="1" i="0" u="none" strike="noStrike" cap="none">
                <a:solidFill>
                  <a:schemeClr val="dk1"/>
                </a:solidFill>
                <a:latin typeface="Calibri"/>
                <a:ea typeface="Calibri"/>
                <a:cs typeface="Calibri"/>
                <a:sym typeface="Calibri"/>
              </a:rPr>
              <a:t>Key vocabulary this term:</a:t>
            </a:r>
            <a:endParaRPr sz="1600" b="1" i="0" u="none" strike="noStrike" cap="none">
              <a:solidFill>
                <a:schemeClr val="dk1"/>
              </a:solidFill>
              <a:latin typeface="Calibri"/>
              <a:ea typeface="Calibri"/>
              <a:cs typeface="Calibri"/>
              <a:sym typeface="Calibri"/>
            </a:endParaRPr>
          </a:p>
        </p:txBody>
      </p:sp>
      <p:sp>
        <p:nvSpPr>
          <p:cNvPr id="99" name="Google Shape;99;p1"/>
          <p:cNvSpPr/>
          <p:nvPr/>
        </p:nvSpPr>
        <p:spPr>
          <a:xfrm rot="-5400000">
            <a:off x="9735650" y="3199225"/>
            <a:ext cx="1974900" cy="2762400"/>
          </a:xfrm>
          <a:prstGeom prst="rect">
            <a:avLst/>
          </a:prstGeom>
          <a:noFill/>
          <a:ln w="3810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00" name="Google Shape;100;p1"/>
          <p:cNvSpPr txBox="1"/>
          <p:nvPr/>
        </p:nvSpPr>
        <p:spPr>
          <a:xfrm>
            <a:off x="9347400" y="3560654"/>
            <a:ext cx="2691300" cy="2001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GB" sz="1600" b="1" i="0" u="none" strike="noStrike" cap="none">
                <a:solidFill>
                  <a:schemeClr val="dk1"/>
                </a:solidFill>
                <a:latin typeface="Calibri"/>
                <a:ea typeface="Calibri"/>
                <a:cs typeface="Calibri"/>
                <a:sym typeface="Calibri"/>
              </a:rPr>
              <a:t>Homework expectations</a:t>
            </a:r>
            <a:endParaRPr sz="1600" b="1"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r>
              <a:rPr lang="en-GB" sz="1200" b="0" i="0" u="none" strike="noStrike" cap="none">
                <a:solidFill>
                  <a:srgbClr val="FF0000"/>
                </a:solidFill>
                <a:latin typeface="Calibri"/>
                <a:ea typeface="Calibri"/>
                <a:cs typeface="Calibri"/>
                <a:sym typeface="Calibri"/>
              </a:rPr>
              <a:t>Reading</a:t>
            </a:r>
            <a:r>
              <a:rPr lang="en-GB" sz="1200" b="0" i="0" u="none" strike="noStrike" cap="none">
                <a:solidFill>
                  <a:schemeClr val="dk1"/>
                </a:solidFill>
                <a:latin typeface="Calibri"/>
                <a:ea typeface="Calibri"/>
                <a:cs typeface="Calibri"/>
                <a:sym typeface="Calibri"/>
              </a:rPr>
              <a:t> - 10-20 mins : 5 times weekly</a:t>
            </a:r>
            <a:endParaRPr sz="12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r>
              <a:rPr lang="en-GB" sz="1200" b="0" i="0" u="none" strike="noStrike" cap="none">
                <a:solidFill>
                  <a:srgbClr val="FF0000"/>
                </a:solidFill>
                <a:latin typeface="Calibri"/>
                <a:ea typeface="Calibri"/>
                <a:cs typeface="Calibri"/>
                <a:sym typeface="Calibri"/>
              </a:rPr>
              <a:t>Maths </a:t>
            </a:r>
            <a:r>
              <a:rPr lang="en-GB" sz="1200" b="0" i="0" u="none" strike="noStrike" cap="none">
                <a:solidFill>
                  <a:schemeClr val="dk1"/>
                </a:solidFill>
                <a:latin typeface="Calibri"/>
                <a:ea typeface="Calibri"/>
                <a:cs typeface="Calibri"/>
                <a:sym typeface="Calibri"/>
              </a:rPr>
              <a:t>- 10 mins : 5 times weekly</a:t>
            </a:r>
            <a:endParaRPr sz="12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r>
              <a:rPr lang="en-GB" sz="1200" b="0" i="0" u="none" strike="noStrike" cap="none">
                <a:solidFill>
                  <a:schemeClr val="dk1"/>
                </a:solidFill>
                <a:latin typeface="Calibri"/>
                <a:ea typeface="Calibri"/>
                <a:cs typeface="Calibri"/>
                <a:sym typeface="Calibri"/>
              </a:rPr>
              <a:t>- Times Tables practise </a:t>
            </a:r>
            <a:endParaRPr sz="12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r>
              <a:rPr lang="en-GB" sz="1200" b="0" i="0" u="none" strike="noStrike" cap="none">
                <a:solidFill>
                  <a:srgbClr val="FF0000"/>
                </a:solidFill>
                <a:latin typeface="Calibri"/>
                <a:ea typeface="Calibri"/>
                <a:cs typeface="Calibri"/>
                <a:sym typeface="Calibri"/>
              </a:rPr>
              <a:t>Spellings</a:t>
            </a:r>
            <a:r>
              <a:rPr lang="en-GB" sz="1200" b="0" i="0" u="none" strike="noStrike" cap="none">
                <a:solidFill>
                  <a:schemeClr val="dk1"/>
                </a:solidFill>
                <a:latin typeface="Calibri"/>
                <a:ea typeface="Calibri"/>
                <a:cs typeface="Calibri"/>
                <a:sym typeface="Calibri"/>
              </a:rPr>
              <a:t> - Complete 30 points minimum each week</a:t>
            </a:r>
            <a:endParaRPr sz="12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endParaRPr sz="12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cap="none">
                <a:solidFill>
                  <a:schemeClr val="dk1"/>
                </a:solidFill>
                <a:latin typeface="Calibri"/>
                <a:ea typeface="Calibri"/>
                <a:cs typeface="Calibri"/>
                <a:sym typeface="Calibri"/>
              </a:rPr>
              <a:t>Some children are enrolled in Nessy and must complete </a:t>
            </a:r>
            <a:r>
              <a:rPr lang="en-GB" sz="1200" b="1">
                <a:solidFill>
                  <a:schemeClr val="dk1"/>
                </a:solidFill>
                <a:latin typeface="Calibri"/>
                <a:ea typeface="Calibri"/>
                <a:cs typeface="Calibri"/>
                <a:sym typeface="Calibri"/>
              </a:rPr>
              <a:t>20</a:t>
            </a:r>
            <a:r>
              <a:rPr lang="en-GB" sz="1200" b="1" i="0" u="none" strike="noStrike" cap="none">
                <a:solidFill>
                  <a:schemeClr val="dk1"/>
                </a:solidFill>
                <a:latin typeface="Calibri"/>
                <a:ea typeface="Calibri"/>
                <a:cs typeface="Calibri"/>
                <a:sym typeface="Calibri"/>
              </a:rPr>
              <a:t>-</a:t>
            </a:r>
            <a:r>
              <a:rPr lang="en-GB" sz="1200" b="1">
                <a:solidFill>
                  <a:schemeClr val="dk1"/>
                </a:solidFill>
                <a:latin typeface="Calibri"/>
                <a:ea typeface="Calibri"/>
                <a:cs typeface="Calibri"/>
                <a:sym typeface="Calibri"/>
              </a:rPr>
              <a:t>3</a:t>
            </a:r>
            <a:r>
              <a:rPr lang="en-GB" sz="1200" b="1" i="0" u="none" strike="noStrike" cap="none">
                <a:solidFill>
                  <a:schemeClr val="dk1"/>
                </a:solidFill>
                <a:latin typeface="Calibri"/>
                <a:ea typeface="Calibri"/>
                <a:cs typeface="Calibri"/>
                <a:sym typeface="Calibri"/>
              </a:rPr>
              <a:t>0 minutes per week at home.</a:t>
            </a:r>
            <a:endParaRPr sz="1200" b="0" i="0" u="none" strike="noStrike" cap="none">
              <a:solidFill>
                <a:schemeClr val="dk1"/>
              </a:solidFill>
              <a:latin typeface="Arial"/>
              <a:ea typeface="Arial"/>
              <a:cs typeface="Arial"/>
              <a:sym typeface="Arial"/>
            </a:endParaRPr>
          </a:p>
        </p:txBody>
      </p:sp>
      <p:sp>
        <p:nvSpPr>
          <p:cNvPr id="101" name="Google Shape;101;p1"/>
          <p:cNvSpPr txBox="1"/>
          <p:nvPr/>
        </p:nvSpPr>
        <p:spPr>
          <a:xfrm>
            <a:off x="1373807" y="384229"/>
            <a:ext cx="1589019" cy="646331"/>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GB" sz="1800" b="0" i="0" u="none" strike="noStrike" cap="none">
                <a:solidFill>
                  <a:srgbClr val="385623"/>
                </a:solidFill>
                <a:latin typeface="Calibri"/>
                <a:ea typeface="Calibri"/>
                <a:cs typeface="Calibri"/>
                <a:sym typeface="Calibri"/>
              </a:rPr>
              <a:t>‘Love learning, love life!’</a:t>
            </a:r>
            <a:endParaRPr sz="1400" b="0" i="0" u="none" strike="noStrike" cap="none">
              <a:solidFill>
                <a:srgbClr val="000000"/>
              </a:solidFill>
              <a:latin typeface="Arial"/>
              <a:ea typeface="Arial"/>
              <a:cs typeface="Arial"/>
              <a:sym typeface="Arial"/>
            </a:endParaRPr>
          </a:p>
        </p:txBody>
      </p:sp>
      <p:sp>
        <p:nvSpPr>
          <p:cNvPr id="102" name="Google Shape;102;p1"/>
          <p:cNvSpPr/>
          <p:nvPr/>
        </p:nvSpPr>
        <p:spPr>
          <a:xfrm rot="-5400000">
            <a:off x="10219750" y="4814101"/>
            <a:ext cx="995700" cy="2762400"/>
          </a:xfrm>
          <a:prstGeom prst="rect">
            <a:avLst/>
          </a:prstGeom>
          <a:noFill/>
          <a:ln w="3810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03" name="Google Shape;103;p1"/>
          <p:cNvSpPr txBox="1"/>
          <p:nvPr/>
        </p:nvSpPr>
        <p:spPr>
          <a:xfrm>
            <a:off x="9341900" y="5669550"/>
            <a:ext cx="2691300" cy="10236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GB" sz="1600" b="1"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7"/>
                  </a:ext>
                </a:extLst>
              </a:rPr>
              <a:t>Links </a:t>
            </a:r>
            <a:r>
              <a:rPr lang="en-GB" sz="1600" b="1" i="0" u="none" strike="noStrike" cap="none">
                <a:solidFill>
                  <a:schemeClr val="dk1"/>
                </a:solidFill>
                <a:latin typeface="Calibri"/>
                <a:ea typeface="Calibri"/>
                <a:cs typeface="Calibri"/>
                <a:sym typeface="Calibri"/>
              </a:rPr>
              <a:t>to enhance and support</a:t>
            </a:r>
            <a:endParaRPr sz="1600" b="1" i="0" u="none" strike="noStrike" cap="none">
              <a:solidFill>
                <a:schemeClr val="dk1"/>
              </a:solidFill>
              <a:latin typeface="Calibri"/>
              <a:ea typeface="Calibri"/>
              <a:cs typeface="Calibri"/>
              <a:sym typeface="Calibri"/>
            </a:endParaRPr>
          </a:p>
          <a:p>
            <a:pPr marL="635000" marR="266700" lvl="0" indent="-228600" algn="l" rtl="0">
              <a:lnSpc>
                <a:spcPct val="115000"/>
              </a:lnSpc>
              <a:spcBef>
                <a:spcPts val="0"/>
              </a:spcBef>
              <a:spcAft>
                <a:spcPts val="0"/>
              </a:spcAft>
              <a:buClr>
                <a:schemeClr val="dk1"/>
              </a:buClr>
              <a:buSzPts val="1100"/>
              <a:buFont typeface="Arial"/>
              <a:buNone/>
            </a:pPr>
            <a:r>
              <a:rPr lang="en-GB" sz="1000" b="0" i="0" u="none" strike="noStrike" cap="none">
                <a:solidFill>
                  <a:schemeClr val="dk1"/>
                </a:solidFill>
                <a:highlight>
                  <a:srgbClr val="FFFFFF"/>
                </a:highlight>
                <a:latin typeface="Arial"/>
                <a:ea typeface="Arial"/>
                <a:cs typeface="Arial"/>
                <a:sym typeface="Arial"/>
              </a:rPr>
              <a:t>1.</a:t>
            </a:r>
            <a:r>
              <a:rPr lang="en-GB" sz="700" b="0" i="0" u="none" strike="noStrike" cap="none">
                <a:solidFill>
                  <a:schemeClr val="dk1"/>
                </a:solidFill>
                <a:highlight>
                  <a:srgbClr val="FFFFFF"/>
                </a:highlight>
                <a:latin typeface="Times New Roman"/>
                <a:ea typeface="Times New Roman"/>
                <a:cs typeface="Times New Roman"/>
                <a:sym typeface="Times New Roman"/>
              </a:rPr>
              <a:t> </a:t>
            </a:r>
            <a:r>
              <a:rPr lang="en-GB" sz="1000" b="0" i="0" u="sng" strike="noStrike" cap="none">
                <a:solidFill>
                  <a:schemeClr val="hlink"/>
                </a:solidFill>
                <a:highlight>
                  <a:srgbClr val="FFFFFF"/>
                </a:highlight>
                <a:latin typeface="Arial"/>
                <a:ea typeface="Arial"/>
                <a:cs typeface="Arial"/>
                <a:sym typeface="Arial"/>
                <a:hlinkClick r:id="rId4"/>
              </a:rPr>
              <a:t>https://www.timestables.co.uk/</a:t>
            </a:r>
            <a:endParaRPr sz="1000" b="0" i="0" u="sng" strike="noStrike" cap="none">
              <a:solidFill>
                <a:schemeClr val="hlink"/>
              </a:solidFill>
              <a:highlight>
                <a:srgbClr val="FFFFFF"/>
              </a:highlight>
              <a:latin typeface="Arial"/>
              <a:ea typeface="Arial"/>
              <a:cs typeface="Arial"/>
              <a:sym typeface="Arial"/>
            </a:endParaRPr>
          </a:p>
          <a:p>
            <a:pPr marL="635000" marR="266700" lvl="0" indent="-228600" algn="l" rtl="0">
              <a:lnSpc>
                <a:spcPct val="115000"/>
              </a:lnSpc>
              <a:spcBef>
                <a:spcPts val="0"/>
              </a:spcBef>
              <a:spcAft>
                <a:spcPts val="0"/>
              </a:spcAft>
              <a:buClr>
                <a:schemeClr val="dk1"/>
              </a:buClr>
              <a:buSzPts val="1100"/>
              <a:buFont typeface="Arial"/>
              <a:buNone/>
            </a:pPr>
            <a:r>
              <a:rPr lang="en-GB" sz="1000" b="0" i="0" u="none" strike="noStrike" cap="none">
                <a:solidFill>
                  <a:schemeClr val="dk1"/>
                </a:solidFill>
                <a:highlight>
                  <a:srgbClr val="FFFFFF"/>
                </a:highlight>
                <a:latin typeface="Arial"/>
                <a:ea typeface="Arial"/>
                <a:cs typeface="Arial"/>
                <a:sym typeface="Arial"/>
              </a:rPr>
              <a:t>2.</a:t>
            </a:r>
            <a:r>
              <a:rPr lang="en-GB" sz="1000" b="0" i="0" u="sng" strike="noStrike" cap="none">
                <a:solidFill>
                  <a:schemeClr val="hlink"/>
                </a:solidFill>
                <a:highlight>
                  <a:srgbClr val="FFFFFF"/>
                </a:highlight>
                <a:latin typeface="Arial"/>
                <a:ea typeface="Arial"/>
                <a:cs typeface="Arial"/>
                <a:sym typeface="Arial"/>
                <a:hlinkClick r:id="rId5"/>
              </a:rPr>
              <a:t>https://www.topmarks.co.uk/maths-games/hit-the-button</a:t>
            </a:r>
            <a:endParaRPr sz="1000" b="0" i="0" u="sng" strike="noStrike" cap="none">
              <a:solidFill>
                <a:schemeClr val="hlink"/>
              </a:solidFill>
              <a:highlight>
                <a:srgbClr val="FFFFFF"/>
              </a:highlight>
              <a:latin typeface="Arial"/>
              <a:ea typeface="Arial"/>
              <a:cs typeface="Arial"/>
              <a:sym typeface="Arial"/>
            </a:endParaRPr>
          </a:p>
          <a:p>
            <a:pPr marL="635000" marR="266700" lvl="0" indent="-228600" algn="l" rtl="0">
              <a:lnSpc>
                <a:spcPct val="115000"/>
              </a:lnSpc>
              <a:spcBef>
                <a:spcPts val="0"/>
              </a:spcBef>
              <a:spcAft>
                <a:spcPts val="0"/>
              </a:spcAft>
              <a:buClr>
                <a:schemeClr val="dk1"/>
              </a:buClr>
              <a:buSzPts val="1100"/>
              <a:buFont typeface="Arial"/>
              <a:buNone/>
            </a:pPr>
            <a:r>
              <a:rPr lang="en-GB" sz="1000" b="0" i="0" u="none" strike="noStrike" cap="none">
                <a:solidFill>
                  <a:schemeClr val="dk1"/>
                </a:solidFill>
                <a:highlight>
                  <a:srgbClr val="FFFFFF"/>
                </a:highlight>
                <a:latin typeface="Arial"/>
                <a:ea typeface="Arial"/>
                <a:cs typeface="Arial"/>
                <a:sym typeface="Arial"/>
              </a:rPr>
              <a:t>3.</a:t>
            </a:r>
            <a:r>
              <a:rPr lang="en-GB" sz="700" b="0" i="0" u="none" strike="noStrike" cap="none">
                <a:solidFill>
                  <a:schemeClr val="dk1"/>
                </a:solidFill>
                <a:highlight>
                  <a:srgbClr val="FFFFFF"/>
                </a:highlight>
                <a:latin typeface="Times New Roman"/>
                <a:ea typeface="Times New Roman"/>
                <a:cs typeface="Times New Roman"/>
                <a:sym typeface="Times New Roman"/>
              </a:rPr>
              <a:t> 	</a:t>
            </a:r>
            <a:r>
              <a:rPr lang="en-GB" sz="1000" b="0" i="0" u="sng" strike="noStrike" cap="none">
                <a:solidFill>
                  <a:schemeClr val="hlink"/>
                </a:solidFill>
                <a:highlight>
                  <a:srgbClr val="FFFFFF"/>
                </a:highlight>
                <a:latin typeface="Arial"/>
                <a:ea typeface="Arial"/>
                <a:cs typeface="Arial"/>
                <a:sym typeface="Arial"/>
                <a:hlinkClick r:id="rId6"/>
              </a:rPr>
              <a:t>https://play.ttrockstars.com/</a:t>
            </a:r>
            <a:endParaRPr sz="1600" b="1" i="0" u="none" strike="noStrike" cap="none">
              <a:solidFill>
                <a:schemeClr val="dk1"/>
              </a:solidFill>
              <a:latin typeface="Calibri"/>
              <a:ea typeface="Calibri"/>
              <a:cs typeface="Calibri"/>
              <a:sym typeface="Calibri"/>
            </a:endParaRPr>
          </a:p>
        </p:txBody>
      </p:sp>
      <p:sp>
        <p:nvSpPr>
          <p:cNvPr id="104" name="Google Shape;104;p1"/>
          <p:cNvSpPr txBox="1"/>
          <p:nvPr/>
        </p:nvSpPr>
        <p:spPr>
          <a:xfrm>
            <a:off x="9287825" y="710038"/>
            <a:ext cx="2819400" cy="2665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None/>
            </a:pPr>
            <a:r>
              <a:rPr lang="en-GB" sz="1200" b="1" u="sng">
                <a:solidFill>
                  <a:schemeClr val="dk1"/>
                </a:solidFill>
                <a:latin typeface="Calibri"/>
                <a:ea typeface="Calibri"/>
                <a:cs typeface="Calibri"/>
                <a:sym typeface="Calibri"/>
              </a:rPr>
              <a:t>Science</a:t>
            </a:r>
            <a:r>
              <a:rPr lang="en-GB" sz="1200">
                <a:solidFill>
                  <a:schemeClr val="dk1"/>
                </a:solidFill>
                <a:latin typeface="Calibri"/>
                <a:ea typeface="Calibri"/>
                <a:cs typeface="Calibri"/>
                <a:sym typeface="Calibri"/>
              </a:rPr>
              <a:t>: Tongue, saliva, oesophagus, teeth, mouth, stomach, pancreas, liver, intestine, liver, anus, rectum, organ, nutrients, function.</a:t>
            </a:r>
            <a:endParaRPr sz="1200">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r>
              <a:rPr lang="en-GB" sz="1200" b="1" u="sng">
                <a:solidFill>
                  <a:schemeClr val="dk1"/>
                </a:solidFill>
                <a:latin typeface="Calibri"/>
                <a:ea typeface="Calibri"/>
                <a:cs typeface="Calibri"/>
                <a:sym typeface="Calibri"/>
              </a:rPr>
              <a:t>History</a:t>
            </a:r>
            <a:r>
              <a:rPr lang="en-GB" sz="1200" b="1">
                <a:solidFill>
                  <a:schemeClr val="dk1"/>
                </a:solidFill>
                <a:latin typeface="Calibri"/>
                <a:ea typeface="Calibri"/>
                <a:cs typeface="Calibri"/>
                <a:sym typeface="Calibri"/>
              </a:rPr>
              <a:t>:</a:t>
            </a:r>
            <a:r>
              <a:rPr lang="en-GB" sz="1200">
                <a:solidFill>
                  <a:schemeClr val="dk1"/>
                </a:solidFill>
                <a:latin typeface="Calibri"/>
                <a:ea typeface="Calibri"/>
                <a:cs typeface="Calibri"/>
                <a:sym typeface="Calibri"/>
              </a:rPr>
              <a:t>Settlement, civilisation, pharaohs, hieroglyphics, papyrus, Rosetta Stone, River Nile, Sphinx, visier, scribe, slaves, nobel men, craftsmen, merchants.</a:t>
            </a:r>
            <a:endParaRPr sz="1200">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r>
              <a:rPr lang="en-GB" sz="1200" b="1" u="sng">
                <a:solidFill>
                  <a:schemeClr val="dk1"/>
                </a:solidFill>
                <a:latin typeface="Calibri"/>
                <a:ea typeface="Calibri"/>
                <a:cs typeface="Calibri"/>
                <a:sym typeface="Calibri"/>
              </a:rPr>
              <a:t>Geography</a:t>
            </a:r>
            <a:r>
              <a:rPr lang="en-GB" sz="1200" b="1">
                <a:solidFill>
                  <a:schemeClr val="dk1"/>
                </a:solidFill>
                <a:latin typeface="Calibri"/>
                <a:ea typeface="Calibri"/>
                <a:cs typeface="Calibri"/>
                <a:sym typeface="Calibri"/>
              </a:rPr>
              <a:t>:</a:t>
            </a:r>
            <a:r>
              <a:rPr lang="en-GB" sz="1200">
                <a:solidFill>
                  <a:schemeClr val="dk1"/>
                </a:solidFill>
                <a:latin typeface="Calibri"/>
                <a:ea typeface="Calibri"/>
                <a:cs typeface="Calibri"/>
                <a:sym typeface="Calibri"/>
              </a:rPr>
              <a:t>Erosion, mouth, source, coastal retreat, tributaries, cliffs, caves, arch, stack, stump.</a:t>
            </a:r>
            <a:endParaRPr sz="1200">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r>
              <a:rPr lang="en-GB" sz="1200" b="1" u="sng">
                <a:solidFill>
                  <a:schemeClr val="dk1"/>
                </a:solidFill>
                <a:latin typeface="Calibri"/>
                <a:ea typeface="Calibri"/>
                <a:cs typeface="Calibri"/>
                <a:sym typeface="Calibri"/>
              </a:rPr>
              <a:t>RE</a:t>
            </a:r>
            <a:r>
              <a:rPr lang="en-GB" sz="1200" b="1">
                <a:solidFill>
                  <a:schemeClr val="dk1"/>
                </a:solidFill>
                <a:latin typeface="Calibri"/>
                <a:ea typeface="Calibri"/>
                <a:cs typeface="Calibri"/>
                <a:sym typeface="Calibri"/>
              </a:rPr>
              <a:t>:</a:t>
            </a:r>
            <a:r>
              <a:rPr lang="en-GB" sz="1200">
                <a:solidFill>
                  <a:schemeClr val="dk1"/>
                </a:solidFill>
                <a:latin typeface="Calibri"/>
                <a:ea typeface="Calibri"/>
                <a:cs typeface="Calibri"/>
                <a:sym typeface="Calibri"/>
              </a:rPr>
              <a:t>Prayer, worship, identity, hinduism, mandir, pujari, vedas, gudwartha, granthi, guru, Sanskrit</a:t>
            </a:r>
            <a:endParaRPr sz="1200">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832</Words>
  <Application>Microsoft Office PowerPoint</Application>
  <PresentationFormat>Widescreen</PresentationFormat>
  <Paragraphs>42</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Marc Lowery</dc:creator>
  <cp:lastModifiedBy>Liz Carlin</cp:lastModifiedBy>
  <cp:revision>1</cp:revision>
  <dcterms:created xsi:type="dcterms:W3CDTF">2025-11-05T09:56:45Z</dcterms:created>
  <dcterms:modified xsi:type="dcterms:W3CDTF">2025-12-16T10:52:06Z</dcterms:modified>
</cp:coreProperties>
</file>