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384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jIMy+FTpvj8EjxBgWgzUcXmYCBM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play.ttrockstars.com/" TargetMode="External"/><Relationship Id="rId5" Type="http://schemas.openxmlformats.org/officeDocument/2006/relationships/hyperlink" Target="https://www.topmarks.co.uk/maths-games/hit-the-button" TargetMode="External"/><Relationship Id="rId4" Type="http://schemas.openxmlformats.org/officeDocument/2006/relationships/hyperlink" Target="https://www.timestabl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93125" y="2128575"/>
            <a:ext cx="2955000" cy="18624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170600" y="2128600"/>
            <a:ext cx="6043200" cy="22182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6" name="Google Shape;86;p1"/>
          <p:cNvSpPr/>
          <p:nvPr/>
        </p:nvSpPr>
        <p:spPr>
          <a:xfrm rot="-5400000">
            <a:off x="261175" y="3911700"/>
            <a:ext cx="2607900" cy="29550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8" name="Google Shape;88;p1"/>
          <p:cNvSpPr/>
          <p:nvPr/>
        </p:nvSpPr>
        <p:spPr>
          <a:xfrm>
            <a:off x="3170550" y="4474892"/>
            <a:ext cx="6043300"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w="34925"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Year </a:t>
            </a:r>
            <a:r>
              <a:rPr lang="en-GB" sz="1600" b="1">
                <a:solidFill>
                  <a:schemeClr val="dk1"/>
                </a:solidFill>
                <a:latin typeface="Calibri"/>
                <a:ea typeface="Calibri"/>
                <a:cs typeface="Calibri"/>
                <a:sym typeface="Calibri"/>
              </a:rPr>
              <a:t>6</a:t>
            </a:r>
            <a:r>
              <a:rPr lang="en-GB" sz="1600" b="1" i="0" u="none" strike="noStrike" cap="none">
                <a:solidFill>
                  <a:schemeClr val="dk1"/>
                </a:solidFill>
                <a:latin typeface="Calibri"/>
                <a:ea typeface="Calibri"/>
                <a:cs typeface="Calibri"/>
                <a:sym typeface="Calibri"/>
              </a:rPr>
              <a:t> – Spring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Curriculum Overview</a:t>
            </a:r>
            <a:endParaRPr sz="1400" b="0" i="0" u="none" strike="noStrike" cap="none">
              <a:solidFill>
                <a:srgbClr val="000000"/>
              </a:solidFill>
              <a:latin typeface="Arial"/>
              <a:ea typeface="Arial"/>
              <a:cs typeface="Arial"/>
              <a:sym typeface="Arial"/>
            </a:endParaRPr>
          </a:p>
        </p:txBody>
      </p:sp>
      <p:sp>
        <p:nvSpPr>
          <p:cNvPr id="93" name="Google Shape;93;p1"/>
          <p:cNvSpPr txBox="1"/>
          <p:nvPr/>
        </p:nvSpPr>
        <p:spPr>
          <a:xfrm>
            <a:off x="3170550" y="67725"/>
            <a:ext cx="6109800" cy="1862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Literacy and Language Skills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chemeClr val="dk1"/>
                </a:solidFill>
                <a:latin typeface="Calibri"/>
                <a:ea typeface="Calibri"/>
                <a:cs typeface="Calibri"/>
                <a:sym typeface="Calibri"/>
              </a:rPr>
              <a:t>In English, Year </a:t>
            </a:r>
            <a:r>
              <a:rPr lang="en-GB" sz="1100">
                <a:solidFill>
                  <a:schemeClr val="dk1"/>
                </a:solidFill>
                <a:latin typeface="Calibri"/>
                <a:ea typeface="Calibri"/>
                <a:cs typeface="Calibri"/>
                <a:sym typeface="Calibri"/>
              </a:rPr>
              <a:t>6 </a:t>
            </a:r>
            <a:r>
              <a:rPr lang="en-GB" sz="1100" b="0" i="0" u="none" strike="noStrike" cap="none">
                <a:solidFill>
                  <a:schemeClr val="dk1"/>
                </a:solidFill>
                <a:latin typeface="Calibri"/>
                <a:ea typeface="Calibri"/>
                <a:cs typeface="Calibri"/>
                <a:sym typeface="Calibri"/>
              </a:rPr>
              <a:t>will be</a:t>
            </a:r>
            <a:r>
              <a:rPr lang="en-GB" sz="1100">
                <a:solidFill>
                  <a:schemeClr val="dk1"/>
                </a:solidFill>
                <a:latin typeface="Calibri"/>
                <a:ea typeface="Calibri"/>
                <a:cs typeface="Calibri"/>
                <a:sym typeface="Calibri"/>
              </a:rPr>
              <a:t> learning how to formulate a balanced argument using a proposed Healthy Eating law and news broadcast  as a stimulus. Following this unit pupils will study Shackleton’s Journey- a true story about an explorer to Antarctic on his ship The Endurance. They will write a letter of application for a job on the ship plus a diary entry in the same character documenting life on board. The third text will be Just So- Rudyard Kipling where pupils will write their own Just So story in the style of the author. </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chemeClr val="dk1"/>
                </a:solidFill>
                <a:latin typeface="Calibri"/>
                <a:ea typeface="Calibri"/>
                <a:cs typeface="Calibri"/>
                <a:sym typeface="Calibri"/>
              </a:rPr>
              <a:t>In SPAG, Year </a:t>
            </a:r>
            <a:r>
              <a:rPr lang="en-GB" sz="1100">
                <a:solidFill>
                  <a:schemeClr val="dk1"/>
                </a:solidFill>
                <a:latin typeface="Calibri"/>
                <a:ea typeface="Calibri"/>
                <a:cs typeface="Calibri"/>
                <a:sym typeface="Calibri"/>
              </a:rPr>
              <a:t>6</a:t>
            </a:r>
            <a:r>
              <a:rPr lang="en-GB" sz="1100" b="0" i="0" u="none" strike="noStrike" cap="none">
                <a:solidFill>
                  <a:schemeClr val="dk1"/>
                </a:solidFill>
                <a:latin typeface="Calibri"/>
                <a:ea typeface="Calibri"/>
                <a:cs typeface="Calibri"/>
                <a:sym typeface="Calibri"/>
              </a:rPr>
              <a:t> will </a:t>
            </a:r>
            <a:r>
              <a:rPr lang="en-GB" sz="1100">
                <a:solidFill>
                  <a:schemeClr val="dk1"/>
                </a:solidFill>
                <a:latin typeface="Calibri"/>
                <a:ea typeface="Calibri"/>
                <a:cs typeface="Calibri"/>
                <a:sym typeface="Calibri"/>
              </a:rPr>
              <a:t>continue to learn about sentence punctuation including semi-colon and colon use and different sentence types for effect. The subjunctive mood and passive voice will also be practised. Persuasive phrases will be used for the balanced argument. </a:t>
            </a:r>
            <a:endParaRPr sz="11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3180063" y="2137213"/>
            <a:ext cx="6018900" cy="2370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Mathematical skills and knowledge (Following White Rose Maths)</a:t>
            </a:r>
            <a:endParaRPr sz="1600" b="1" i="0" u="none" strike="noStrike" cap="none">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Ratio</a:t>
            </a:r>
            <a:endParaRPr sz="1200">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Algebra</a:t>
            </a:r>
            <a:endParaRPr sz="1200">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Decimals</a:t>
            </a:r>
            <a:endParaRPr sz="1200">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Fractions, Decimals and percentages</a:t>
            </a:r>
            <a:endParaRPr sz="1200">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Area, Perimeter and volume</a:t>
            </a:r>
            <a:endParaRPr sz="1200">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Statistics.</a:t>
            </a:r>
            <a:endParaRPr sz="1200">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All lessons will involve fluency and arithmetic and reasoning and problem solving opportunities.</a:t>
            </a:r>
            <a:endParaRPr sz="1200">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a:solidFill>
                  <a:schemeClr val="dk1"/>
                </a:solidFill>
                <a:latin typeface="Calibri"/>
                <a:ea typeface="Calibri"/>
                <a:cs typeface="Calibri"/>
                <a:sym typeface="Calibri"/>
              </a:rPr>
              <a:t>Pupils will sit mini end-of-unit assessments when applicable and a set of past SATs maths papers in February in preparation for their national tests in May. </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Calibri"/>
              <a:ea typeface="Calibri"/>
              <a:cs typeface="Calibri"/>
              <a:sym typeface="Calibri"/>
            </a:endParaRPr>
          </a:p>
        </p:txBody>
      </p:sp>
      <p:sp>
        <p:nvSpPr>
          <p:cNvPr id="95" name="Google Shape;95;p1"/>
          <p:cNvSpPr txBox="1"/>
          <p:nvPr/>
        </p:nvSpPr>
        <p:spPr>
          <a:xfrm>
            <a:off x="97500" y="2118025"/>
            <a:ext cx="2950500" cy="1862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Science and Computing</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Science, Year </a:t>
            </a:r>
            <a:r>
              <a:rPr lang="en-GB" sz="1100">
                <a:solidFill>
                  <a:schemeClr val="dk1"/>
                </a:solidFill>
                <a:latin typeface="Calibri"/>
                <a:ea typeface="Calibri"/>
                <a:cs typeface="Calibri"/>
                <a:sym typeface="Calibri"/>
              </a:rPr>
              <a:t>6</a:t>
            </a:r>
            <a:r>
              <a:rPr lang="en-GB" sz="1100" b="0" i="0" u="none" strike="noStrike" cap="none">
                <a:solidFill>
                  <a:schemeClr val="dk1"/>
                </a:solidFill>
                <a:latin typeface="Calibri"/>
                <a:ea typeface="Calibri"/>
                <a:cs typeface="Calibri"/>
                <a:sym typeface="Calibri"/>
              </a:rPr>
              <a:t> will be learning about the topic </a:t>
            </a:r>
            <a:r>
              <a:rPr lang="en-GB" sz="1100">
                <a:solidFill>
                  <a:schemeClr val="dk1"/>
                </a:solidFill>
                <a:latin typeface="Calibri"/>
                <a:ea typeface="Calibri"/>
                <a:cs typeface="Calibri"/>
                <a:sym typeface="Calibri"/>
              </a:rPr>
              <a:t> of d</a:t>
            </a:r>
            <a:r>
              <a:rPr lang="en-GB" sz="1100" b="0" i="0" u="none" strike="noStrike" cap="none">
                <a:solidFill>
                  <a:schemeClr val="dk1"/>
                </a:solidFill>
                <a:latin typeface="Calibri"/>
                <a:ea typeface="Calibri"/>
                <a:cs typeface="Calibri"/>
                <a:sym typeface="Calibri"/>
              </a:rPr>
              <a:t>igestion.  The children will learn about </a:t>
            </a:r>
            <a:r>
              <a:rPr lang="en-GB" sz="1100">
                <a:solidFill>
                  <a:schemeClr val="dk1"/>
                </a:solidFill>
                <a:latin typeface="Calibri"/>
                <a:ea typeface="Calibri"/>
                <a:cs typeface="Calibri"/>
                <a:sym typeface="Calibri"/>
              </a:rPr>
              <a:t>the heart and functions of the circulatory system and how water and nutrients are transported. They also look at the impact of diet and exercise on healthy lifestyle. </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a:solidFill>
                  <a:schemeClr val="dk1"/>
                </a:solidFill>
                <a:latin typeface="Calibri"/>
                <a:ea typeface="Calibri"/>
                <a:cs typeface="Calibri"/>
                <a:sym typeface="Calibri"/>
              </a:rPr>
              <a:t>I</a:t>
            </a:r>
            <a:r>
              <a:rPr lang="en-GB" sz="1100" b="0" i="0" u="none" strike="noStrike" cap="none">
                <a:solidFill>
                  <a:schemeClr val="dk1"/>
                </a:solidFill>
                <a:latin typeface="Calibri"/>
                <a:ea typeface="Calibri"/>
                <a:cs typeface="Calibri"/>
                <a:sym typeface="Calibri"/>
              </a:rPr>
              <a:t>n Computing, Year </a:t>
            </a:r>
            <a:r>
              <a:rPr lang="en-GB" sz="1100">
                <a:solidFill>
                  <a:schemeClr val="dk1"/>
                </a:solidFill>
                <a:latin typeface="Calibri"/>
                <a:ea typeface="Calibri"/>
                <a:cs typeface="Calibri"/>
                <a:sym typeface="Calibri"/>
              </a:rPr>
              <a:t>6 </a:t>
            </a:r>
            <a:r>
              <a:rPr lang="en-GB" sz="1100" b="0" i="0" u="none" strike="noStrike" cap="none">
                <a:solidFill>
                  <a:schemeClr val="dk1"/>
                </a:solidFill>
                <a:latin typeface="Calibri"/>
                <a:ea typeface="Calibri"/>
                <a:cs typeface="Calibri"/>
                <a:sym typeface="Calibri"/>
              </a:rPr>
              <a:t>will be covering two topics: </a:t>
            </a:r>
            <a:r>
              <a:rPr lang="en-GB" sz="1100">
                <a:solidFill>
                  <a:schemeClr val="dk1"/>
                </a:solidFill>
                <a:latin typeface="Calibri"/>
                <a:ea typeface="Calibri"/>
                <a:cs typeface="Calibri"/>
                <a:sym typeface="Calibri"/>
              </a:rPr>
              <a:t>computing networks and systems before moving on to creating web pages and programming. </a:t>
            </a:r>
            <a:endParaRPr sz="1100" b="0" i="0" u="none" strike="noStrike" cap="none">
              <a:solidFill>
                <a:schemeClr val="dk1"/>
              </a:solidFill>
              <a:latin typeface="Calibri"/>
              <a:ea typeface="Calibri"/>
              <a:cs typeface="Calibri"/>
              <a:sym typeface="Calibri"/>
            </a:endParaRPr>
          </a:p>
        </p:txBody>
      </p:sp>
      <p:sp>
        <p:nvSpPr>
          <p:cNvPr id="96" name="Google Shape;96;p1"/>
          <p:cNvSpPr txBox="1"/>
          <p:nvPr/>
        </p:nvSpPr>
        <p:spPr>
          <a:xfrm>
            <a:off x="3170550" y="4482050"/>
            <a:ext cx="6018900" cy="1877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Understanding the world around us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endParaRPr sz="16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Geography, Year </a:t>
            </a:r>
            <a:r>
              <a:rPr lang="en-GB" sz="1200">
                <a:solidFill>
                  <a:schemeClr val="dk1"/>
                </a:solidFill>
                <a:latin typeface="Calibri"/>
                <a:ea typeface="Calibri"/>
                <a:cs typeface="Calibri"/>
                <a:sym typeface="Calibri"/>
              </a:rPr>
              <a:t>6</a:t>
            </a:r>
            <a:r>
              <a:rPr lang="en-GB" sz="1200" b="0" i="0" u="none" strike="noStrike" cap="none">
                <a:solidFill>
                  <a:schemeClr val="dk1"/>
                </a:solidFill>
                <a:latin typeface="Calibri"/>
                <a:ea typeface="Calibri"/>
                <a:cs typeface="Calibri"/>
                <a:sym typeface="Calibri"/>
              </a:rPr>
              <a:t> will </a:t>
            </a:r>
            <a:r>
              <a:rPr lang="en-GB" sz="1200">
                <a:solidFill>
                  <a:schemeClr val="dk1"/>
                </a:solidFill>
                <a:latin typeface="Calibri"/>
                <a:ea typeface="Calibri"/>
                <a:cs typeface="Calibri"/>
                <a:sym typeface="Calibri"/>
              </a:rPr>
              <a:t>continue with the Mountains and Volcanoes topic: understanding how volcanoes work and how these physical and human features impacts on human lives. </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Next will be the Mexico topic. Within this subject, pupils will learn about physical and human  aspects of Geography. This will include map work, population analysis and a study of business  industry through the use of primary and secondary sources</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Calibri"/>
              <a:ea typeface="Calibri"/>
              <a:cs typeface="Calibri"/>
              <a:sym typeface="Calibri"/>
            </a:endParaRPr>
          </a:p>
        </p:txBody>
      </p:sp>
      <p:sp>
        <p:nvSpPr>
          <p:cNvPr id="97" name="Google Shape;97;p1"/>
          <p:cNvSpPr txBox="1"/>
          <p:nvPr/>
        </p:nvSpPr>
        <p:spPr>
          <a:xfrm>
            <a:off x="167100" y="3980425"/>
            <a:ext cx="2880900" cy="270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Creativity and PE</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Art, Year </a:t>
            </a:r>
            <a:r>
              <a:rPr lang="en-GB" sz="1100">
                <a:solidFill>
                  <a:schemeClr val="dk1"/>
                </a:solidFill>
                <a:latin typeface="Calibri"/>
                <a:ea typeface="Calibri"/>
                <a:cs typeface="Calibri"/>
                <a:sym typeface="Calibri"/>
              </a:rPr>
              <a:t>6 </a:t>
            </a:r>
            <a:r>
              <a:rPr lang="en-GB" sz="1100" b="0" i="0" u="none" strike="noStrike" cap="none">
                <a:solidFill>
                  <a:schemeClr val="dk1"/>
                </a:solidFill>
                <a:latin typeface="Calibri"/>
                <a:ea typeface="Calibri"/>
                <a:cs typeface="Calibri"/>
                <a:sym typeface="Calibri"/>
              </a:rPr>
              <a:t>will be </a:t>
            </a:r>
            <a:r>
              <a:rPr lang="en-GB" sz="1100">
                <a:solidFill>
                  <a:schemeClr val="dk1"/>
                </a:solidFill>
                <a:latin typeface="Calibri"/>
                <a:ea typeface="Calibri"/>
                <a:cs typeface="Calibri"/>
                <a:sym typeface="Calibri"/>
              </a:rPr>
              <a:t>studying Arctic Landscape painters and moving on to observational drawings of landscapes focusing on perspective. They then create their own perspective landscape paintings before moving on to lino designing and printing.  </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a:solidFill>
                  <a:schemeClr val="dk1"/>
                </a:solidFill>
                <a:latin typeface="Calibri"/>
                <a:ea typeface="Calibri"/>
                <a:cs typeface="Calibri"/>
                <a:sym typeface="Calibri"/>
              </a:rPr>
              <a:t>In D&amp;T year 6 will be learning about Mexican cooking and creating their own themed dishes. </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PE lessons, Year </a:t>
            </a:r>
            <a:r>
              <a:rPr lang="en-GB" sz="110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6</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 will be covering:</a:t>
            </a:r>
            <a:endParaRPr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outdoor lessons: basketball and cricket, and in indoor lessons</a:t>
            </a:r>
            <a:r>
              <a:rPr lang="en-GB" sz="1100">
                <a:solidFill>
                  <a:schemeClr val="dk1"/>
                </a:solidFill>
                <a:latin typeface="Calibri"/>
                <a:ea typeface="Calibri"/>
                <a:cs typeface="Calibri"/>
                <a:sym typeface="Calibri"/>
              </a:rPr>
              <a:t>: Fitness, vaulting </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highlight>
                  <a:srgbClr val="FFFFFF"/>
                </a:highlight>
                <a:latin typeface="Calibri"/>
                <a:ea typeface="Calibri"/>
                <a:cs typeface="Calibri"/>
                <a:sym typeface="Calibri"/>
              </a:rPr>
              <a:t>I</a:t>
            </a:r>
            <a:r>
              <a:rPr lang="en-GB" sz="1100" b="0" i="0" u="none" strike="noStrike" cap="none">
                <a:solidFill>
                  <a:schemeClr val="dk1"/>
                </a:solidFill>
                <a:highlight>
                  <a:srgbClr val="FFFFFF"/>
                </a:highlight>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n Music, Year </a:t>
            </a:r>
            <a:r>
              <a:rPr lang="en-GB" sz="1100">
                <a:solidFill>
                  <a:schemeClr val="dk1"/>
                </a:solidFill>
                <a:highlight>
                  <a:srgbClr val="FFFFFF"/>
                </a:highlight>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6</a:t>
            </a:r>
            <a:r>
              <a:rPr lang="en-GB" sz="1100" b="0" i="0" u="none" strike="noStrike" cap="none">
                <a:solidFill>
                  <a:schemeClr val="dk1"/>
                </a:solidFill>
                <a:highlight>
                  <a:srgbClr val="FFFFFF"/>
                </a:highlight>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 will be </a:t>
            </a:r>
            <a:r>
              <a:rPr lang="en-GB" sz="1100">
                <a:solidFill>
                  <a:schemeClr val="dk1"/>
                </a:solidFill>
                <a:highlight>
                  <a:srgbClr val="FFFFFF"/>
                </a:highlight>
                <a:latin typeface="Calibri"/>
                <a:ea typeface="Calibri"/>
                <a:cs typeface="Calibri"/>
                <a:sym typeface="Calibri"/>
              </a:rPr>
              <a:t>focusing on WW2 songs and composing their own song using the themes learnt. </a:t>
            </a:r>
            <a:endParaRPr sz="1100" b="0" i="0" u="none" strike="noStrike" cap="none">
              <a:solidFill>
                <a:schemeClr val="dk1"/>
              </a:solidFill>
              <a:highlight>
                <a:srgbClr val="FFFFFF"/>
              </a:highlight>
              <a:latin typeface="Calibri"/>
              <a:ea typeface="Calibri"/>
              <a:cs typeface="Calibri"/>
              <a:sym typeface="Calibri"/>
            </a:endParaRPr>
          </a:p>
        </p:txBody>
      </p:sp>
      <p:sp>
        <p:nvSpPr>
          <p:cNvPr id="98" name="Google Shape;98;p1"/>
          <p:cNvSpPr txBox="1"/>
          <p:nvPr/>
        </p:nvSpPr>
        <p:spPr>
          <a:xfrm>
            <a:off x="9341900" y="67725"/>
            <a:ext cx="2691300" cy="338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Key vocabulary this term:</a:t>
            </a:r>
            <a:endParaRPr sz="1600" b="1" i="0" u="none" strike="noStrike" cap="none">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0" name="Google Shape;100;p1"/>
          <p:cNvSpPr txBox="1"/>
          <p:nvPr/>
        </p:nvSpPr>
        <p:spPr>
          <a:xfrm>
            <a:off x="9336400" y="2297875"/>
            <a:ext cx="2691300" cy="2216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Homework expectations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rgbClr val="FF0000"/>
                </a:solidFill>
                <a:latin typeface="Calibri"/>
                <a:ea typeface="Calibri"/>
                <a:cs typeface="Calibri"/>
                <a:sym typeface="Calibri"/>
              </a:rPr>
              <a:t>Reading</a:t>
            </a:r>
            <a:r>
              <a:rPr lang="en-GB" sz="1100" b="0" i="0" u="none" strike="noStrike" cap="none">
                <a:solidFill>
                  <a:schemeClr val="dk1"/>
                </a:solidFill>
                <a:latin typeface="Calibri"/>
                <a:ea typeface="Calibri"/>
                <a:cs typeface="Calibri"/>
                <a:sym typeface="Calibri"/>
              </a:rPr>
              <a:t> - 10-20 mins : 5 times weekly</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GB" sz="1100" b="0" i="0" u="none" strike="noStrike" cap="none">
                <a:solidFill>
                  <a:srgbClr val="FF0000"/>
                </a:solidFill>
                <a:latin typeface="Calibri"/>
                <a:ea typeface="Calibri"/>
                <a:cs typeface="Calibri"/>
                <a:sym typeface="Calibri"/>
              </a:rPr>
              <a:t>Maths </a:t>
            </a:r>
            <a:r>
              <a:rPr lang="en-GB" sz="1100" b="0" i="0" u="none" strike="noStrike" cap="none">
                <a:solidFill>
                  <a:schemeClr val="dk1"/>
                </a:solidFill>
                <a:latin typeface="Calibri"/>
                <a:ea typeface="Calibri"/>
                <a:cs typeface="Calibri"/>
                <a:sym typeface="Calibri"/>
              </a:rPr>
              <a:t>- </a:t>
            </a:r>
            <a:r>
              <a:rPr lang="en-GB" sz="1100">
                <a:solidFill>
                  <a:schemeClr val="dk1"/>
                </a:solidFill>
                <a:latin typeface="Calibri"/>
                <a:ea typeface="Calibri"/>
                <a:cs typeface="Calibri"/>
                <a:sym typeface="Calibri"/>
              </a:rPr>
              <a:t>45 - 60 mins CGP book weekly</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chemeClr val="dk1"/>
                </a:solidFill>
                <a:latin typeface="Calibri"/>
                <a:ea typeface="Calibri"/>
                <a:cs typeface="Calibri"/>
                <a:sym typeface="Calibri"/>
              </a:rPr>
              <a:t>- Times Tables practise </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rgbClr val="FF0000"/>
                </a:solidFill>
                <a:latin typeface="Calibri"/>
                <a:ea typeface="Calibri"/>
                <a:cs typeface="Calibri"/>
                <a:sym typeface="Calibri"/>
              </a:rPr>
              <a:t>Spellings</a:t>
            </a:r>
            <a:r>
              <a:rPr lang="en-GB" sz="1100" b="0" i="0" u="none" strike="noStrike" cap="none">
                <a:solidFill>
                  <a:schemeClr val="dk1"/>
                </a:solidFill>
                <a:latin typeface="Calibri"/>
                <a:ea typeface="Calibri"/>
                <a:cs typeface="Calibri"/>
                <a:sym typeface="Calibri"/>
              </a:rPr>
              <a:t> - Complete 30 points minimum each week</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a:solidFill>
                  <a:srgbClr val="FF0000"/>
                </a:solidFill>
                <a:latin typeface="Calibri"/>
                <a:ea typeface="Calibri"/>
                <a:cs typeface="Calibri"/>
                <a:sym typeface="Calibri"/>
              </a:rPr>
              <a:t>English-</a:t>
            </a:r>
            <a:r>
              <a:rPr lang="en-GB" sz="1100">
                <a:solidFill>
                  <a:schemeClr val="dk1"/>
                </a:solidFill>
                <a:latin typeface="Calibri"/>
                <a:ea typeface="Calibri"/>
                <a:cs typeface="Calibri"/>
                <a:sym typeface="Calibri"/>
              </a:rPr>
              <a:t> 45-60 mins CGP book weekly</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a:solidFill>
                  <a:srgbClr val="FF0000"/>
                </a:solidFill>
                <a:latin typeface="Calibri"/>
                <a:ea typeface="Calibri"/>
                <a:cs typeface="Calibri"/>
                <a:sym typeface="Calibri"/>
              </a:rPr>
              <a:t>Readtheory online</a:t>
            </a:r>
            <a:r>
              <a:rPr lang="en-GB" sz="1100">
                <a:solidFill>
                  <a:schemeClr val="dk1"/>
                </a:solidFill>
                <a:latin typeface="Calibri"/>
                <a:ea typeface="Calibri"/>
                <a:cs typeface="Calibri"/>
                <a:sym typeface="Calibri"/>
              </a:rPr>
              <a:t>- 30 mins per week</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1" i="0" u="none" strike="noStrike" cap="none">
                <a:solidFill>
                  <a:schemeClr val="dk1"/>
                </a:solidFill>
                <a:latin typeface="Calibri"/>
                <a:ea typeface="Calibri"/>
                <a:cs typeface="Calibri"/>
                <a:sym typeface="Calibri"/>
              </a:rPr>
              <a:t>Some children are enrolled in Nessy and must complete 15-20 minutes per week at home.</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p:txBody>
      </p:sp>
      <p:sp>
        <p:nvSpPr>
          <p:cNvPr id="101" name="Google Shape;101;p1"/>
          <p:cNvSpPr txBox="1"/>
          <p:nvPr/>
        </p:nvSpPr>
        <p:spPr>
          <a:xfrm>
            <a:off x="1373807" y="384229"/>
            <a:ext cx="1589019"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385623"/>
                </a:solidFill>
                <a:latin typeface="Calibri"/>
                <a:ea typeface="Calibri"/>
                <a:cs typeface="Calibri"/>
                <a:sym typeface="Calibri"/>
              </a:rPr>
              <a:t>‘Love learning, love life!’</a:t>
            </a:r>
            <a:endParaRPr sz="1400" b="0" i="0" u="none" strike="noStrike" cap="none">
              <a:solidFill>
                <a:srgbClr val="000000"/>
              </a:solidFill>
              <a:latin typeface="Arial"/>
              <a:ea typeface="Arial"/>
              <a:cs typeface="Arial"/>
              <a:sym typeface="Arial"/>
            </a:endParaRPr>
          </a:p>
        </p:txBody>
      </p:sp>
      <p:sp>
        <p:nvSpPr>
          <p:cNvPr id="102" name="Google Shape;102;p1"/>
          <p:cNvSpPr/>
          <p:nvPr/>
        </p:nvSpPr>
        <p:spPr>
          <a:xfrm rot="-5400000">
            <a:off x="9620602" y="4214894"/>
            <a:ext cx="2194062"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3" name="Google Shape;103;p1"/>
          <p:cNvSpPr txBox="1"/>
          <p:nvPr/>
        </p:nvSpPr>
        <p:spPr>
          <a:xfrm>
            <a:off x="9336400" y="4506600"/>
            <a:ext cx="2691300" cy="243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Links </a:t>
            </a:r>
            <a:r>
              <a:rPr lang="en-GB" sz="1600" b="1" i="0" u="none" strike="noStrike" cap="none">
                <a:solidFill>
                  <a:schemeClr val="dk1"/>
                </a:solidFill>
                <a:latin typeface="Calibri"/>
                <a:ea typeface="Calibri"/>
                <a:cs typeface="Calibri"/>
                <a:sym typeface="Calibri"/>
              </a:rPr>
              <a:t>to enhance and support</a:t>
            </a:r>
            <a:endParaRPr sz="1600" b="1" i="0" u="none" strike="noStrike" cap="none">
              <a:solidFill>
                <a:schemeClr val="dk1"/>
              </a:solidFill>
              <a:latin typeface="Calibri"/>
              <a:ea typeface="Calibri"/>
              <a:cs typeface="Calibri"/>
              <a:sym typeface="Calibri"/>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1.</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4"/>
              </a:rPr>
              <a:t>https://www.timestables.co.uk/</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2.</a:t>
            </a:r>
            <a:r>
              <a:rPr lang="en-GB" sz="1000" b="0" i="0" u="sng" strike="noStrike" cap="none">
                <a:solidFill>
                  <a:schemeClr val="hlink"/>
                </a:solidFill>
                <a:highlight>
                  <a:srgbClr val="FFFFFF"/>
                </a:highlight>
                <a:latin typeface="Arial"/>
                <a:ea typeface="Arial"/>
                <a:cs typeface="Arial"/>
                <a:sym typeface="Arial"/>
                <a:hlinkClick r:id="rId5"/>
              </a:rPr>
              <a:t>https://www.topmarks.co.uk/maths-games/hit-the-button</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3.</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6"/>
              </a:rPr>
              <a:t>https://play.ttrockstars.com/</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u="sng">
                <a:solidFill>
                  <a:schemeClr val="hlink"/>
                </a:solidFill>
                <a:highlight>
                  <a:srgbClr val="FFFFFF"/>
                </a:highlight>
              </a:rPr>
              <a:t>4. Bbc Revisewise </a:t>
            </a:r>
            <a:endParaRPr sz="1000" b="0" i="0" u="sng" strike="noStrike" cap="none">
              <a:solidFill>
                <a:schemeClr val="hlink"/>
              </a:solidFill>
              <a:highlight>
                <a:srgbClr val="FFFFFF"/>
              </a:highlight>
              <a:latin typeface="Arial"/>
              <a:ea typeface="Arial"/>
              <a:cs typeface="Arial"/>
              <a:sym typeface="Arial"/>
            </a:endParaRPr>
          </a:p>
          <a:p>
            <a:pPr marL="0" marR="0" lvl="0" indent="0" algn="l" rtl="0">
              <a:lnSpc>
                <a:spcPct val="100000"/>
              </a:lnSpc>
              <a:spcBef>
                <a:spcPts val="1500"/>
              </a:spcBef>
              <a:spcAft>
                <a:spcPts val="0"/>
              </a:spcAft>
              <a:buClr>
                <a:srgbClr val="000000"/>
              </a:buClr>
              <a:buSzPts val="1600"/>
              <a:buFont typeface="Arial"/>
              <a:buNone/>
            </a:pPr>
            <a:endParaRPr sz="1600" b="1" i="0" u="none" strike="noStrike" cap="none">
              <a:solidFill>
                <a:schemeClr val="dk1"/>
              </a:solidFill>
              <a:latin typeface="Calibri"/>
              <a:ea typeface="Calibri"/>
              <a:cs typeface="Calibri"/>
              <a:sym typeface="Calibri"/>
            </a:endParaRPr>
          </a:p>
        </p:txBody>
      </p:sp>
      <p:sp>
        <p:nvSpPr>
          <p:cNvPr id="104" name="Google Shape;104;p1"/>
          <p:cNvSpPr txBox="1"/>
          <p:nvPr/>
        </p:nvSpPr>
        <p:spPr>
          <a:xfrm>
            <a:off x="9384848" y="329425"/>
            <a:ext cx="1442700" cy="1816200"/>
          </a:xfrm>
          <a:prstGeom prst="rect">
            <a:avLst/>
          </a:prstGeom>
          <a:noFill/>
          <a:ln>
            <a:noFill/>
          </a:ln>
        </p:spPr>
        <p:txBody>
          <a:bodyPr spcFirstLastPara="1" wrap="square" lIns="90000" tIns="91425" rIns="91425" bIns="91425" anchor="t" anchorCtr="0">
            <a:noAutofit/>
          </a:bodyPr>
          <a:lstStyle/>
          <a:p>
            <a:pPr marL="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Volcano</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Magma</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Summit</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Epicentre</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Crust</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Digestive system</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Circulatory system</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800"/>
              <a:buFont typeface="Arial"/>
              <a:buNone/>
            </a:pPr>
            <a:r>
              <a:rPr lang="en-GB" sz="1200">
                <a:solidFill>
                  <a:schemeClr val="dk1"/>
                </a:solidFill>
                <a:latin typeface="Calibri"/>
                <a:ea typeface="Calibri"/>
                <a:cs typeface="Calibri"/>
                <a:sym typeface="Calibri"/>
              </a:rPr>
              <a:t>Pulse </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800"/>
              <a:buFont typeface="Arial"/>
              <a:buNone/>
            </a:pPr>
            <a:r>
              <a:rPr lang="en-GB" sz="1200">
                <a:solidFill>
                  <a:schemeClr val="dk1"/>
                </a:solidFill>
                <a:latin typeface="Calibri"/>
                <a:ea typeface="Calibri"/>
                <a:cs typeface="Calibri"/>
                <a:sym typeface="Calibri"/>
              </a:rPr>
              <a:t>perspective</a:t>
            </a:r>
            <a:endParaRPr sz="1200">
              <a:solidFill>
                <a:schemeClr val="dk1"/>
              </a:solidFill>
              <a:latin typeface="Calibri"/>
              <a:ea typeface="Calibri"/>
              <a:cs typeface="Calibri"/>
              <a:sym typeface="Calibri"/>
            </a:endParaRPr>
          </a:p>
        </p:txBody>
      </p:sp>
      <p:sp>
        <p:nvSpPr>
          <p:cNvPr id="105" name="Google Shape;105;p1"/>
          <p:cNvSpPr txBox="1"/>
          <p:nvPr/>
        </p:nvSpPr>
        <p:spPr>
          <a:xfrm>
            <a:off x="10696725" y="329425"/>
            <a:ext cx="1336500" cy="1816200"/>
          </a:xfrm>
          <a:prstGeom prst="rect">
            <a:avLst/>
          </a:prstGeom>
          <a:noFill/>
          <a:ln>
            <a:noFill/>
          </a:ln>
        </p:spPr>
        <p:txBody>
          <a:bodyPr spcFirstLastPara="1" wrap="square" lIns="91425" tIns="91425" rIns="91425" bIns="91425" anchor="t" anchorCtr="0">
            <a:noAutofit/>
          </a:bodyPr>
          <a:lstStyle/>
          <a:p>
            <a:pPr marL="45720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Biome</a:t>
            </a:r>
            <a:endParaRPr sz="12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Terrain</a:t>
            </a:r>
            <a:endParaRPr sz="12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Physical</a:t>
            </a:r>
            <a:endParaRPr sz="12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Human</a:t>
            </a:r>
            <a:endParaRPr sz="12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Climate</a:t>
            </a:r>
            <a:endParaRPr sz="12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Grid Reference</a:t>
            </a:r>
            <a:endParaRPr sz="12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r>
              <a:rPr lang="en-GB" sz="1200">
                <a:solidFill>
                  <a:schemeClr val="dk1"/>
                </a:solidFill>
                <a:latin typeface="Calibri"/>
                <a:ea typeface="Calibri"/>
                <a:cs typeface="Calibri"/>
                <a:sym typeface="Calibri"/>
              </a:rPr>
              <a:t>Vanishing point</a:t>
            </a:r>
            <a:endParaRPr sz="1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623</Words>
  <Application>Microsoft Office PowerPoint</Application>
  <PresentationFormat>Widescreen</PresentationFormat>
  <Paragraphs>59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 Lowery</dc:creator>
  <cp:lastModifiedBy>Liz Carlin</cp:lastModifiedBy>
  <cp:revision>1</cp:revision>
  <dcterms:created xsi:type="dcterms:W3CDTF">2025-11-05T09:56:45Z</dcterms:created>
  <dcterms:modified xsi:type="dcterms:W3CDTF">2025-12-16T10:51:07Z</dcterms:modified>
</cp:coreProperties>
</file>