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6" r:id="rId1"/>
  </p:sldMasterIdLst>
  <p:notesMasterIdLst>
    <p:notesMasterId r:id="rId43"/>
  </p:notesMasterIdLst>
  <p:handoutMasterIdLst>
    <p:handoutMasterId r:id="rId44"/>
  </p:handoutMasterIdLst>
  <p:sldIdLst>
    <p:sldId id="446" r:id="rId2"/>
    <p:sldId id="297" r:id="rId3"/>
    <p:sldId id="469" r:id="rId4"/>
    <p:sldId id="259" r:id="rId5"/>
    <p:sldId id="330" r:id="rId6"/>
    <p:sldId id="290" r:id="rId7"/>
    <p:sldId id="328" r:id="rId8"/>
    <p:sldId id="264" r:id="rId9"/>
    <p:sldId id="269" r:id="rId10"/>
    <p:sldId id="338" r:id="rId11"/>
    <p:sldId id="449" r:id="rId12"/>
    <p:sldId id="308" r:id="rId13"/>
    <p:sldId id="309" r:id="rId14"/>
    <p:sldId id="341" r:id="rId15"/>
    <p:sldId id="422" r:id="rId16"/>
    <p:sldId id="299" r:id="rId17"/>
    <p:sldId id="272" r:id="rId18"/>
    <p:sldId id="463" r:id="rId19"/>
    <p:sldId id="263" r:id="rId20"/>
    <p:sldId id="467" r:id="rId21"/>
    <p:sldId id="420" r:id="rId22"/>
    <p:sldId id="319" r:id="rId23"/>
    <p:sldId id="258" r:id="rId24"/>
    <p:sldId id="464" r:id="rId25"/>
    <p:sldId id="465" r:id="rId26"/>
    <p:sldId id="434" r:id="rId27"/>
    <p:sldId id="321" r:id="rId28"/>
    <p:sldId id="332" r:id="rId29"/>
    <p:sldId id="334" r:id="rId30"/>
    <p:sldId id="466" r:id="rId31"/>
    <p:sldId id="337" r:id="rId32"/>
    <p:sldId id="433" r:id="rId33"/>
    <p:sldId id="413" r:id="rId34"/>
    <p:sldId id="380" r:id="rId35"/>
    <p:sldId id="442" r:id="rId36"/>
    <p:sldId id="440" r:id="rId37"/>
    <p:sldId id="429" r:id="rId38"/>
    <p:sldId id="468" r:id="rId39"/>
    <p:sldId id="310" r:id="rId40"/>
    <p:sldId id="307" r:id="rId41"/>
    <p:sldId id="315" r:id="rId4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4" autoAdjust="0"/>
    <p:restoredTop sz="77680" autoAdjust="0"/>
  </p:normalViewPr>
  <p:slideViewPr>
    <p:cSldViewPr snapToGrid="0">
      <p:cViewPr varScale="1">
        <p:scale>
          <a:sx n="88" d="100"/>
          <a:sy n="88" d="100"/>
        </p:scale>
        <p:origin x="148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E0C7AA-F284-4FAD-8866-B02CF5F0D57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D697074-51BC-4489-B607-A8C17B88F38C}">
      <dgm:prSet/>
      <dgm:spPr/>
      <dgm:t>
        <a:bodyPr/>
        <a:lstStyle/>
        <a:p>
          <a:r>
            <a:rPr lang="en-US" b="1" dirty="0"/>
            <a:t>“One of the greatest gifts adults can give is to read to children” </a:t>
          </a:r>
          <a:endParaRPr lang="en-US" dirty="0"/>
        </a:p>
      </dgm:t>
    </dgm:pt>
    <dgm:pt modelId="{6A490C45-AB71-47AC-BC83-AAAC6CAD1DF4}" type="parTrans" cxnId="{8A6CA7F2-22EA-407D-BB2D-F27038AA933E}">
      <dgm:prSet/>
      <dgm:spPr/>
      <dgm:t>
        <a:bodyPr/>
        <a:lstStyle/>
        <a:p>
          <a:endParaRPr lang="en-US"/>
        </a:p>
      </dgm:t>
    </dgm:pt>
    <dgm:pt modelId="{4B1F95C8-A89A-49AD-9C22-10FAD2C1A9B3}" type="sibTrans" cxnId="{8A6CA7F2-22EA-407D-BB2D-F27038AA933E}">
      <dgm:prSet/>
      <dgm:spPr/>
      <dgm:t>
        <a:bodyPr/>
        <a:lstStyle/>
        <a:p>
          <a:endParaRPr lang="en-US"/>
        </a:p>
      </dgm:t>
    </dgm:pt>
    <dgm:pt modelId="{D70FC4FB-259F-4D66-B96C-F22E09161441}">
      <dgm:prSet custT="1"/>
      <dgm:spPr/>
      <dgm:t>
        <a:bodyPr/>
        <a:lstStyle/>
        <a:p>
          <a:pPr algn="r"/>
          <a:r>
            <a:rPr lang="en-US" sz="3200" b="0" dirty="0"/>
            <a:t>Carl Sagan</a:t>
          </a:r>
          <a:endParaRPr lang="en-US" sz="3200" dirty="0"/>
        </a:p>
      </dgm:t>
    </dgm:pt>
    <dgm:pt modelId="{A6237340-23F8-47A5-B0A7-03A7C7E125D6}" type="parTrans" cxnId="{1366CAB2-4806-4DFE-BA36-5637E1B76A28}">
      <dgm:prSet/>
      <dgm:spPr/>
      <dgm:t>
        <a:bodyPr/>
        <a:lstStyle/>
        <a:p>
          <a:endParaRPr lang="en-US"/>
        </a:p>
      </dgm:t>
    </dgm:pt>
    <dgm:pt modelId="{1A3594F6-5F96-4D46-84E3-E0EF62084C3E}" type="sibTrans" cxnId="{1366CAB2-4806-4DFE-BA36-5637E1B76A28}">
      <dgm:prSet/>
      <dgm:spPr/>
      <dgm:t>
        <a:bodyPr/>
        <a:lstStyle/>
        <a:p>
          <a:endParaRPr lang="en-US"/>
        </a:p>
      </dgm:t>
    </dgm:pt>
    <dgm:pt modelId="{3D756EBC-041C-DC4E-9A5A-429F9D3B4A3F}" type="pres">
      <dgm:prSet presAssocID="{93E0C7AA-F284-4FAD-8866-B02CF5F0D57A}" presName="vert0" presStyleCnt="0">
        <dgm:presLayoutVars>
          <dgm:dir/>
          <dgm:animOne val="branch"/>
          <dgm:animLvl val="lvl"/>
        </dgm:presLayoutVars>
      </dgm:prSet>
      <dgm:spPr/>
    </dgm:pt>
    <dgm:pt modelId="{11A03A67-946A-0140-8103-29F4A5D47B56}" type="pres">
      <dgm:prSet presAssocID="{7D697074-51BC-4489-B607-A8C17B88F38C}" presName="thickLine" presStyleLbl="alignNode1" presStyleIdx="0" presStyleCnt="2"/>
      <dgm:spPr/>
    </dgm:pt>
    <dgm:pt modelId="{97AA89D4-292B-4947-BEAB-4473E3A2A7EC}" type="pres">
      <dgm:prSet presAssocID="{7D697074-51BC-4489-B607-A8C17B88F38C}" presName="horz1" presStyleCnt="0"/>
      <dgm:spPr/>
    </dgm:pt>
    <dgm:pt modelId="{30665E00-4BDF-284E-9130-7502F052DFC3}" type="pres">
      <dgm:prSet presAssocID="{7D697074-51BC-4489-B607-A8C17B88F38C}" presName="tx1" presStyleLbl="revTx" presStyleIdx="0" presStyleCnt="2"/>
      <dgm:spPr/>
    </dgm:pt>
    <dgm:pt modelId="{538FF98E-D115-3245-A613-6424BFCC0A5B}" type="pres">
      <dgm:prSet presAssocID="{7D697074-51BC-4489-B607-A8C17B88F38C}" presName="vert1" presStyleCnt="0"/>
      <dgm:spPr/>
    </dgm:pt>
    <dgm:pt modelId="{E4989991-AED4-684C-9CD1-5B1CFCFAA455}" type="pres">
      <dgm:prSet presAssocID="{D70FC4FB-259F-4D66-B96C-F22E09161441}" presName="thickLine" presStyleLbl="alignNode1" presStyleIdx="1" presStyleCnt="2"/>
      <dgm:spPr/>
    </dgm:pt>
    <dgm:pt modelId="{2C81126B-3C38-A84E-85E0-126A8DC2C2DA}" type="pres">
      <dgm:prSet presAssocID="{D70FC4FB-259F-4D66-B96C-F22E09161441}" presName="horz1" presStyleCnt="0"/>
      <dgm:spPr/>
    </dgm:pt>
    <dgm:pt modelId="{4EEEE03F-175E-DA46-9BA5-C4EDD455A5CB}" type="pres">
      <dgm:prSet presAssocID="{D70FC4FB-259F-4D66-B96C-F22E09161441}" presName="tx1" presStyleLbl="revTx" presStyleIdx="1" presStyleCnt="2"/>
      <dgm:spPr/>
    </dgm:pt>
    <dgm:pt modelId="{82549612-38C6-4947-A3C1-8BD8E8B1F18A}" type="pres">
      <dgm:prSet presAssocID="{D70FC4FB-259F-4D66-B96C-F22E09161441}" presName="vert1" presStyleCnt="0"/>
      <dgm:spPr/>
    </dgm:pt>
  </dgm:ptLst>
  <dgm:cxnLst>
    <dgm:cxn modelId="{E0AA361A-BF74-4845-806A-E66B316F9952}" type="presOf" srcId="{93E0C7AA-F284-4FAD-8866-B02CF5F0D57A}" destId="{3D756EBC-041C-DC4E-9A5A-429F9D3B4A3F}" srcOrd="0" destOrd="0" presId="urn:microsoft.com/office/officeart/2008/layout/LinedList"/>
    <dgm:cxn modelId="{04ECAC5F-C0BD-054F-AC84-1BEE78B31119}" type="presOf" srcId="{7D697074-51BC-4489-B607-A8C17B88F38C}" destId="{30665E00-4BDF-284E-9130-7502F052DFC3}" srcOrd="0" destOrd="0" presId="urn:microsoft.com/office/officeart/2008/layout/LinedList"/>
    <dgm:cxn modelId="{08965546-8924-094D-A1AE-DF62D90BCAC2}" type="presOf" srcId="{D70FC4FB-259F-4D66-B96C-F22E09161441}" destId="{4EEEE03F-175E-DA46-9BA5-C4EDD455A5CB}" srcOrd="0" destOrd="0" presId="urn:microsoft.com/office/officeart/2008/layout/LinedList"/>
    <dgm:cxn modelId="{1366CAB2-4806-4DFE-BA36-5637E1B76A28}" srcId="{93E0C7AA-F284-4FAD-8866-B02CF5F0D57A}" destId="{D70FC4FB-259F-4D66-B96C-F22E09161441}" srcOrd="1" destOrd="0" parTransId="{A6237340-23F8-47A5-B0A7-03A7C7E125D6}" sibTransId="{1A3594F6-5F96-4D46-84E3-E0EF62084C3E}"/>
    <dgm:cxn modelId="{8A6CA7F2-22EA-407D-BB2D-F27038AA933E}" srcId="{93E0C7AA-F284-4FAD-8866-B02CF5F0D57A}" destId="{7D697074-51BC-4489-B607-A8C17B88F38C}" srcOrd="0" destOrd="0" parTransId="{6A490C45-AB71-47AC-BC83-AAAC6CAD1DF4}" sibTransId="{4B1F95C8-A89A-49AD-9C22-10FAD2C1A9B3}"/>
    <dgm:cxn modelId="{C8F79B40-B1D5-DA44-9DC5-595251D308DA}" type="presParOf" srcId="{3D756EBC-041C-DC4E-9A5A-429F9D3B4A3F}" destId="{11A03A67-946A-0140-8103-29F4A5D47B56}" srcOrd="0" destOrd="0" presId="urn:microsoft.com/office/officeart/2008/layout/LinedList"/>
    <dgm:cxn modelId="{195BC388-3495-2449-9C78-D35D3AAA6149}" type="presParOf" srcId="{3D756EBC-041C-DC4E-9A5A-429F9D3B4A3F}" destId="{97AA89D4-292B-4947-BEAB-4473E3A2A7EC}" srcOrd="1" destOrd="0" presId="urn:microsoft.com/office/officeart/2008/layout/LinedList"/>
    <dgm:cxn modelId="{00C64003-975C-EC47-9E40-69B57C9A136C}" type="presParOf" srcId="{97AA89D4-292B-4947-BEAB-4473E3A2A7EC}" destId="{30665E00-4BDF-284E-9130-7502F052DFC3}" srcOrd="0" destOrd="0" presId="urn:microsoft.com/office/officeart/2008/layout/LinedList"/>
    <dgm:cxn modelId="{191B2F75-BAEA-AC45-B8A3-FD6360A5A0C1}" type="presParOf" srcId="{97AA89D4-292B-4947-BEAB-4473E3A2A7EC}" destId="{538FF98E-D115-3245-A613-6424BFCC0A5B}" srcOrd="1" destOrd="0" presId="urn:microsoft.com/office/officeart/2008/layout/LinedList"/>
    <dgm:cxn modelId="{6CADA38D-715F-EA4D-9640-28A74A6705EA}" type="presParOf" srcId="{3D756EBC-041C-DC4E-9A5A-429F9D3B4A3F}" destId="{E4989991-AED4-684C-9CD1-5B1CFCFAA455}" srcOrd="2" destOrd="0" presId="urn:microsoft.com/office/officeart/2008/layout/LinedList"/>
    <dgm:cxn modelId="{29685375-7BC3-6C42-919A-3CB4A9E2A43B}" type="presParOf" srcId="{3D756EBC-041C-DC4E-9A5A-429F9D3B4A3F}" destId="{2C81126B-3C38-A84E-85E0-126A8DC2C2DA}" srcOrd="3" destOrd="0" presId="urn:microsoft.com/office/officeart/2008/layout/LinedList"/>
    <dgm:cxn modelId="{4A623838-0DD9-324F-8B72-F824D16CADCD}" type="presParOf" srcId="{2C81126B-3C38-A84E-85E0-126A8DC2C2DA}" destId="{4EEEE03F-175E-DA46-9BA5-C4EDD455A5CB}" srcOrd="0" destOrd="0" presId="urn:microsoft.com/office/officeart/2008/layout/LinedList"/>
    <dgm:cxn modelId="{BFB8C4BA-FBF8-4844-B5E3-87FD6EEC97A8}" type="presParOf" srcId="{2C81126B-3C38-A84E-85E0-126A8DC2C2DA}" destId="{82549612-38C6-4947-A3C1-8BD8E8B1F18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03A67-946A-0140-8103-29F4A5D47B56}">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65E00-4BDF-284E-9130-7502F052DFC3}">
      <dsp:nvSpPr>
        <dsp:cNvPr id="0" name=""/>
        <dsp:cNvSpPr/>
      </dsp:nvSpPr>
      <dsp:spPr>
        <a:xfrm>
          <a:off x="0" y="0"/>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b="1" kern="1200" dirty="0"/>
            <a:t>“One of the greatest gifts adults can give is to read to children” </a:t>
          </a:r>
          <a:endParaRPr lang="en-US" sz="5100" kern="1200" dirty="0"/>
        </a:p>
      </dsp:txBody>
      <dsp:txXfrm>
        <a:off x="0" y="0"/>
        <a:ext cx="6291714" cy="2765367"/>
      </dsp:txXfrm>
    </dsp:sp>
    <dsp:sp modelId="{E4989991-AED4-684C-9CD1-5B1CFCFAA455}">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EE03F-175E-DA46-9BA5-C4EDD455A5CB}">
      <dsp:nvSpPr>
        <dsp:cNvPr id="0" name=""/>
        <dsp:cNvSpPr/>
      </dsp:nvSpPr>
      <dsp:spPr>
        <a:xfrm>
          <a:off x="0" y="2765367"/>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90000"/>
            </a:lnSpc>
            <a:spcBef>
              <a:spcPct val="0"/>
            </a:spcBef>
            <a:spcAft>
              <a:spcPct val="35000"/>
            </a:spcAft>
            <a:buNone/>
          </a:pPr>
          <a:r>
            <a:rPr lang="en-US" sz="3200" b="0" kern="1200" dirty="0"/>
            <a:t>Carl Sagan</a:t>
          </a:r>
          <a:endParaRPr lang="en-US" sz="3200" kern="1200" dirty="0"/>
        </a:p>
      </dsp:txBody>
      <dsp:txXfrm>
        <a:off x="0" y="2765367"/>
        <a:ext cx="6291714" cy="276536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79BF10C-2789-48A4-AEB8-46734AE160C3}" type="datetimeFigureOut">
              <a:rPr lang="en-GB" smtClean="0"/>
              <a:t>13/02/2025</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ECC9D74-9EDA-4BBD-B7BD-3BAD30D0A3A6}" type="slidenum">
              <a:rPr lang="en-GB" smtClean="0"/>
              <a:t>‹#›</a:t>
            </a:fld>
            <a:endParaRPr lang="en-GB"/>
          </a:p>
        </p:txBody>
      </p:sp>
    </p:spTree>
    <p:extLst>
      <p:ext uri="{BB962C8B-B14F-4D97-AF65-F5344CB8AC3E}">
        <p14:creationId xmlns:p14="http://schemas.microsoft.com/office/powerpoint/2010/main" val="1983693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8CF03BE-C22D-2243-9399-3EB7A37E0936}" type="datetimeFigureOut">
              <a:rPr lang="en-US" smtClean="0"/>
              <a:t>2/13/2025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97B9B57B-6389-134E-BFD3-088FACADF60C}" type="slidenum">
              <a:rPr lang="en-US" smtClean="0"/>
              <a:t>‹#›</a:t>
            </a:fld>
            <a:endParaRPr lang="en-US"/>
          </a:p>
        </p:txBody>
      </p:sp>
    </p:spTree>
    <p:extLst>
      <p:ext uri="{BB962C8B-B14F-4D97-AF65-F5344CB8AC3E}">
        <p14:creationId xmlns:p14="http://schemas.microsoft.com/office/powerpoint/2010/main" val="4000206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CHLOE</a:t>
            </a:r>
          </a:p>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a:t>
            </a:r>
          </a:p>
          <a:p>
            <a:endParaRPr lang="en-GB" dirty="0"/>
          </a:p>
          <a:p>
            <a:endParaRPr lang="en-GB" dirty="0"/>
          </a:p>
        </p:txBody>
      </p:sp>
      <p:sp>
        <p:nvSpPr>
          <p:cNvPr id="4" name="Slide Number Placeholder 3"/>
          <p:cNvSpPr>
            <a:spLocks noGrp="1"/>
          </p:cNvSpPr>
          <p:nvPr>
            <p:ph type="sldNum" sz="quarter" idx="5"/>
          </p:nvPr>
        </p:nvSpPr>
        <p:spPr/>
        <p:txBody>
          <a:bodyPr/>
          <a:lstStyle/>
          <a:p>
            <a:fld id="{97B9B57B-6389-134E-BFD3-088FACADF60C}" type="slidenum">
              <a:rPr lang="en-US" smtClean="0"/>
              <a:t>10</a:t>
            </a:fld>
            <a:endParaRPr lang="en-US" dirty="0"/>
          </a:p>
        </p:txBody>
      </p:sp>
    </p:spTree>
    <p:extLst>
      <p:ext uri="{BB962C8B-B14F-4D97-AF65-F5344CB8AC3E}">
        <p14:creationId xmlns:p14="http://schemas.microsoft.com/office/powerpoint/2010/main" val="345503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11</a:t>
            </a:fld>
            <a:endParaRPr lang="en-US"/>
          </a:p>
        </p:txBody>
      </p:sp>
    </p:spTree>
    <p:extLst>
      <p:ext uri="{BB962C8B-B14F-4D97-AF65-F5344CB8AC3E}">
        <p14:creationId xmlns:p14="http://schemas.microsoft.com/office/powerpoint/2010/main" val="271746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CHLOE We usually teach four new representation of phonemes a week and have a review lesson on a Friday.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a:t>
            </a:r>
          </a:p>
          <a:p>
            <a:endParaRPr lang="en-GB" dirty="0"/>
          </a:p>
        </p:txBody>
      </p:sp>
      <p:sp>
        <p:nvSpPr>
          <p:cNvPr id="4" name="Slide Number Placeholder 3"/>
          <p:cNvSpPr>
            <a:spLocks noGrp="1"/>
          </p:cNvSpPr>
          <p:nvPr>
            <p:ph type="sldNum" sz="quarter" idx="5"/>
          </p:nvPr>
        </p:nvSpPr>
        <p:spPr/>
        <p:txBody>
          <a:bodyPr/>
          <a:lstStyle/>
          <a:p>
            <a:fld id="{97B9B57B-6389-134E-BFD3-088FACADF60C}" type="slidenum">
              <a:rPr lang="en-US" smtClean="0"/>
              <a:t>12</a:t>
            </a:fld>
            <a:endParaRPr lang="en-US"/>
          </a:p>
        </p:txBody>
      </p:sp>
    </p:spTree>
    <p:extLst>
      <p:ext uri="{BB962C8B-B14F-4D97-AF65-F5344CB8AC3E}">
        <p14:creationId xmlns:p14="http://schemas.microsoft.com/office/powerpoint/2010/main" val="126541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 Every phonics lesson is taught in 4 parts. </a:t>
            </a:r>
          </a:p>
        </p:txBody>
      </p:sp>
      <p:sp>
        <p:nvSpPr>
          <p:cNvPr id="4" name="Slide Number Placeholder 3"/>
          <p:cNvSpPr>
            <a:spLocks noGrp="1"/>
          </p:cNvSpPr>
          <p:nvPr>
            <p:ph type="sldNum" sz="quarter" idx="5"/>
          </p:nvPr>
        </p:nvSpPr>
        <p:spPr/>
        <p:txBody>
          <a:bodyPr/>
          <a:lstStyle/>
          <a:p>
            <a:fld id="{97B9B57B-6389-134E-BFD3-088FACADF60C}" type="slidenum">
              <a:rPr lang="en-US" smtClean="0"/>
              <a:t>13</a:t>
            </a:fld>
            <a:endParaRPr lang="en-US"/>
          </a:p>
        </p:txBody>
      </p:sp>
    </p:spTree>
    <p:extLst>
      <p:ext uri="{BB962C8B-B14F-4D97-AF65-F5344CB8AC3E}">
        <p14:creationId xmlns:p14="http://schemas.microsoft.com/office/powerpoint/2010/main" val="272186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CHLOE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practise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phonemes are learnt in a specific order (not the order of the alphabet) – this is so the children can apply their knowledge almost immediately</a:t>
            </a:r>
          </a:p>
          <a:p>
            <a:endParaRPr lang="en-US" dirty="0"/>
          </a:p>
        </p:txBody>
      </p:sp>
      <p:sp>
        <p:nvSpPr>
          <p:cNvPr id="4" name="Slide Number Placeholder 3"/>
          <p:cNvSpPr>
            <a:spLocks noGrp="1"/>
          </p:cNvSpPr>
          <p:nvPr>
            <p:ph type="sldNum" sz="quarter" idx="5"/>
          </p:nvPr>
        </p:nvSpPr>
        <p:spPr/>
        <p:txBody>
          <a:bodyPr/>
          <a:lstStyle/>
          <a:p>
            <a:fld id="{97B9B57B-6389-134E-BFD3-088FACADF60C}" type="slidenum">
              <a:rPr lang="en-US" smtClean="0"/>
              <a:t>14</a:t>
            </a:fld>
            <a:endParaRPr lang="en-US"/>
          </a:p>
        </p:txBody>
      </p:sp>
    </p:spTree>
    <p:extLst>
      <p:ext uri="{BB962C8B-B14F-4D97-AF65-F5344CB8AC3E}">
        <p14:creationId xmlns:p14="http://schemas.microsoft.com/office/powerpoint/2010/main" val="5890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CHLOE</a:t>
            </a:r>
          </a:p>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ALYSIA</a:t>
            </a:r>
          </a:p>
          <a:p>
            <a:r>
              <a:rPr lang="en-GB" dirty="0"/>
              <a:t>The teaching of phonics is broken down into 6 phases</a:t>
            </a:r>
          </a:p>
          <a:p>
            <a:r>
              <a:rPr lang="en-GB" dirty="0"/>
              <a:t>Aspect 1 – go on a listening walk , what sounds to animals make etc</a:t>
            </a:r>
          </a:p>
          <a:p>
            <a:r>
              <a:rPr lang="en-GB" dirty="0"/>
              <a:t>Aspect 2 – can children discriminate between the different instruments?</a:t>
            </a:r>
          </a:p>
          <a:p>
            <a:r>
              <a:rPr lang="en-GB" dirty="0"/>
              <a:t>Aspect 3 – action songs, what sounds do you make with your feet? Your hands?</a:t>
            </a:r>
          </a:p>
          <a:p>
            <a:r>
              <a:rPr lang="en-GB" dirty="0"/>
              <a:t>Aspect 4 – read lots of rhyming books – can they hear the different rhyming words?</a:t>
            </a:r>
          </a:p>
          <a:p>
            <a:r>
              <a:rPr lang="en-GB" dirty="0"/>
              <a:t>Aspect 5 – alliteration – can you describe the object e.g. blue bee, or create nonsense names for a cuddly toy e.g. fluffy, funny fox </a:t>
            </a:r>
          </a:p>
          <a:p>
            <a:r>
              <a:rPr lang="en-GB" dirty="0"/>
              <a:t>Aspect 6 – can the children copy your sounds/ facial expressions etc.</a:t>
            </a:r>
          </a:p>
          <a:p>
            <a:r>
              <a:rPr lang="en-GB" dirty="0"/>
              <a:t>Aspect 7 – ‘</a:t>
            </a:r>
            <a:r>
              <a:rPr lang="en-GB" dirty="0" err="1"/>
              <a:t>fred</a:t>
            </a:r>
            <a:r>
              <a:rPr lang="en-GB" dirty="0"/>
              <a:t> talk’ he can only talk in segmented words. Sid likes to h-o-p and j-u-m-p</a:t>
            </a:r>
          </a:p>
        </p:txBody>
      </p:sp>
      <p:sp>
        <p:nvSpPr>
          <p:cNvPr id="4" name="Slide Number Placeholder 3"/>
          <p:cNvSpPr>
            <a:spLocks noGrp="1"/>
          </p:cNvSpPr>
          <p:nvPr>
            <p:ph type="sldNum" sz="quarter" idx="5"/>
          </p:nvPr>
        </p:nvSpPr>
        <p:spPr/>
        <p:txBody>
          <a:bodyPr/>
          <a:lstStyle/>
          <a:p>
            <a:fld id="{97B9B57B-6389-134E-BFD3-088FACADF60C}" type="slidenum">
              <a:rPr lang="en-US" smtClean="0"/>
              <a:t>16</a:t>
            </a:fld>
            <a:endParaRPr lang="en-US"/>
          </a:p>
        </p:txBody>
      </p:sp>
    </p:spTree>
    <p:extLst>
      <p:ext uri="{BB962C8B-B14F-4D97-AF65-F5344CB8AC3E}">
        <p14:creationId xmlns:p14="http://schemas.microsoft.com/office/powerpoint/2010/main" val="694824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CHLOE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NTPrint" panose="03000400000000000000" pitchFamily="66" charset="0"/>
              </a:rPr>
              <a:t>How is a phoneme taught?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NTPrint" panose="03000400000000000000" pitchFamily="66" charset="0"/>
              </a:rPr>
              <a:t>Model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NTPrint" panose="03000400000000000000" pitchFamily="66" charset="0"/>
              </a:rPr>
              <a:t>Show the children pictures which include the phoneme we wish to teach.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NTPrint" panose="03000400000000000000" pitchFamily="66" charset="0"/>
              </a:rPr>
              <a:t>Can they talk to their partner about the 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NTPrint" panose="03000400000000000000" pitchFamily="66" charset="0"/>
              </a:rPr>
              <a:t>Children feedback what they think each picture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NTPrint" panose="03000400000000000000" pitchFamily="66" charset="0"/>
              </a:rPr>
              <a:t>The teachers says each word following the my turn, your turn model e.g. </a:t>
            </a:r>
            <a:endParaRPr lang="en-US" dirty="0"/>
          </a:p>
        </p:txBody>
      </p:sp>
      <p:sp>
        <p:nvSpPr>
          <p:cNvPr id="4" name="Slide Number Placeholder 3"/>
          <p:cNvSpPr>
            <a:spLocks noGrp="1"/>
          </p:cNvSpPr>
          <p:nvPr>
            <p:ph type="sldNum" sz="quarter" idx="5"/>
          </p:nvPr>
        </p:nvSpPr>
        <p:spPr/>
        <p:txBody>
          <a:bodyPr/>
          <a:lstStyle/>
          <a:p>
            <a:fld id="{97B9B57B-6389-134E-BFD3-088FACADF60C}" type="slidenum">
              <a:rPr lang="en-US" smtClean="0"/>
              <a:t>17</a:t>
            </a:fld>
            <a:endParaRPr lang="en-US"/>
          </a:p>
        </p:txBody>
      </p:sp>
    </p:spTree>
    <p:extLst>
      <p:ext uri="{BB962C8B-B14F-4D97-AF65-F5344CB8AC3E}">
        <p14:creationId xmlns:p14="http://schemas.microsoft.com/office/powerpoint/2010/main" val="4162809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a:p>
            <a:r>
              <a:rPr lang="en-US" dirty="0"/>
              <a:t>It’s the phoneme written down </a:t>
            </a:r>
          </a:p>
        </p:txBody>
      </p:sp>
      <p:sp>
        <p:nvSpPr>
          <p:cNvPr id="4" name="Slide Number Placeholder 3"/>
          <p:cNvSpPr>
            <a:spLocks noGrp="1"/>
          </p:cNvSpPr>
          <p:nvPr>
            <p:ph type="sldNum" sz="quarter" idx="5"/>
          </p:nvPr>
        </p:nvSpPr>
        <p:spPr/>
        <p:txBody>
          <a:bodyPr/>
          <a:lstStyle/>
          <a:p>
            <a:fld id="{97B9B57B-6389-134E-BFD3-088FACADF60C}" type="slidenum">
              <a:rPr lang="en-US" smtClean="0"/>
              <a:t>18</a:t>
            </a:fld>
            <a:endParaRPr lang="en-US"/>
          </a:p>
        </p:txBody>
      </p:sp>
    </p:spTree>
    <p:extLst>
      <p:ext uri="{BB962C8B-B14F-4D97-AF65-F5344CB8AC3E}">
        <p14:creationId xmlns:p14="http://schemas.microsoft.com/office/powerpoint/2010/main" val="2501411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Gotham"/>
              </a:rPr>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19</a:t>
            </a:fld>
            <a:endParaRPr lang="en-US"/>
          </a:p>
        </p:txBody>
      </p:sp>
    </p:spTree>
    <p:extLst>
      <p:ext uri="{BB962C8B-B14F-4D97-AF65-F5344CB8AC3E}">
        <p14:creationId xmlns:p14="http://schemas.microsoft.com/office/powerpoint/2010/main" val="34542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ALYSIA</a:t>
            </a:r>
          </a:p>
        </p:txBody>
      </p:sp>
      <p:sp>
        <p:nvSpPr>
          <p:cNvPr id="4" name="Slide Number Placeholder 3"/>
          <p:cNvSpPr>
            <a:spLocks noGrp="1"/>
          </p:cNvSpPr>
          <p:nvPr>
            <p:ph type="sldNum" sz="quarter" idx="5"/>
          </p:nvPr>
        </p:nvSpPr>
        <p:spPr/>
        <p:txBody>
          <a:bodyPr/>
          <a:lstStyle/>
          <a:p>
            <a:fld id="{97B9B57B-6389-134E-BFD3-088FACADF60C}" type="slidenum">
              <a:rPr lang="en-US" smtClean="0"/>
              <a:t>2</a:t>
            </a:fld>
            <a:endParaRPr lang="en-US" dirty="0"/>
          </a:p>
        </p:txBody>
      </p:sp>
    </p:spTree>
    <p:extLst>
      <p:ext uri="{BB962C8B-B14F-4D97-AF65-F5344CB8AC3E}">
        <p14:creationId xmlns:p14="http://schemas.microsoft.com/office/powerpoint/2010/main" val="414342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Gotham"/>
              </a:rPr>
              <a:t>CHLOE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Gotham"/>
              </a:rPr>
              <a:t>To combine individual phonemes into a whole word, working all the way through from left to right. Once the GPCs involved have been learned, blending is the key process involved in reading words effectively. It is a skill that needs extensive practice. Practice in oral blending is very helpful, both before and during the process of learning to read. It is important to understand that blending sounds into a word is not simply a matter of saying them more quickly, nor of mixing them together like paint. Phonemes need to be joined into one continuous stream of sound to make a spoken word. Extensive practice, following teacher modelling, is the key. </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97B9B57B-6389-134E-BFD3-088FACADF60C}" type="slidenum">
              <a:rPr lang="en-US" smtClean="0"/>
              <a:t>20</a:t>
            </a:fld>
            <a:endParaRPr lang="en-US"/>
          </a:p>
        </p:txBody>
      </p:sp>
    </p:spTree>
    <p:extLst>
      <p:ext uri="{BB962C8B-B14F-4D97-AF65-F5344CB8AC3E}">
        <p14:creationId xmlns:p14="http://schemas.microsoft.com/office/powerpoint/2010/main" val="221823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CHLOE</a:t>
            </a:r>
          </a:p>
          <a:p>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CHLOE</a:t>
            </a:r>
          </a:p>
          <a:p>
            <a:r>
              <a:rPr lang="en-GB" sz="1200" b="0" i="0" kern="1200" dirty="0">
                <a:solidFill>
                  <a:schemeClr val="tx1"/>
                </a:solidFill>
                <a:effectLst/>
                <a:latin typeface="+mn-lt"/>
                <a:ea typeface="+mn-ea"/>
                <a:cs typeface="+mn-cs"/>
              </a:rPr>
              <a:t>segmenting ‘Chopping Up’ the word to spell it out. </a:t>
            </a:r>
          </a:p>
          <a:p>
            <a:r>
              <a:rPr lang="en-GB" sz="1800" b="0" dirty="0">
                <a:effectLst/>
                <a:latin typeface="Gotham"/>
              </a:rPr>
              <a:t>To identify each of the individual phonemes in a word, working all the way through from left to right. This is an important first stage of writing (spelling) a word but needs to be practised orally first. Counting the phonemes is often helpful in reinforcing this process. </a:t>
            </a:r>
          </a:p>
          <a:p>
            <a:r>
              <a:rPr lang="en-GB" sz="1800" b="0" dirty="0">
                <a:effectLst/>
                <a:latin typeface="Gotham"/>
              </a:rPr>
              <a:t>Challenge for you now</a:t>
            </a:r>
            <a:endParaRPr lang="en-GB" dirty="0"/>
          </a:p>
        </p:txBody>
      </p:sp>
      <p:sp>
        <p:nvSpPr>
          <p:cNvPr id="4" name="Slide Number Placeholder 3"/>
          <p:cNvSpPr>
            <a:spLocks noGrp="1"/>
          </p:cNvSpPr>
          <p:nvPr>
            <p:ph type="sldNum" sz="quarter" idx="5"/>
          </p:nvPr>
        </p:nvSpPr>
        <p:spPr/>
        <p:txBody>
          <a:bodyPr/>
          <a:lstStyle/>
          <a:p>
            <a:fld id="{97B9B57B-6389-134E-BFD3-088FACADF60C}" type="slidenum">
              <a:rPr lang="en-US" smtClean="0"/>
              <a:t>22</a:t>
            </a:fld>
            <a:endParaRPr lang="en-US"/>
          </a:p>
        </p:txBody>
      </p:sp>
    </p:spTree>
    <p:extLst>
      <p:ext uri="{BB962C8B-B14F-4D97-AF65-F5344CB8AC3E}">
        <p14:creationId xmlns:p14="http://schemas.microsoft.com/office/powerpoint/2010/main" val="1492774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23</a:t>
            </a:fld>
            <a:endParaRPr lang="en-US"/>
          </a:p>
        </p:txBody>
      </p:sp>
    </p:spTree>
    <p:extLst>
      <p:ext uri="{BB962C8B-B14F-4D97-AF65-F5344CB8AC3E}">
        <p14:creationId xmlns:p14="http://schemas.microsoft.com/office/powerpoint/2010/main" val="1262963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24</a:t>
            </a:fld>
            <a:endParaRPr lang="en-US"/>
          </a:p>
        </p:txBody>
      </p:sp>
    </p:spTree>
    <p:extLst>
      <p:ext uri="{BB962C8B-B14F-4D97-AF65-F5344CB8AC3E}">
        <p14:creationId xmlns:p14="http://schemas.microsoft.com/office/powerpoint/2010/main" val="2573484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ALYSIA</a:t>
            </a:r>
          </a:p>
          <a:p>
            <a:r>
              <a:rPr lang="en-US" dirty="0"/>
              <a:t>All the phonemes….</a:t>
            </a:r>
          </a:p>
        </p:txBody>
      </p:sp>
      <p:sp>
        <p:nvSpPr>
          <p:cNvPr id="4" name="Slide Number Placeholder 3"/>
          <p:cNvSpPr>
            <a:spLocks noGrp="1"/>
          </p:cNvSpPr>
          <p:nvPr>
            <p:ph type="sldNum" sz="quarter" idx="5"/>
          </p:nvPr>
        </p:nvSpPr>
        <p:spPr/>
        <p:txBody>
          <a:bodyPr/>
          <a:lstStyle/>
          <a:p>
            <a:fld id="{97B9B57B-6389-134E-BFD3-088FACADF60C}" type="slidenum">
              <a:rPr lang="en-US" smtClean="0"/>
              <a:t>25</a:t>
            </a:fld>
            <a:endParaRPr lang="en-US"/>
          </a:p>
        </p:txBody>
      </p:sp>
    </p:spTree>
    <p:extLst>
      <p:ext uri="{BB962C8B-B14F-4D97-AF65-F5344CB8AC3E}">
        <p14:creationId xmlns:p14="http://schemas.microsoft.com/office/powerpoint/2010/main" val="282391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ALYSIA</a:t>
            </a:r>
          </a:p>
          <a:p>
            <a:r>
              <a:rPr lang="en-US" dirty="0"/>
              <a:t>Model the process on a flipchart for the parents to see.</a:t>
            </a:r>
          </a:p>
        </p:txBody>
      </p:sp>
    </p:spTree>
    <p:extLst>
      <p:ext uri="{BB962C8B-B14F-4D97-AF65-F5344CB8AC3E}">
        <p14:creationId xmlns:p14="http://schemas.microsoft.com/office/powerpoint/2010/main" val="4022871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ALYSIA</a:t>
            </a:r>
          </a:p>
        </p:txBody>
      </p:sp>
      <p:sp>
        <p:nvSpPr>
          <p:cNvPr id="4" name="Slide Number Placeholder 3"/>
          <p:cNvSpPr>
            <a:spLocks noGrp="1"/>
          </p:cNvSpPr>
          <p:nvPr>
            <p:ph type="sldNum" sz="quarter" idx="5"/>
          </p:nvPr>
        </p:nvSpPr>
        <p:spPr/>
        <p:txBody>
          <a:bodyPr/>
          <a:lstStyle/>
          <a:p>
            <a:fld id="{97B9B57B-6389-134E-BFD3-088FACADF60C}" type="slidenum">
              <a:rPr lang="en-US" smtClean="0"/>
              <a:t>27</a:t>
            </a:fld>
            <a:endParaRPr lang="en-US"/>
          </a:p>
        </p:txBody>
      </p:sp>
    </p:spTree>
    <p:extLst>
      <p:ext uri="{BB962C8B-B14F-4D97-AF65-F5344CB8AC3E}">
        <p14:creationId xmlns:p14="http://schemas.microsoft.com/office/powerpoint/2010/main" val="2084522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ALYSIA</a:t>
            </a:r>
          </a:p>
        </p:txBody>
      </p:sp>
      <p:sp>
        <p:nvSpPr>
          <p:cNvPr id="4" name="Slide Number Placeholder 3"/>
          <p:cNvSpPr>
            <a:spLocks noGrp="1"/>
          </p:cNvSpPr>
          <p:nvPr>
            <p:ph type="sldNum" sz="quarter" idx="5"/>
          </p:nvPr>
        </p:nvSpPr>
        <p:spPr/>
        <p:txBody>
          <a:bodyPr/>
          <a:lstStyle/>
          <a:p>
            <a:fld id="{97B9B57B-6389-134E-BFD3-088FACADF60C}" type="slidenum">
              <a:rPr lang="en-US" smtClean="0"/>
              <a:t>28</a:t>
            </a:fld>
            <a:endParaRPr lang="en-US"/>
          </a:p>
        </p:txBody>
      </p:sp>
    </p:spTree>
    <p:extLst>
      <p:ext uri="{BB962C8B-B14F-4D97-AF65-F5344CB8AC3E}">
        <p14:creationId xmlns:p14="http://schemas.microsoft.com/office/powerpoint/2010/main" val="51783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ALYSIA</a:t>
            </a:r>
          </a:p>
        </p:txBody>
      </p:sp>
      <p:sp>
        <p:nvSpPr>
          <p:cNvPr id="4" name="Slide Number Placeholder 3"/>
          <p:cNvSpPr>
            <a:spLocks noGrp="1"/>
          </p:cNvSpPr>
          <p:nvPr>
            <p:ph type="sldNum" sz="quarter" idx="5"/>
          </p:nvPr>
        </p:nvSpPr>
        <p:spPr/>
        <p:txBody>
          <a:bodyPr/>
          <a:lstStyle/>
          <a:p>
            <a:fld id="{97B9B57B-6389-134E-BFD3-088FACADF60C}" type="slidenum">
              <a:rPr lang="en-US" smtClean="0"/>
              <a:t>29</a:t>
            </a:fld>
            <a:endParaRPr lang="en-US"/>
          </a:p>
        </p:txBody>
      </p:sp>
    </p:spTree>
    <p:extLst>
      <p:ext uri="{BB962C8B-B14F-4D97-AF65-F5344CB8AC3E}">
        <p14:creationId xmlns:p14="http://schemas.microsoft.com/office/powerpoint/2010/main" val="87135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3</a:t>
            </a:fld>
            <a:endParaRPr lang="en-US"/>
          </a:p>
        </p:txBody>
      </p:sp>
    </p:spTree>
    <p:extLst>
      <p:ext uri="{BB962C8B-B14F-4D97-AF65-F5344CB8AC3E}">
        <p14:creationId xmlns:p14="http://schemas.microsoft.com/office/powerpoint/2010/main" val="668757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ALYSIA</a:t>
            </a:r>
          </a:p>
        </p:txBody>
      </p:sp>
      <p:sp>
        <p:nvSpPr>
          <p:cNvPr id="4" name="Slide Number Placeholder 3"/>
          <p:cNvSpPr>
            <a:spLocks noGrp="1"/>
          </p:cNvSpPr>
          <p:nvPr>
            <p:ph type="sldNum" sz="quarter" idx="5"/>
          </p:nvPr>
        </p:nvSpPr>
        <p:spPr/>
        <p:txBody>
          <a:bodyPr/>
          <a:lstStyle/>
          <a:p>
            <a:fld id="{97B9B57B-6389-134E-BFD3-088FACADF60C}" type="slidenum">
              <a:rPr lang="en-US" smtClean="0"/>
              <a:t>30</a:t>
            </a:fld>
            <a:endParaRPr lang="en-US"/>
          </a:p>
        </p:txBody>
      </p:sp>
    </p:spTree>
    <p:extLst>
      <p:ext uri="{BB962C8B-B14F-4D97-AF65-F5344CB8AC3E}">
        <p14:creationId xmlns:p14="http://schemas.microsoft.com/office/powerpoint/2010/main" val="959152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ALYSIA</a:t>
            </a:r>
          </a:p>
        </p:txBody>
      </p:sp>
    </p:spTree>
    <p:extLst>
      <p:ext uri="{BB962C8B-B14F-4D97-AF65-F5344CB8AC3E}">
        <p14:creationId xmlns:p14="http://schemas.microsoft.com/office/powerpoint/2010/main" val="1232561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ALYSIA</a:t>
            </a:r>
          </a:p>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ALYSIA</a:t>
            </a:r>
          </a:p>
          <a:p>
            <a:r>
              <a:rPr lang="en-US" i="1" dirty="0"/>
              <a:t>The children read the same book two times in a week. </a:t>
            </a:r>
          </a:p>
          <a:p>
            <a:r>
              <a:rPr lang="en-US" i="1" dirty="0"/>
              <a:t>The first time we work on decoding (sounding out) the words, the second time we work on prosody which is reading with expression – making the book sound more interesting with our story-teller voice or our David Attenborough voice – and the third time we look at comprehension. </a:t>
            </a:r>
          </a:p>
          <a:p>
            <a:r>
              <a:rPr lang="en-US" i="1" dirty="0"/>
              <a:t>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CHLOE</a:t>
            </a:r>
          </a:p>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CHLOE</a:t>
            </a:r>
          </a:p>
        </p:txBody>
      </p:sp>
    </p:spTree>
    <p:extLst>
      <p:ext uri="{BB962C8B-B14F-4D97-AF65-F5344CB8AC3E}">
        <p14:creationId xmlns:p14="http://schemas.microsoft.com/office/powerpoint/2010/main" val="334833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ALYSIA</a:t>
            </a:r>
          </a:p>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ALYSIA</a:t>
            </a:r>
          </a:p>
        </p:txBody>
      </p:sp>
    </p:spTree>
    <p:extLst>
      <p:ext uri="{BB962C8B-B14F-4D97-AF65-F5344CB8AC3E}">
        <p14:creationId xmlns:p14="http://schemas.microsoft.com/office/powerpoint/2010/main" val="2493339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a:t>
            </a:r>
          </a:p>
          <a:p>
            <a:r>
              <a:rPr lang="en-GB" dirty="0"/>
              <a:t>Free to them</a:t>
            </a:r>
          </a:p>
          <a:p>
            <a:r>
              <a:rPr lang="en-GB" dirty="0"/>
              <a:t>All children have account – ask office if any probs</a:t>
            </a:r>
          </a:p>
          <a:p>
            <a:r>
              <a:rPr lang="en-GB" dirty="0"/>
              <a:t>Stickers in reading diaries with login details</a:t>
            </a:r>
          </a:p>
          <a:p>
            <a:r>
              <a:rPr lang="en-GB" dirty="0"/>
              <a:t>Teachers get notifications of who is logging in</a:t>
            </a:r>
          </a:p>
          <a:p>
            <a:r>
              <a:rPr lang="en-GB" dirty="0"/>
              <a:t>We update &amp; reassign books – we might assign same ones again – don’t worry!</a:t>
            </a:r>
          </a:p>
          <a:p>
            <a:endParaRPr lang="en-GB" dirty="0"/>
          </a:p>
          <a:p>
            <a:r>
              <a:rPr lang="en-GB" dirty="0"/>
              <a:t>Notes page at start with</a:t>
            </a:r>
            <a:r>
              <a:rPr lang="en-GB" baseline="0" dirty="0"/>
              <a:t> some key words to share.  </a:t>
            </a:r>
            <a:r>
              <a:rPr lang="en-GB" dirty="0"/>
              <a:t>Read page – then ‘read to me</a:t>
            </a:r>
            <a:r>
              <a:rPr lang="en-GB" baseline="0" dirty="0"/>
              <a:t> button’ to check - </a:t>
            </a:r>
            <a:r>
              <a:rPr lang="en-GB" dirty="0"/>
              <a:t>Little games (look for bug symbol)</a:t>
            </a:r>
          </a:p>
          <a:p>
            <a:endParaRPr lang="en-GB" dirty="0"/>
          </a:p>
        </p:txBody>
      </p:sp>
      <p:sp>
        <p:nvSpPr>
          <p:cNvPr id="4" name="Slide Number Placeholder 3"/>
          <p:cNvSpPr>
            <a:spLocks noGrp="1"/>
          </p:cNvSpPr>
          <p:nvPr>
            <p:ph type="sldNum" sz="quarter" idx="5"/>
          </p:nvPr>
        </p:nvSpPr>
        <p:spPr/>
        <p:txBody>
          <a:bodyPr/>
          <a:lstStyle/>
          <a:p>
            <a:fld id="{97B9B57B-6389-134E-BFD3-088FACADF60C}" type="slidenum">
              <a:rPr lang="en-US" smtClean="0"/>
              <a:t>38</a:t>
            </a:fld>
            <a:endParaRPr lang="en-US"/>
          </a:p>
        </p:txBody>
      </p:sp>
    </p:spTree>
    <p:extLst>
      <p:ext uri="{BB962C8B-B14F-4D97-AF65-F5344CB8AC3E}">
        <p14:creationId xmlns:p14="http://schemas.microsoft.com/office/powerpoint/2010/main" val="3913664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CHLOE</a:t>
            </a:r>
          </a:p>
        </p:txBody>
      </p:sp>
    </p:spTree>
    <p:extLst>
      <p:ext uri="{BB962C8B-B14F-4D97-AF65-F5344CB8AC3E}">
        <p14:creationId xmlns:p14="http://schemas.microsoft.com/office/powerpoint/2010/main" val="324653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dirty="0"/>
              <a:t>CHLOE</a:t>
            </a:r>
          </a:p>
          <a:p>
            <a:endParaRPr lang="en-GB" dirty="0"/>
          </a:p>
        </p:txBody>
      </p:sp>
      <p:sp>
        <p:nvSpPr>
          <p:cNvPr id="4" name="Slide Number Placeholder 3"/>
          <p:cNvSpPr>
            <a:spLocks noGrp="1"/>
          </p:cNvSpPr>
          <p:nvPr>
            <p:ph type="sldNum" sz="quarter" idx="5"/>
          </p:nvPr>
        </p:nvSpPr>
        <p:spPr/>
        <p:txBody>
          <a:bodyPr/>
          <a:lstStyle/>
          <a:p>
            <a:fld id="{97B9B57B-6389-134E-BFD3-088FACADF60C}" type="slidenum">
              <a:rPr lang="en-US" smtClean="0"/>
              <a:t>4</a:t>
            </a:fld>
            <a:endParaRPr lang="en-US" dirty="0"/>
          </a:p>
        </p:txBody>
      </p:sp>
    </p:spTree>
    <p:extLst>
      <p:ext uri="{BB962C8B-B14F-4D97-AF65-F5344CB8AC3E}">
        <p14:creationId xmlns:p14="http://schemas.microsoft.com/office/powerpoint/2010/main" val="2985247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40</a:t>
            </a:fld>
            <a:endParaRPr lang="en-US"/>
          </a:p>
        </p:txBody>
      </p:sp>
    </p:spTree>
    <p:extLst>
      <p:ext uri="{BB962C8B-B14F-4D97-AF65-F5344CB8AC3E}">
        <p14:creationId xmlns:p14="http://schemas.microsoft.com/office/powerpoint/2010/main" val="295015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B9B57B-6389-134E-BFD3-088FACADF60C}" type="slidenum">
              <a:rPr lang="en-US" smtClean="0"/>
              <a:t>41</a:t>
            </a:fld>
            <a:endParaRPr lang="en-US" dirty="0"/>
          </a:p>
        </p:txBody>
      </p:sp>
    </p:spTree>
    <p:extLst>
      <p:ext uri="{BB962C8B-B14F-4D97-AF65-F5344CB8AC3E}">
        <p14:creationId xmlns:p14="http://schemas.microsoft.com/office/powerpoint/2010/main" val="404156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5</a:t>
            </a:fld>
            <a:endParaRPr lang="en-US"/>
          </a:p>
        </p:txBody>
      </p:sp>
    </p:spTree>
    <p:extLst>
      <p:ext uri="{BB962C8B-B14F-4D97-AF65-F5344CB8AC3E}">
        <p14:creationId xmlns:p14="http://schemas.microsoft.com/office/powerpoint/2010/main" val="343472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 </a:t>
            </a:r>
            <a:r>
              <a:rPr lang="en-GB" dirty="0">
                <a:latin typeface="NTPrint" panose="03000400000000000000" pitchFamily="66" charset="0"/>
              </a:rPr>
              <a:t>The English language is hard…</a:t>
            </a:r>
            <a:endParaRPr lang="en-GB" dirty="0"/>
          </a:p>
        </p:txBody>
      </p:sp>
      <p:sp>
        <p:nvSpPr>
          <p:cNvPr id="4" name="Slide Number Placeholder 3"/>
          <p:cNvSpPr>
            <a:spLocks noGrp="1"/>
          </p:cNvSpPr>
          <p:nvPr>
            <p:ph type="sldNum" sz="quarter" idx="5"/>
          </p:nvPr>
        </p:nvSpPr>
        <p:spPr/>
        <p:txBody>
          <a:bodyPr/>
          <a:lstStyle/>
          <a:p>
            <a:fld id="{97B9B57B-6389-134E-BFD3-088FACADF60C}" type="slidenum">
              <a:rPr lang="en-US" smtClean="0"/>
              <a:t>6</a:t>
            </a:fld>
            <a:endParaRPr lang="en-US"/>
          </a:p>
        </p:txBody>
      </p:sp>
    </p:spTree>
    <p:extLst>
      <p:ext uri="{BB962C8B-B14F-4D97-AF65-F5344CB8AC3E}">
        <p14:creationId xmlns:p14="http://schemas.microsoft.com/office/powerpoint/2010/main" val="1490244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7</a:t>
            </a:fld>
            <a:endParaRPr lang="en-US"/>
          </a:p>
        </p:txBody>
      </p:sp>
    </p:spTree>
    <p:extLst>
      <p:ext uri="{BB962C8B-B14F-4D97-AF65-F5344CB8AC3E}">
        <p14:creationId xmlns:p14="http://schemas.microsoft.com/office/powerpoint/2010/main" val="1172031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a:t>
            </a:r>
          </a:p>
        </p:txBody>
      </p:sp>
      <p:sp>
        <p:nvSpPr>
          <p:cNvPr id="4" name="Slide Number Placeholder 3"/>
          <p:cNvSpPr>
            <a:spLocks noGrp="1"/>
          </p:cNvSpPr>
          <p:nvPr>
            <p:ph type="sldNum" sz="quarter" idx="5"/>
          </p:nvPr>
        </p:nvSpPr>
        <p:spPr/>
        <p:txBody>
          <a:bodyPr/>
          <a:lstStyle/>
          <a:p>
            <a:fld id="{97B9B57B-6389-134E-BFD3-088FACADF60C}" type="slidenum">
              <a:rPr lang="en-US" smtClean="0"/>
              <a:t>8</a:t>
            </a:fld>
            <a:endParaRPr lang="en-US"/>
          </a:p>
        </p:txBody>
      </p:sp>
    </p:spTree>
    <p:extLst>
      <p:ext uri="{BB962C8B-B14F-4D97-AF65-F5344CB8AC3E}">
        <p14:creationId xmlns:p14="http://schemas.microsoft.com/office/powerpoint/2010/main" val="268778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CHLOE </a:t>
            </a:r>
          </a:p>
        </p:txBody>
      </p:sp>
      <p:sp>
        <p:nvSpPr>
          <p:cNvPr id="4" name="Slide Number Placeholder 3"/>
          <p:cNvSpPr>
            <a:spLocks noGrp="1"/>
          </p:cNvSpPr>
          <p:nvPr>
            <p:ph type="sldNum" sz="quarter" idx="5"/>
          </p:nvPr>
        </p:nvSpPr>
        <p:spPr/>
        <p:txBody>
          <a:bodyPr/>
          <a:lstStyle/>
          <a:p>
            <a:fld id="{97B9B57B-6389-134E-BFD3-088FACADF60C}" type="slidenum">
              <a:rPr lang="en-US" smtClean="0"/>
              <a:t>9</a:t>
            </a:fld>
            <a:endParaRPr lang="en-US"/>
          </a:p>
        </p:txBody>
      </p:sp>
    </p:spTree>
    <p:extLst>
      <p:ext uri="{BB962C8B-B14F-4D97-AF65-F5344CB8AC3E}">
        <p14:creationId xmlns:p14="http://schemas.microsoft.com/office/powerpoint/2010/main" val="89436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5C38-03BE-4025-BD2E-9FAE1EB66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D2F2DE-ABF1-4A7A-890C-4F172C15B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8EB08B-21CA-45AE-9AF9-E0C1E3D2C8B6}"/>
              </a:ext>
            </a:extLst>
          </p:cNvPr>
          <p:cNvSpPr>
            <a:spLocks noGrp="1"/>
          </p:cNvSpPr>
          <p:nvPr>
            <p:ph type="dt" sz="half" idx="10"/>
          </p:nvPr>
        </p:nvSpPr>
        <p:spPr/>
        <p:txBody>
          <a:bodyPr/>
          <a:lstStyle/>
          <a:p>
            <a:fld id="{78ABE3C1-DBE1-495D-B57B-2849774B866A}" type="datetimeFigureOut">
              <a:rPr lang="en-US" smtClean="0"/>
              <a:t>2/13/2025</a:t>
            </a:fld>
            <a:endParaRPr lang="en-US" dirty="0"/>
          </a:p>
        </p:txBody>
      </p:sp>
      <p:sp>
        <p:nvSpPr>
          <p:cNvPr id="5" name="Footer Placeholder 4">
            <a:extLst>
              <a:ext uri="{FF2B5EF4-FFF2-40B4-BE49-F238E27FC236}">
                <a16:creationId xmlns:a16="http://schemas.microsoft.com/office/drawing/2014/main" id="{FCCCEF3B-65FB-4273-9034-DBBD5854FA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C63BF8-0F09-4AA5-830F-CFBBE706C2C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59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98F9-BBA2-4184-A243-8A0617A4E3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2B2888-230B-4131-AC8A-784ACE8E6A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07EAB3-C641-4DC0-A84C-9BFBC85E5F91}"/>
              </a:ext>
            </a:extLst>
          </p:cNvPr>
          <p:cNvSpPr>
            <a:spLocks noGrp="1"/>
          </p:cNvSpPr>
          <p:nvPr>
            <p:ph type="dt" sz="half" idx="10"/>
          </p:nvPr>
        </p:nvSpPr>
        <p:spPr/>
        <p:txBody>
          <a:bodyPr/>
          <a:lstStyle/>
          <a:p>
            <a:fld id="{1FA3F48C-C7C6-4055-9F49-3777875E72AE}" type="datetimeFigureOut">
              <a:rPr lang="en-US" smtClean="0"/>
              <a:t>2/13/2025</a:t>
            </a:fld>
            <a:endParaRPr lang="en-US" dirty="0"/>
          </a:p>
        </p:txBody>
      </p:sp>
      <p:sp>
        <p:nvSpPr>
          <p:cNvPr id="5" name="Footer Placeholder 4">
            <a:extLst>
              <a:ext uri="{FF2B5EF4-FFF2-40B4-BE49-F238E27FC236}">
                <a16:creationId xmlns:a16="http://schemas.microsoft.com/office/drawing/2014/main" id="{C3837C4C-D63F-4262-BBB6-E5012F5486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C0453F-D5AE-4CCC-BEA5-8E484E056F2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215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D32785-6AAC-4484-B2CF-AEA8046FEB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36A4BE-1CE1-455E-88DC-91EA2768AE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1B6A4C-1DCF-49C9-AABF-71A20A6DB09D}"/>
              </a:ext>
            </a:extLst>
          </p:cNvPr>
          <p:cNvSpPr>
            <a:spLocks noGrp="1"/>
          </p:cNvSpPr>
          <p:nvPr>
            <p:ph type="dt" sz="half" idx="10"/>
          </p:nvPr>
        </p:nvSpPr>
        <p:spPr/>
        <p:txBody>
          <a:bodyPr/>
          <a:lstStyle/>
          <a:p>
            <a:fld id="{6178E61D-D431-422C-9764-11DAFE33AB63}" type="datetimeFigureOut">
              <a:rPr lang="en-US" smtClean="0"/>
              <a:t>2/13/2025</a:t>
            </a:fld>
            <a:endParaRPr lang="en-US" dirty="0"/>
          </a:p>
        </p:txBody>
      </p:sp>
      <p:sp>
        <p:nvSpPr>
          <p:cNvPr id="5" name="Footer Placeholder 4">
            <a:extLst>
              <a:ext uri="{FF2B5EF4-FFF2-40B4-BE49-F238E27FC236}">
                <a16:creationId xmlns:a16="http://schemas.microsoft.com/office/drawing/2014/main" id="{C35A3860-2419-4C6C-AA44-0113EB5225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286693-9A9A-4D25-89AF-823251D8C49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0952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95581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802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81473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CECE-7805-4C3D-A0E7-62A56D4074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2E7E56-2733-46E0-882B-D79C1F8177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1551C0-2185-4D82-A2AB-6F561E80DAD6}"/>
              </a:ext>
            </a:extLst>
          </p:cNvPr>
          <p:cNvSpPr>
            <a:spLocks noGrp="1"/>
          </p:cNvSpPr>
          <p:nvPr>
            <p:ph type="dt" sz="half" idx="10"/>
          </p:nvPr>
        </p:nvSpPr>
        <p:spPr/>
        <p:txBody>
          <a:bodyPr/>
          <a:lstStyle/>
          <a:p>
            <a:fld id="{12DE42F4-6EEF-4EF7-8ED4-2208F0F89A08}" type="datetimeFigureOut">
              <a:rPr lang="en-US" smtClean="0"/>
              <a:t>2/13/2025</a:t>
            </a:fld>
            <a:endParaRPr lang="en-US" dirty="0"/>
          </a:p>
        </p:txBody>
      </p:sp>
      <p:sp>
        <p:nvSpPr>
          <p:cNvPr id="5" name="Footer Placeholder 4">
            <a:extLst>
              <a:ext uri="{FF2B5EF4-FFF2-40B4-BE49-F238E27FC236}">
                <a16:creationId xmlns:a16="http://schemas.microsoft.com/office/drawing/2014/main" id="{65B4C4BF-6A27-47B3-BD1D-58A83E6CDC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8D8F2C-4C68-4B21-84D3-C825385DB84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974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378E-91F6-424D-B8B0-A744DBFBE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691A803-34E5-4BF2-A93D-0A9D4EB0A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9FE3C0-416D-4862-97CB-A3C143E8DA43}"/>
              </a:ext>
            </a:extLst>
          </p:cNvPr>
          <p:cNvSpPr>
            <a:spLocks noGrp="1"/>
          </p:cNvSpPr>
          <p:nvPr>
            <p:ph type="dt" sz="half" idx="10"/>
          </p:nvPr>
        </p:nvSpPr>
        <p:spPr/>
        <p:txBody>
          <a:bodyPr/>
          <a:lstStyle/>
          <a:p>
            <a:fld id="{30578ACC-22D6-47C1-A373-4FD133E34F3C}" type="datetimeFigureOut">
              <a:rPr lang="en-US" smtClean="0"/>
              <a:t>2/13/2025</a:t>
            </a:fld>
            <a:endParaRPr lang="en-US" dirty="0"/>
          </a:p>
        </p:txBody>
      </p:sp>
      <p:sp>
        <p:nvSpPr>
          <p:cNvPr id="5" name="Footer Placeholder 4">
            <a:extLst>
              <a:ext uri="{FF2B5EF4-FFF2-40B4-BE49-F238E27FC236}">
                <a16:creationId xmlns:a16="http://schemas.microsoft.com/office/drawing/2014/main" id="{B82CC520-BFFD-46F0-8176-14F598167F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6A2A3C-BF7B-4E04-899D-65912C64B3F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828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11C2-E030-4133-B4D9-49E4B4EE74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C355A5-0968-4199-A81F-0FDDB822D5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CE6027-AD64-4FF5-AFA8-04349CED63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CCD0E3-3BC2-426B-9C30-6E397D4BC860}"/>
              </a:ext>
            </a:extLst>
          </p:cNvPr>
          <p:cNvSpPr>
            <a:spLocks noGrp="1"/>
          </p:cNvSpPr>
          <p:nvPr>
            <p:ph type="dt" sz="half" idx="10"/>
          </p:nvPr>
        </p:nvSpPr>
        <p:spPr/>
        <p:txBody>
          <a:bodyPr/>
          <a:lstStyle/>
          <a:p>
            <a:fld id="{4E5A6C69-6797-4E8A-BF37-F2C3751466E9}" type="datetimeFigureOut">
              <a:rPr lang="en-US" smtClean="0"/>
              <a:t>2/13/2025</a:t>
            </a:fld>
            <a:endParaRPr lang="en-US" dirty="0"/>
          </a:p>
        </p:txBody>
      </p:sp>
      <p:sp>
        <p:nvSpPr>
          <p:cNvPr id="6" name="Footer Placeholder 5">
            <a:extLst>
              <a:ext uri="{FF2B5EF4-FFF2-40B4-BE49-F238E27FC236}">
                <a16:creationId xmlns:a16="http://schemas.microsoft.com/office/drawing/2014/main" id="{BAFCF60E-77AA-42A6-90A4-1376C379EE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5B71E8-C854-4201-87CF-A6BF0DF927E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0437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39F6-D687-41DC-99EC-C037A5BED2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0EBDE6-EA79-472E-B7DA-6A3E57317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B82E5D-872F-495A-861D-FD0D9D4FA46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2D4933-8B1E-4540-87E1-D5EA4610CD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17C4C4-F8CB-4FAC-A581-D9A2C95FD9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878212-C460-4D1A-8895-E07404483BA9}"/>
              </a:ext>
            </a:extLst>
          </p:cNvPr>
          <p:cNvSpPr>
            <a:spLocks noGrp="1"/>
          </p:cNvSpPr>
          <p:nvPr>
            <p:ph type="dt" sz="half" idx="10"/>
          </p:nvPr>
        </p:nvSpPr>
        <p:spPr/>
        <p:txBody>
          <a:bodyPr/>
          <a:lstStyle/>
          <a:p>
            <a:fld id="{D82014A1-A632-4878-A0D3-F52BA7563730}" type="datetimeFigureOut">
              <a:rPr lang="en-US" smtClean="0"/>
              <a:t>2/13/2025</a:t>
            </a:fld>
            <a:endParaRPr lang="en-US" dirty="0"/>
          </a:p>
        </p:txBody>
      </p:sp>
      <p:sp>
        <p:nvSpPr>
          <p:cNvPr id="8" name="Footer Placeholder 7">
            <a:extLst>
              <a:ext uri="{FF2B5EF4-FFF2-40B4-BE49-F238E27FC236}">
                <a16:creationId xmlns:a16="http://schemas.microsoft.com/office/drawing/2014/main" id="{60645040-FB5D-4270-9D3C-FC1AF7408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D5C0AC-AAFE-4FA4-AF8E-66BB3929AB6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629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9417-5852-4FEE-9781-38AB50735A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E82940F-1D25-4E34-9632-9F8A5A4862AB}"/>
              </a:ext>
            </a:extLst>
          </p:cNvPr>
          <p:cNvSpPr>
            <a:spLocks noGrp="1"/>
          </p:cNvSpPr>
          <p:nvPr>
            <p:ph type="dt" sz="half" idx="10"/>
          </p:nvPr>
        </p:nvSpPr>
        <p:spPr/>
        <p:txBody>
          <a:bodyPr/>
          <a:lstStyle/>
          <a:p>
            <a:fld id="{CE99F462-093F-4566-844B-4C71F2739DA5}" type="datetimeFigureOut">
              <a:rPr lang="en-US" smtClean="0"/>
              <a:t>2/13/2025</a:t>
            </a:fld>
            <a:endParaRPr lang="en-US" dirty="0"/>
          </a:p>
        </p:txBody>
      </p:sp>
      <p:sp>
        <p:nvSpPr>
          <p:cNvPr id="4" name="Footer Placeholder 3">
            <a:extLst>
              <a:ext uri="{FF2B5EF4-FFF2-40B4-BE49-F238E27FC236}">
                <a16:creationId xmlns:a16="http://schemas.microsoft.com/office/drawing/2014/main" id="{688B0E6D-9645-4C6F-8FE6-A424727F6B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254589-848F-4D82-AA02-0CBD2DA0C91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667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06569-64B7-4A59-9781-77015B36BE4D}"/>
              </a:ext>
            </a:extLst>
          </p:cNvPr>
          <p:cNvSpPr>
            <a:spLocks noGrp="1"/>
          </p:cNvSpPr>
          <p:nvPr>
            <p:ph type="dt" sz="half" idx="10"/>
          </p:nvPr>
        </p:nvSpPr>
        <p:spPr/>
        <p:txBody>
          <a:bodyPr/>
          <a:lstStyle/>
          <a:p>
            <a:fld id="{3D24A7AC-904D-4781-85BA-7D10C17ED021}" type="datetimeFigureOut">
              <a:rPr lang="en-US" smtClean="0"/>
              <a:t>2/13/2025</a:t>
            </a:fld>
            <a:endParaRPr lang="en-US" dirty="0"/>
          </a:p>
        </p:txBody>
      </p:sp>
      <p:sp>
        <p:nvSpPr>
          <p:cNvPr id="3" name="Footer Placeholder 2">
            <a:extLst>
              <a:ext uri="{FF2B5EF4-FFF2-40B4-BE49-F238E27FC236}">
                <a16:creationId xmlns:a16="http://schemas.microsoft.com/office/drawing/2014/main" id="{9010405F-91E7-4195-AA44-59B4FEF172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51824BB-A065-4068-8A27-AD9CF1621F9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6570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67FE-410A-4565-B6A8-FCD5C5B8DB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814CF0-28F8-4A6A-B40E-3B283BE62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BC8A38-2BF1-4B70-A4E1-FE1C09F67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EC6B9A-395B-4DB4-8DD2-9BEF60BC43E9}"/>
              </a:ext>
            </a:extLst>
          </p:cNvPr>
          <p:cNvSpPr>
            <a:spLocks noGrp="1"/>
          </p:cNvSpPr>
          <p:nvPr>
            <p:ph type="dt" sz="half" idx="10"/>
          </p:nvPr>
        </p:nvSpPr>
        <p:spPr/>
        <p:txBody>
          <a:bodyPr/>
          <a:lstStyle/>
          <a:p>
            <a:fld id="{E331444B-B92B-4E27-8C94-BB93EAF5CB18}" type="datetimeFigureOut">
              <a:rPr lang="en-US" smtClean="0"/>
              <a:t>2/13/2025</a:t>
            </a:fld>
            <a:endParaRPr lang="en-US" dirty="0"/>
          </a:p>
        </p:txBody>
      </p:sp>
      <p:sp>
        <p:nvSpPr>
          <p:cNvPr id="6" name="Footer Placeholder 5">
            <a:extLst>
              <a:ext uri="{FF2B5EF4-FFF2-40B4-BE49-F238E27FC236}">
                <a16:creationId xmlns:a16="http://schemas.microsoft.com/office/drawing/2014/main" id="{46BF8350-7F2F-4351-AB13-3432D1FCEF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D8D0DE-BA45-4108-AE0E-69D7E4AB4B6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75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8D98-9B70-42A9-8FCE-C62240F67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CC4C65-884D-49FF-A742-0CFD48BB6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DFAC2A-5554-4A76-AE42-01F7A7A07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D936AD-1107-4109-AFE8-9C30D6F203DA}"/>
              </a:ext>
            </a:extLst>
          </p:cNvPr>
          <p:cNvSpPr>
            <a:spLocks noGrp="1"/>
          </p:cNvSpPr>
          <p:nvPr>
            <p:ph type="dt" sz="half" idx="10"/>
          </p:nvPr>
        </p:nvSpPr>
        <p:spPr/>
        <p:txBody>
          <a:bodyPr/>
          <a:lstStyle/>
          <a:p>
            <a:fld id="{363EFA5E-FA76-400D-B3DC-F0BA90E6D107}" type="datetimeFigureOut">
              <a:rPr lang="en-US" smtClean="0"/>
              <a:t>2/13/2025</a:t>
            </a:fld>
            <a:endParaRPr lang="en-US" dirty="0"/>
          </a:p>
        </p:txBody>
      </p:sp>
      <p:sp>
        <p:nvSpPr>
          <p:cNvPr id="6" name="Footer Placeholder 5">
            <a:extLst>
              <a:ext uri="{FF2B5EF4-FFF2-40B4-BE49-F238E27FC236}">
                <a16:creationId xmlns:a16="http://schemas.microsoft.com/office/drawing/2014/main" id="{4B46C07E-603D-4F2F-813F-918FD821ED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70A50D-1A3D-407A-A298-0DBA6A50925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5824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34C5D-C7C5-4FE4-AF7F-0C6A8F628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1CAA79-E862-456F-A0DF-227BA8BF3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A61860-F71E-45BF-AE8E-42636FDA2E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2/13/2025</a:t>
            </a:fld>
            <a:endParaRPr lang="en-US" dirty="0"/>
          </a:p>
        </p:txBody>
      </p:sp>
      <p:sp>
        <p:nvSpPr>
          <p:cNvPr id="5" name="Footer Placeholder 4">
            <a:extLst>
              <a:ext uri="{FF2B5EF4-FFF2-40B4-BE49-F238E27FC236}">
                <a16:creationId xmlns:a16="http://schemas.microsoft.com/office/drawing/2014/main" id="{EACC9519-DE46-420A-893D-92E72036C3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839A8A-2E84-4C6A-BC2F-A2A3A0B2E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1590374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80" r:id="rId13"/>
    <p:sldLayoutId id="2147483781"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ZtjFIvA_fs" TargetMode="External"/><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video" Target="https://www.youtube.com/embed/IL5YUCPyC5I?feature=oembed" TargetMode="Externa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video" Target="https://www.youtube.com/embed/3C1KTDag0ZA" TargetMode="Externa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6.tiff"/><Relationship Id="rId4" Type="http://schemas.openxmlformats.org/officeDocument/2006/relationships/image" Target="../media/image45.tif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8200" y="2227263"/>
            <a:ext cx="2717800" cy="3335338"/>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625850" y="2227263"/>
            <a:ext cx="1822450" cy="2238375"/>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3625850" y="4537075"/>
            <a:ext cx="1822450" cy="1025525"/>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519738" y="2227263"/>
            <a:ext cx="5832475" cy="3335338"/>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838200" y="672747"/>
            <a:ext cx="10515600" cy="715556"/>
          </a:xfrm>
        </p:spPr>
        <p:txBody>
          <a:bodyPr vert="horz" lIns="91440" tIns="45720" rIns="91440" bIns="45720" rtlCol="0" anchor="ctr">
            <a:normAutofit fontScale="90000"/>
          </a:bodyPr>
          <a:lstStyle/>
          <a:p>
            <a:pPr algn="ctr"/>
            <a:r>
              <a:rPr lang="en-US" sz="4400" kern="1200" dirty="0">
                <a:solidFill>
                  <a:schemeClr val="bg1"/>
                </a:solidFill>
                <a:latin typeface="+mj-lt"/>
                <a:ea typeface="+mj-ea"/>
                <a:cs typeface="+mj-cs"/>
              </a:rPr>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4954FC4-CED6-BD44-8608-945BA4FEB719}"/>
              </a:ext>
            </a:extLst>
          </p:cNvPr>
          <p:cNvSpPr>
            <a:spLocks noGrp="1"/>
          </p:cNvSpPr>
          <p:nvPr>
            <p:ph type="title"/>
          </p:nvPr>
        </p:nvSpPr>
        <p:spPr>
          <a:xfrm>
            <a:off x="416460" y="1090190"/>
            <a:ext cx="4734385" cy="4166010"/>
          </a:xfrm>
        </p:spPr>
        <p:txBody>
          <a:bodyPr>
            <a:normAutofit/>
          </a:bodyPr>
          <a:lstStyle/>
          <a:p>
            <a:pPr algn="ctr"/>
            <a:r>
              <a:rPr lang="en-US" sz="6000" dirty="0">
                <a:solidFill>
                  <a:srgbClr val="FFFFFF"/>
                </a:solidFill>
              </a:rPr>
              <a:t>What is phonics?</a:t>
            </a:r>
          </a:p>
        </p:txBody>
      </p:sp>
      <p:sp>
        <p:nvSpPr>
          <p:cNvPr id="22" name="Freeform: Shape 2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6BF75E9-4066-0345-9D5F-B428E6146691}"/>
              </a:ext>
            </a:extLst>
          </p:cNvPr>
          <p:cNvSpPr>
            <a:spLocks noGrp="1"/>
          </p:cNvSpPr>
          <p:nvPr>
            <p:ph idx="1"/>
          </p:nvPr>
        </p:nvSpPr>
        <p:spPr>
          <a:xfrm>
            <a:off x="6324449" y="1690575"/>
            <a:ext cx="4734386" cy="3476849"/>
          </a:xfrm>
        </p:spPr>
        <p:txBody>
          <a:bodyPr anchor="t">
            <a:normAutofit/>
          </a:bodyPr>
          <a:lstStyle/>
          <a:p>
            <a:pPr marL="0" indent="0">
              <a:buNone/>
            </a:pPr>
            <a:r>
              <a:rPr lang="en-GB" sz="4800" dirty="0">
                <a:latin typeface="+mj-lt"/>
              </a:rPr>
              <a:t>Reading and writing are like a code: phonics is teaching children to </a:t>
            </a:r>
            <a:r>
              <a:rPr lang="en-GB" sz="4800" b="1" u="sng" dirty="0">
                <a:latin typeface="+mj-lt"/>
              </a:rPr>
              <a:t>crack the code</a:t>
            </a:r>
            <a:r>
              <a:rPr lang="en-GB" sz="4800" dirty="0">
                <a:latin typeface="+mj-lt"/>
              </a:rPr>
              <a:t>.</a:t>
            </a:r>
            <a:r>
              <a:rPr lang="en-GB" sz="4800" b="1" dirty="0">
                <a:latin typeface="+mj-lt"/>
              </a:rPr>
              <a:t> </a:t>
            </a:r>
          </a:p>
        </p:txBody>
      </p:sp>
      <p:sp>
        <p:nvSpPr>
          <p:cNvPr id="28" name="Freeform: Shape 2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3236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1C606-D63C-5408-C5B5-0CDDC38A1711}"/>
              </a:ext>
            </a:extLst>
          </p:cNvPr>
          <p:cNvSpPr>
            <a:spLocks noGrp="1"/>
          </p:cNvSpPr>
          <p:nvPr>
            <p:ph type="title"/>
          </p:nvPr>
        </p:nvSpPr>
        <p:spPr>
          <a:xfrm>
            <a:off x="1171074" y="1396686"/>
            <a:ext cx="3240506" cy="4064628"/>
          </a:xfrm>
        </p:spPr>
        <p:txBody>
          <a:bodyPr>
            <a:normAutofit/>
          </a:bodyPr>
          <a:lstStyle/>
          <a:p>
            <a:r>
              <a:rPr lang="en-US">
                <a:solidFill>
                  <a:srgbClr val="FFFFFF"/>
                </a:solidFill>
              </a:rPr>
              <a:t>What is Little Wandle Letters and Sounds Revised?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AD69CC-6EFA-7A08-8CB6-E10ED9C39742}"/>
              </a:ext>
            </a:extLst>
          </p:cNvPr>
          <p:cNvSpPr>
            <a:spLocks noGrp="1"/>
          </p:cNvSpPr>
          <p:nvPr>
            <p:ph idx="1"/>
          </p:nvPr>
        </p:nvSpPr>
        <p:spPr>
          <a:xfrm>
            <a:off x="5370153" y="1526033"/>
            <a:ext cx="5536397" cy="3935281"/>
          </a:xfrm>
        </p:spPr>
        <p:txBody>
          <a:bodyPr>
            <a:normAutofit/>
          </a:bodyPr>
          <a:lstStyle/>
          <a:p>
            <a:pPr marL="0" indent="0">
              <a:buNone/>
            </a:pPr>
            <a:r>
              <a:rPr lang="en-GB" sz="2600"/>
              <a:t>• An exciting, new DfE commissioned phonics scheme that puts emphasis on ensuring every child can read by the time they leave Year 1. </a:t>
            </a:r>
          </a:p>
          <a:p>
            <a:pPr marL="0" indent="0">
              <a:buNone/>
            </a:pPr>
            <a:r>
              <a:rPr lang="en-GB" sz="2600"/>
              <a:t>• New resources, decodable reading books, letter formation phrases, mnemonics. </a:t>
            </a:r>
          </a:p>
          <a:p>
            <a:pPr marL="0" indent="0">
              <a:buNone/>
            </a:pPr>
            <a:r>
              <a:rPr lang="en-GB" sz="2600"/>
              <a:t>• Built in ‘Keep Up’ sessions to ensure all children are supported.</a:t>
            </a:r>
            <a:endParaRPr lang="en-US" sz="2600"/>
          </a:p>
        </p:txBody>
      </p:sp>
      <p:pic>
        <p:nvPicPr>
          <p:cNvPr id="1026" name="Picture 2" descr="Little Wandle">
            <a:extLst>
              <a:ext uri="{FF2B5EF4-FFF2-40B4-BE49-F238E27FC236}">
                <a16:creationId xmlns:a16="http://schemas.microsoft.com/office/drawing/2014/main" id="{5BD18F6A-1F21-F434-DAE4-47704DDF2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4752" y="4965543"/>
            <a:ext cx="17272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4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D56D5-99B7-44AE-A28E-638621A834CC}"/>
              </a:ext>
            </a:extLst>
          </p:cNvPr>
          <p:cNvSpPr>
            <a:spLocks noGrp="1"/>
          </p:cNvSpPr>
          <p:nvPr>
            <p:ph type="title"/>
          </p:nvPr>
        </p:nvSpPr>
        <p:spPr>
          <a:xfrm>
            <a:off x="538975" y="132247"/>
            <a:ext cx="3787584" cy="4140242"/>
          </a:xfrm>
        </p:spPr>
        <p:txBody>
          <a:bodyPr vert="horz" lIns="91440" tIns="45720" rIns="91440" bIns="45720" rtlCol="0" anchor="b">
            <a:normAutofit/>
          </a:bodyPr>
          <a:lstStyle/>
          <a:p>
            <a:r>
              <a:rPr lang="en-US" sz="4600" dirty="0"/>
              <a:t>Overview of our phonics teaching </a:t>
            </a: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Little Wandle">
            <a:extLst>
              <a:ext uri="{FF2B5EF4-FFF2-40B4-BE49-F238E27FC236}">
                <a16:creationId xmlns:a16="http://schemas.microsoft.com/office/drawing/2014/main" id="{9D225158-9BA1-270F-5063-B06505335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49" y="4615409"/>
            <a:ext cx="17272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87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2A93-3753-F847-9162-ADAFAAED82C0}"/>
              </a:ext>
            </a:extLst>
          </p:cNvPr>
          <p:cNvSpPr>
            <a:spLocks noGrp="1"/>
          </p:cNvSpPr>
          <p:nvPr>
            <p:ph type="title"/>
          </p:nvPr>
        </p:nvSpPr>
        <p:spPr>
          <a:xfrm>
            <a:off x="321199" y="633036"/>
            <a:ext cx="8596668" cy="1320800"/>
          </a:xfrm>
        </p:spPr>
        <p:txBody>
          <a:bodyPr>
            <a:normAutofit/>
          </a:bodyPr>
          <a:lstStyle/>
          <a:p>
            <a:r>
              <a:rPr lang="en-US" sz="4800" b="1" dirty="0">
                <a:latin typeface="+mn-lt"/>
              </a:rPr>
              <a:t>Our phonics lesson structure</a:t>
            </a:r>
          </a:p>
        </p:txBody>
      </p:sp>
      <p:sp>
        <p:nvSpPr>
          <p:cNvPr id="3" name="Content Placeholder 2">
            <a:extLst>
              <a:ext uri="{FF2B5EF4-FFF2-40B4-BE49-F238E27FC236}">
                <a16:creationId xmlns:a16="http://schemas.microsoft.com/office/drawing/2014/main" id="{C2FECCBD-7FB6-E144-9555-C5280E1DB08D}"/>
              </a:ext>
            </a:extLst>
          </p:cNvPr>
          <p:cNvSpPr>
            <a:spLocks noGrp="1"/>
          </p:cNvSpPr>
          <p:nvPr>
            <p:ph idx="1"/>
          </p:nvPr>
        </p:nvSpPr>
        <p:spPr>
          <a:xfrm>
            <a:off x="609956" y="1707322"/>
            <a:ext cx="10751949" cy="5150678"/>
          </a:xfrm>
        </p:spPr>
        <p:txBody>
          <a:bodyPr>
            <a:normAutofit/>
          </a:bodyPr>
          <a:lstStyle/>
          <a:p>
            <a:r>
              <a:rPr lang="en-GB" sz="3200" b="1" dirty="0"/>
              <a:t>Revise: </a:t>
            </a:r>
            <a:r>
              <a:rPr lang="en-GB" sz="3200" dirty="0"/>
              <a:t>The children revisit previously taught graphemes. </a:t>
            </a:r>
          </a:p>
          <a:p>
            <a:r>
              <a:rPr lang="en-GB" sz="3200" b="1" dirty="0"/>
              <a:t>Teach: </a:t>
            </a:r>
            <a:r>
              <a:rPr lang="en-GB" sz="3200" dirty="0"/>
              <a:t>New grapheme/spelling rule is taught.</a:t>
            </a:r>
          </a:p>
          <a:p>
            <a:r>
              <a:rPr lang="en-GB" sz="3200" b="1" dirty="0"/>
              <a:t>Practise: </a:t>
            </a:r>
            <a:r>
              <a:rPr lang="en-GB" sz="3200" dirty="0"/>
              <a:t>The children have the opportunity to practise the new learning by reading and/or writing the words. </a:t>
            </a:r>
          </a:p>
          <a:p>
            <a:r>
              <a:rPr lang="en-GB" sz="3200" b="1" dirty="0"/>
              <a:t>Apply: </a:t>
            </a:r>
            <a:r>
              <a:rPr lang="en-GB" sz="3200" dirty="0"/>
              <a:t>The children will apply their new learning by reading or writing words. Every opportunity is taken to apply these skills across the curriculum and through our learning environment. </a:t>
            </a:r>
            <a:endParaRPr lang="en-US" sz="3200" dirty="0"/>
          </a:p>
        </p:txBody>
      </p:sp>
    </p:spTree>
    <p:extLst>
      <p:ext uri="{BB962C8B-B14F-4D97-AF65-F5344CB8AC3E}">
        <p14:creationId xmlns:p14="http://schemas.microsoft.com/office/powerpoint/2010/main" val="6516041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3A35E9F9-A71B-4E04-F9BA-5660D3CB6B93}"/>
              </a:ext>
            </a:extLst>
          </p:cNvPr>
          <p:cNvPicPr>
            <a:picLocks noChangeAspect="1"/>
          </p:cNvPicPr>
          <p:nvPr/>
        </p:nvPicPr>
        <p:blipFill>
          <a:blip r:embed="rId3"/>
          <a:stretch>
            <a:fillRect/>
          </a:stretch>
        </p:blipFill>
        <p:spPr>
          <a:xfrm>
            <a:off x="6926197" y="520749"/>
            <a:ext cx="4007093"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58F7BE2-FB34-544E-B788-AE75DD950C12}"/>
              </a:ext>
            </a:extLst>
          </p:cNvPr>
          <p:cNvSpPr>
            <a:spLocks noGrp="1"/>
          </p:cNvSpPr>
          <p:nvPr>
            <p:ph type="title"/>
          </p:nvPr>
        </p:nvSpPr>
        <p:spPr>
          <a:xfrm>
            <a:off x="693059" y="1705423"/>
            <a:ext cx="5257800" cy="1325563"/>
          </a:xfrm>
        </p:spPr>
        <p:txBody>
          <a:bodyPr>
            <a:normAutofit/>
          </a:bodyPr>
          <a:lstStyle/>
          <a:p>
            <a:r>
              <a:rPr lang="en-GB" b="1" dirty="0"/>
              <a:t>How to say the phonemes…</a:t>
            </a:r>
          </a:p>
        </p:txBody>
      </p:sp>
      <p:sp>
        <p:nvSpPr>
          <p:cNvPr id="3" name="Content Placeholder 2">
            <a:extLst>
              <a:ext uri="{FF2B5EF4-FFF2-40B4-BE49-F238E27FC236}">
                <a16:creationId xmlns:a16="http://schemas.microsoft.com/office/drawing/2014/main" id="{9DDA39C9-BA89-B14E-9370-471922229B31}"/>
              </a:ext>
            </a:extLst>
          </p:cNvPr>
          <p:cNvSpPr>
            <a:spLocks noGrp="1"/>
          </p:cNvSpPr>
          <p:nvPr>
            <p:ph idx="1"/>
          </p:nvPr>
        </p:nvSpPr>
        <p:spPr>
          <a:xfrm>
            <a:off x="953956" y="3095692"/>
            <a:ext cx="5257800" cy="4192520"/>
          </a:xfrm>
        </p:spPr>
        <p:txBody>
          <a:bodyPr>
            <a:normAutofit/>
          </a:bodyPr>
          <a:lstStyle/>
          <a:p>
            <a:r>
              <a:rPr lang="en-GB" dirty="0"/>
              <a:t>Saying the phonemes correctly with the children is </a:t>
            </a:r>
            <a:r>
              <a:rPr lang="en-GB" u="sng" dirty="0"/>
              <a:t>extremely important</a:t>
            </a:r>
            <a:r>
              <a:rPr lang="en-GB" dirty="0"/>
              <a:t>.</a:t>
            </a:r>
          </a:p>
          <a:p>
            <a:r>
              <a:rPr lang="en-GB" dirty="0"/>
              <a:t>We say the </a:t>
            </a:r>
            <a:r>
              <a:rPr lang="en-GB" b="1" dirty="0"/>
              <a:t>shortest form of the phoneme – no schwa.</a:t>
            </a:r>
            <a:endParaRPr lang="en-GB" dirty="0"/>
          </a:p>
        </p:txBody>
      </p:sp>
    </p:spTree>
    <p:extLst>
      <p:ext uri="{BB962C8B-B14F-4D97-AF65-F5344CB8AC3E}">
        <p14:creationId xmlns:p14="http://schemas.microsoft.com/office/powerpoint/2010/main" val="323796148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xfrm>
            <a:off x="479376" y="1385168"/>
            <a:ext cx="9793088" cy="1152128"/>
          </a:xfrm>
          <a:prstGeom prst="rect">
            <a:avLst/>
          </a:prstGeom>
        </p:spPr>
        <p:txBody>
          <a:bodyPr>
            <a:normAutofit/>
          </a:bodyPr>
          <a:lstStyle/>
          <a:p>
            <a:r>
              <a:rPr lang="en-US" sz="4400" dirty="0">
                <a:solidFill>
                  <a:schemeClr val="tx1"/>
                </a:solidFill>
              </a:rPr>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pic>
        <p:nvPicPr>
          <p:cNvPr id="2" name="Picture 2" descr="Little Wandle">
            <a:extLst>
              <a:ext uri="{FF2B5EF4-FFF2-40B4-BE49-F238E27FC236}">
                <a16:creationId xmlns:a16="http://schemas.microsoft.com/office/drawing/2014/main" id="{F1FC41F6-B7A8-5947-06E1-AD9DCCD704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1012" y="413735"/>
            <a:ext cx="2051553" cy="205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descr="Woman Scammed by Breeder Finds Out Dog&amp;#39;s Fur Has Been Dyed Brown">
            <a:extLst>
              <a:ext uri="{FF2B5EF4-FFF2-40B4-BE49-F238E27FC236}">
                <a16:creationId xmlns:a16="http://schemas.microsoft.com/office/drawing/2014/main" id="{A9943302-4740-4ADF-9E97-DF826B1AB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789"/>
          <a:stretch/>
        </p:blipFill>
        <p:spPr bwMode="auto">
          <a:xfrm flipH="1">
            <a:off x="9323986" y="1349257"/>
            <a:ext cx="3264276" cy="328268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m.media-amazon.com/images/I/71sETWaSWQL._AC_SL1500_.jpg">
            <a:extLst>
              <a:ext uri="{FF2B5EF4-FFF2-40B4-BE49-F238E27FC236}">
                <a16:creationId xmlns:a16="http://schemas.microsoft.com/office/drawing/2014/main" id="{EE476BC9-2FEB-4BCC-9C9D-0DA1D6C0D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0865">
            <a:off x="5582627" y="1601858"/>
            <a:ext cx="2265204" cy="29934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4AEFD4-FBF4-4BF4-AB2B-3F4686695729}"/>
              </a:ext>
            </a:extLst>
          </p:cNvPr>
          <p:cNvSpPr>
            <a:spLocks noGrp="1"/>
          </p:cNvSpPr>
          <p:nvPr>
            <p:ph type="title"/>
          </p:nvPr>
        </p:nvSpPr>
        <p:spPr>
          <a:xfrm>
            <a:off x="324615" y="363585"/>
            <a:ext cx="10515600" cy="1325563"/>
          </a:xfrm>
        </p:spPr>
        <p:txBody>
          <a:bodyPr>
            <a:normAutofit/>
          </a:bodyPr>
          <a:lstStyle/>
          <a:p>
            <a:r>
              <a:rPr lang="en-GB" dirty="0">
                <a:latin typeface="+mn-lt"/>
              </a:rPr>
              <a:t>Before we begin…</a:t>
            </a:r>
          </a:p>
        </p:txBody>
      </p:sp>
      <p:sp>
        <p:nvSpPr>
          <p:cNvPr id="3" name="Content Placeholder 2">
            <a:extLst>
              <a:ext uri="{FF2B5EF4-FFF2-40B4-BE49-F238E27FC236}">
                <a16:creationId xmlns:a16="http://schemas.microsoft.com/office/drawing/2014/main" id="{0136AF2C-9F1E-4AC4-A23F-E7E660C7B697}"/>
              </a:ext>
            </a:extLst>
          </p:cNvPr>
          <p:cNvSpPr>
            <a:spLocks noGrp="1"/>
          </p:cNvSpPr>
          <p:nvPr>
            <p:ph idx="1"/>
          </p:nvPr>
        </p:nvSpPr>
        <p:spPr>
          <a:xfrm>
            <a:off x="548749" y="1349257"/>
            <a:ext cx="10515600" cy="4351338"/>
          </a:xfrm>
        </p:spPr>
        <p:txBody>
          <a:bodyPr>
            <a:normAutofit/>
          </a:bodyPr>
          <a:lstStyle/>
          <a:p>
            <a:r>
              <a:rPr lang="en-GB" sz="2400" dirty="0"/>
              <a:t>Environmental sounds </a:t>
            </a:r>
          </a:p>
          <a:p>
            <a:r>
              <a:rPr lang="en-GB" sz="2400" dirty="0"/>
              <a:t>Instrumental sounds </a:t>
            </a:r>
          </a:p>
          <a:p>
            <a:r>
              <a:rPr lang="en-GB" sz="2400" dirty="0"/>
              <a:t>Body percussion </a:t>
            </a:r>
          </a:p>
          <a:p>
            <a:r>
              <a:rPr lang="en-GB" sz="2400" dirty="0"/>
              <a:t>Rhythm and rhyme </a:t>
            </a:r>
          </a:p>
          <a:p>
            <a:r>
              <a:rPr lang="en-GB" sz="2400" dirty="0"/>
              <a:t>Alliteration</a:t>
            </a:r>
          </a:p>
          <a:p>
            <a:r>
              <a:rPr lang="en-GB" sz="2400" dirty="0"/>
              <a:t>Voice sounds </a:t>
            </a:r>
          </a:p>
          <a:p>
            <a:r>
              <a:rPr lang="en-GB" sz="2400" dirty="0"/>
              <a:t>Oral blending and segmenting</a:t>
            </a:r>
          </a:p>
        </p:txBody>
      </p:sp>
      <p:pic>
        <p:nvPicPr>
          <p:cNvPr id="2054" name="Picture 6" descr="https://images-na.ssl-images-amazon.com/images/I/51H4Gzs9VdL._SY498_BO1,204,203,200_.jpg">
            <a:extLst>
              <a:ext uri="{FF2B5EF4-FFF2-40B4-BE49-F238E27FC236}">
                <a16:creationId xmlns:a16="http://schemas.microsoft.com/office/drawing/2014/main" id="{AAC2DAE2-B7A9-4C99-B52F-8C57A0544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4244">
            <a:off x="4085496" y="5015708"/>
            <a:ext cx="1628670" cy="16286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images-na.ssl-images-amazon.com/images/I/51UOpLWLWlL._SX426_BO1,204,203,200_.jpg">
            <a:extLst>
              <a:ext uri="{FF2B5EF4-FFF2-40B4-BE49-F238E27FC236}">
                <a16:creationId xmlns:a16="http://schemas.microsoft.com/office/drawing/2014/main" id="{913A6B25-0387-461F-B8E8-09CA2B68D8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9878">
            <a:off x="5690935" y="4874666"/>
            <a:ext cx="1540398" cy="179953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ttps://encrypted-tbn0.gstatic.com/shopping?q=tbn:ANd9GcSlNwQGf9lKypl9JUFtEOMYFymNds_w2pcJwWwlbHUOq_wPJpSQVfhZGdsj6GjKjZUjxakbLVXek_YK--pVJjJOVbJbu7hJLLahu0iki577phSUR5QIYAIW2A&amp;usqp=CAE">
            <a:extLst>
              <a:ext uri="{FF2B5EF4-FFF2-40B4-BE49-F238E27FC236}">
                <a16:creationId xmlns:a16="http://schemas.microsoft.com/office/drawing/2014/main" id="{F0FC442D-F553-4142-955F-BE5674098E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02567C0-CA44-49A6-832B-79F3FC05AFC6}"/>
              </a:ext>
            </a:extLst>
          </p:cNvPr>
          <p:cNvPicPr>
            <a:picLocks noChangeAspect="1"/>
          </p:cNvPicPr>
          <p:nvPr/>
        </p:nvPicPr>
        <p:blipFill>
          <a:blip r:embed="rId7"/>
          <a:stretch>
            <a:fillRect/>
          </a:stretch>
        </p:blipFill>
        <p:spPr>
          <a:xfrm>
            <a:off x="7233579" y="4921255"/>
            <a:ext cx="1757439" cy="1757439"/>
          </a:xfrm>
          <a:prstGeom prst="rect">
            <a:avLst/>
          </a:prstGeom>
        </p:spPr>
      </p:pic>
      <p:pic>
        <p:nvPicPr>
          <p:cNvPr id="2062" name="Picture 14" descr="https://images-eu.ssl-images-amazon.com/images/I/51bUdeM4CQL._SX218_BO1,204,203,200_QL40_ML2_.jpg">
            <a:extLst>
              <a:ext uri="{FF2B5EF4-FFF2-40B4-BE49-F238E27FC236}">
                <a16:creationId xmlns:a16="http://schemas.microsoft.com/office/drawing/2014/main" id="{67B539BB-5A87-4997-8862-8955D16DDA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6567">
            <a:off x="2476988" y="5049642"/>
            <a:ext cx="1677350" cy="16773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images-na.ssl-images-amazon.com/images/I/514S3Rw4ZHL._SX404_BO1,204,203,200_.jpg">
            <a:extLst>
              <a:ext uri="{FF2B5EF4-FFF2-40B4-BE49-F238E27FC236}">
                <a16:creationId xmlns:a16="http://schemas.microsoft.com/office/drawing/2014/main" id="{A2EDDBEF-E7A6-4576-ADF3-8719542A57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226190">
            <a:off x="9078896" y="4853391"/>
            <a:ext cx="1375859" cy="169440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m.media-amazon.com/images/I/91hZf7mvbFL._AC_UY218_.jpg">
            <a:extLst>
              <a:ext uri="{FF2B5EF4-FFF2-40B4-BE49-F238E27FC236}">
                <a16:creationId xmlns:a16="http://schemas.microsoft.com/office/drawing/2014/main" id="{82B8C180-CB23-4C2F-ABD9-9B089F90EE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883" y="5012982"/>
            <a:ext cx="1696197" cy="1696197"/>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9129E391-0C86-409C-BE21-AC24CAD0B7F0}"/>
              </a:ext>
            </a:extLst>
          </p:cNvPr>
          <p:cNvSpPr/>
          <p:nvPr/>
        </p:nvSpPr>
        <p:spPr>
          <a:xfrm>
            <a:off x="7830884" y="2738952"/>
            <a:ext cx="1757439" cy="1737775"/>
          </a:xfrm>
          <a:prstGeom prst="wedgeEllipseCallout">
            <a:avLst>
              <a:gd name="adj1" fmla="val 75920"/>
              <a:gd name="adj2" fmla="val -198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0169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FA868B-2768-4137-879F-49249EB45619}"/>
              </a:ext>
            </a:extLst>
          </p:cNvPr>
          <p:cNvSpPr>
            <a:spLocks noGrp="1"/>
          </p:cNvSpPr>
          <p:nvPr>
            <p:ph type="title"/>
          </p:nvPr>
        </p:nvSpPr>
        <p:spPr>
          <a:xfrm>
            <a:off x="820693" y="733692"/>
            <a:ext cx="5198273" cy="587996"/>
          </a:xfrm>
        </p:spPr>
        <p:txBody>
          <a:bodyPr>
            <a:noAutofit/>
          </a:bodyPr>
          <a:lstStyle/>
          <a:p>
            <a:r>
              <a:rPr lang="en-GB" sz="16600" dirty="0">
                <a:latin typeface="NTPrint" panose="03000400000000000000" pitchFamily="66" charset="0"/>
              </a:rPr>
              <a:t>  </a:t>
            </a:r>
            <a:br>
              <a:rPr lang="en-GB" sz="16600" dirty="0">
                <a:latin typeface="NTPrint" panose="03000400000000000000" pitchFamily="66" charset="0"/>
              </a:rPr>
            </a:br>
            <a:r>
              <a:rPr lang="en-GB" sz="4800" dirty="0">
                <a:latin typeface="+mn-lt"/>
                <a:cs typeface="Calibri" panose="020F0502020204030204" pitchFamily="34" charset="0"/>
              </a:rPr>
              <a:t>How do we teach a   new phoneme?</a:t>
            </a:r>
            <a:endParaRPr lang="en-GB" dirty="0">
              <a:latin typeface="+mn-lt"/>
              <a:cs typeface="Calibri" panose="020F0502020204030204" pitchFamily="34" charset="0"/>
            </a:endParaRPr>
          </a:p>
        </p:txBody>
      </p:sp>
      <p:pic>
        <p:nvPicPr>
          <p:cNvPr id="2" name="Picture 1">
            <a:extLst>
              <a:ext uri="{FF2B5EF4-FFF2-40B4-BE49-F238E27FC236}">
                <a16:creationId xmlns:a16="http://schemas.microsoft.com/office/drawing/2014/main" id="{FCC95553-0FA0-4B0A-BC0B-7DD10BD7629E}"/>
              </a:ext>
            </a:extLst>
          </p:cNvPr>
          <p:cNvPicPr>
            <a:picLocks noChangeAspect="1"/>
          </p:cNvPicPr>
          <p:nvPr/>
        </p:nvPicPr>
        <p:blipFill>
          <a:blip r:embed="rId3"/>
          <a:stretch>
            <a:fillRect/>
          </a:stretch>
        </p:blipFill>
        <p:spPr>
          <a:xfrm>
            <a:off x="5792432" y="1133923"/>
            <a:ext cx="3099226" cy="3050801"/>
          </a:xfrm>
          <a:prstGeom prst="rect">
            <a:avLst/>
          </a:prstGeom>
        </p:spPr>
      </p:pic>
      <p:pic>
        <p:nvPicPr>
          <p:cNvPr id="1026" name="Picture 2" descr="Snake Ransomware Delivers Double-Strike on Honda, Energy Co. | Threatpost">
            <a:extLst>
              <a:ext uri="{FF2B5EF4-FFF2-40B4-BE49-F238E27FC236}">
                <a16:creationId xmlns:a16="http://schemas.microsoft.com/office/drawing/2014/main" id="{E1F4EE9E-4C84-4DB3-8FBA-547D7A966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61" y="3335039"/>
            <a:ext cx="5612505" cy="31570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ail Facts for Kids | LoveToKnow">
            <a:extLst>
              <a:ext uri="{FF2B5EF4-FFF2-40B4-BE49-F238E27FC236}">
                <a16:creationId xmlns:a16="http://schemas.microsoft.com/office/drawing/2014/main" id="{2986C287-1395-42BE-B483-105A616062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2895" y="4184724"/>
            <a:ext cx="3602298" cy="22190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k definition and meaning | Collins English Dictionary">
            <a:extLst>
              <a:ext uri="{FF2B5EF4-FFF2-40B4-BE49-F238E27FC236}">
                <a16:creationId xmlns:a16="http://schemas.microsoft.com/office/drawing/2014/main" id="{45A02C7B-520F-446F-98D9-2E7AAB31D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123" y="506875"/>
            <a:ext cx="3120219" cy="3126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1624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2690-19C6-5C32-1B22-B989810F67BC}"/>
              </a:ext>
            </a:extLst>
          </p:cNvPr>
          <p:cNvSpPr>
            <a:spLocks noGrp="1"/>
          </p:cNvSpPr>
          <p:nvPr>
            <p:ph type="title"/>
          </p:nvPr>
        </p:nvSpPr>
        <p:spPr>
          <a:xfrm>
            <a:off x="553982" y="2766218"/>
            <a:ext cx="10515600" cy="1325563"/>
          </a:xfrm>
        </p:spPr>
        <p:txBody>
          <a:bodyPr/>
          <a:lstStyle/>
          <a:p>
            <a:r>
              <a:rPr lang="en-US" dirty="0"/>
              <a:t>What is a grapheme?</a:t>
            </a:r>
          </a:p>
        </p:txBody>
      </p:sp>
      <p:sp>
        <p:nvSpPr>
          <p:cNvPr id="3" name="Content Placeholder 2">
            <a:extLst>
              <a:ext uri="{FF2B5EF4-FFF2-40B4-BE49-F238E27FC236}">
                <a16:creationId xmlns:a16="http://schemas.microsoft.com/office/drawing/2014/main" id="{CF830CF1-6AC5-219A-92AA-6C7120CDDBD3}"/>
              </a:ext>
            </a:extLst>
          </p:cNvPr>
          <p:cNvSpPr>
            <a:spLocks noGrp="1"/>
          </p:cNvSpPr>
          <p:nvPr>
            <p:ph idx="1"/>
          </p:nvPr>
        </p:nvSpPr>
        <p:spPr/>
        <p:txBody>
          <a:bodyPr/>
          <a:lstStyle/>
          <a:p>
            <a:endParaRPr lang="en-US" dirty="0"/>
          </a:p>
        </p:txBody>
      </p:sp>
      <p:pic>
        <p:nvPicPr>
          <p:cNvPr id="4097" name="Picture 1" descr="page1image57618416">
            <a:extLst>
              <a:ext uri="{FF2B5EF4-FFF2-40B4-BE49-F238E27FC236}">
                <a16:creationId xmlns:a16="http://schemas.microsoft.com/office/drawing/2014/main" id="{3995DA1D-CC17-CCB5-54DE-C18B510CE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782" y="365125"/>
            <a:ext cx="4633893" cy="570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312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vert="horz" lIns="91440" tIns="45720" rIns="91440" bIns="45720" rtlCol="0" anchor="b">
            <a:normAutofit/>
          </a:bodyPr>
          <a:lstStyle/>
          <a:p>
            <a:r>
              <a:rPr lang="en-US" sz="5400" b="1" kern="1200" dirty="0">
                <a:solidFill>
                  <a:schemeClr val="tx1"/>
                </a:solidFill>
                <a:latin typeface="+mj-lt"/>
                <a:ea typeface="+mj-ea"/>
                <a:cs typeface="+mj-cs"/>
              </a:rPr>
              <a:t>What is </a:t>
            </a:r>
            <a:r>
              <a:rPr lang="en-US" sz="5400" b="1" dirty="0"/>
              <a:t>oral blending?</a:t>
            </a:r>
            <a:endParaRPr lang="en-US" sz="5400" b="1" kern="1200" dirty="0">
              <a:solidFill>
                <a:schemeClr val="tx1"/>
              </a:solidFill>
              <a:latin typeface="+mj-lt"/>
              <a:ea typeface="+mj-ea"/>
              <a:cs typeface="+mj-cs"/>
            </a:endParaRP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1DE14E8-D380-514A-8456-9C1CA74B7B6E}"/>
              </a:ext>
            </a:extLst>
          </p:cNvPr>
          <p:cNvSpPr/>
          <p:nvPr/>
        </p:nvSpPr>
        <p:spPr>
          <a:xfrm>
            <a:off x="808638" y="2203079"/>
            <a:ext cx="10143668" cy="3435531"/>
          </a:xfrm>
          <a:prstGeom prst="rect">
            <a:avLst/>
          </a:prstGeom>
        </p:spPr>
        <p:txBody>
          <a:bodyPr vert="horz" lIns="91440" tIns="45720" rIns="91440" bIns="45720" rtlCol="0" anchor="ctr">
            <a:normAutofit/>
          </a:bodyPr>
          <a:lstStyle/>
          <a:p>
            <a:pPr>
              <a:lnSpc>
                <a:spcPct val="90000"/>
              </a:lnSpc>
              <a:spcAft>
                <a:spcPts val="600"/>
              </a:spcAft>
            </a:pPr>
            <a:r>
              <a:rPr lang="en-US" sz="2400" b="1" dirty="0"/>
              <a:t>				</a:t>
            </a:r>
          </a:p>
          <a:p>
            <a:pPr indent="-228600">
              <a:lnSpc>
                <a:spcPct val="90000"/>
              </a:lnSpc>
              <a:spcAft>
                <a:spcPts val="600"/>
              </a:spcAft>
              <a:buFont typeface="Arial" panose="020B0604020202020204" pitchFamily="34" charset="0"/>
              <a:buChar char="•"/>
            </a:pPr>
            <a:endParaRPr lang="en-US" sz="2400" b="1" i="1" dirty="0"/>
          </a:p>
        </p:txBody>
      </p:sp>
      <p:sp>
        <p:nvSpPr>
          <p:cNvPr id="4" name="Rectangle 3">
            <a:extLst>
              <a:ext uri="{FF2B5EF4-FFF2-40B4-BE49-F238E27FC236}">
                <a16:creationId xmlns:a16="http://schemas.microsoft.com/office/drawing/2014/main" id="{24864C6E-7BEE-45B9-8FC3-FAB7B299FEEA}"/>
              </a:ext>
            </a:extLst>
          </p:cNvPr>
          <p:cNvSpPr/>
          <p:nvPr/>
        </p:nvSpPr>
        <p:spPr>
          <a:xfrm>
            <a:off x="3111381" y="2492407"/>
            <a:ext cx="9068290" cy="3170099"/>
          </a:xfrm>
          <a:prstGeom prst="rect">
            <a:avLst/>
          </a:prstGeom>
        </p:spPr>
        <p:txBody>
          <a:bodyPr wrap="square">
            <a:spAutoFit/>
          </a:bodyPr>
          <a:lstStyle/>
          <a:p>
            <a:r>
              <a:rPr lang="en-US" sz="20000" b="1" dirty="0">
                <a:latin typeface="NTPrint" panose="03000400000000000000" pitchFamily="66" charset="0"/>
              </a:rPr>
              <a:t>s a t</a:t>
            </a:r>
            <a:endParaRPr lang="en-GB" sz="20000" b="1" dirty="0">
              <a:latin typeface="NTPrint" panose="03000400000000000000" pitchFamily="66" charset="0"/>
            </a:endParaRPr>
          </a:p>
        </p:txBody>
      </p:sp>
    </p:spTree>
    <p:extLst>
      <p:ext uri="{BB962C8B-B14F-4D97-AF65-F5344CB8AC3E}">
        <p14:creationId xmlns:p14="http://schemas.microsoft.com/office/powerpoint/2010/main" val="76284041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AA8F60-219F-4F3B-9484-9ECBD13AA00C}"/>
              </a:ext>
            </a:extLst>
          </p:cNvPr>
          <p:cNvSpPr>
            <a:spLocks noGrp="1"/>
          </p:cNvSpPr>
          <p:nvPr>
            <p:ph type="title"/>
          </p:nvPr>
        </p:nvSpPr>
        <p:spPr>
          <a:xfrm>
            <a:off x="3792508" y="567911"/>
            <a:ext cx="5721484" cy="1325563"/>
          </a:xfrm>
        </p:spPr>
        <p:txBody>
          <a:bodyPr>
            <a:normAutofit/>
          </a:bodyPr>
          <a:lstStyle/>
          <a:p>
            <a:r>
              <a:rPr lang="en-GB" dirty="0">
                <a:latin typeface="+mn-lt"/>
              </a:rPr>
              <a:t>Workshop Aims	</a:t>
            </a:r>
          </a:p>
        </p:txBody>
      </p:sp>
      <p:sp>
        <p:nvSpPr>
          <p:cNvPr id="3" name="Content Placeholder 2">
            <a:extLst>
              <a:ext uri="{FF2B5EF4-FFF2-40B4-BE49-F238E27FC236}">
                <a16:creationId xmlns:a16="http://schemas.microsoft.com/office/drawing/2014/main" id="{3AD85718-5C37-498C-9993-CD56EBFFE2E1}"/>
              </a:ext>
            </a:extLst>
          </p:cNvPr>
          <p:cNvSpPr>
            <a:spLocks noGrp="1"/>
          </p:cNvSpPr>
          <p:nvPr>
            <p:ph idx="1"/>
          </p:nvPr>
        </p:nvSpPr>
        <p:spPr>
          <a:xfrm>
            <a:off x="2000250" y="2309923"/>
            <a:ext cx="8953922" cy="2987899"/>
          </a:xfrm>
        </p:spPr>
        <p:txBody>
          <a:bodyPr>
            <a:normAutofit/>
          </a:bodyPr>
          <a:lstStyle/>
          <a:p>
            <a:r>
              <a:rPr lang="en-GB" dirty="0"/>
              <a:t>Provide a greater understanding of phonics and early reading </a:t>
            </a:r>
          </a:p>
          <a:p>
            <a:pPr marL="0" indent="0">
              <a:buNone/>
            </a:pPr>
            <a:r>
              <a:rPr lang="en-GB" dirty="0"/>
              <a:t>• Share insight into the changes of our new phonics scheme and a chance to look at some of the resources</a:t>
            </a:r>
          </a:p>
          <a:p>
            <a:pPr marL="0" indent="0">
              <a:buNone/>
            </a:pPr>
            <a:r>
              <a:rPr lang="en-GB" dirty="0"/>
              <a:t>• Explain how your child will read at school </a:t>
            </a:r>
          </a:p>
          <a:p>
            <a:pPr marL="0" indent="0">
              <a:buNone/>
            </a:pPr>
            <a:r>
              <a:rPr lang="en-GB" dirty="0"/>
              <a:t>• Share ideas about how you can help at home</a:t>
            </a:r>
          </a:p>
        </p:txBody>
      </p:sp>
    </p:spTree>
    <p:extLst>
      <p:ext uri="{BB962C8B-B14F-4D97-AF65-F5344CB8AC3E}">
        <p14:creationId xmlns:p14="http://schemas.microsoft.com/office/powerpoint/2010/main" val="889418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vert="horz" lIns="91440" tIns="45720" rIns="91440" bIns="45720" rtlCol="0" anchor="b">
            <a:normAutofit/>
          </a:bodyPr>
          <a:lstStyle/>
          <a:p>
            <a:r>
              <a:rPr lang="en-US" sz="5400" b="1" kern="1200" dirty="0">
                <a:solidFill>
                  <a:schemeClr val="tx1"/>
                </a:solidFill>
                <a:latin typeface="+mj-lt"/>
                <a:ea typeface="+mj-ea"/>
                <a:cs typeface="+mj-cs"/>
              </a:rPr>
              <a:t>What is blending?</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1DE14E8-D380-514A-8456-9C1CA74B7B6E}"/>
              </a:ext>
            </a:extLst>
          </p:cNvPr>
          <p:cNvSpPr/>
          <p:nvPr/>
        </p:nvSpPr>
        <p:spPr>
          <a:xfrm>
            <a:off x="808638" y="2458697"/>
            <a:ext cx="10143668" cy="3435531"/>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2400" dirty="0"/>
              <a:t>Blending is the skill required for decoding words by saying each individual phoneme in a word and merging them together to say the word.</a:t>
            </a:r>
          </a:p>
          <a:p>
            <a:pPr>
              <a:lnSpc>
                <a:spcPct val="90000"/>
              </a:lnSpc>
              <a:spcAft>
                <a:spcPts val="600"/>
              </a:spcAft>
            </a:pPr>
            <a:r>
              <a:rPr lang="en-US" sz="20000" b="1" dirty="0">
                <a:latin typeface="NTPrint" panose="03000400000000000000" pitchFamily="66" charset="0"/>
                <a:cs typeface="Cavolini" panose="020B0604020202020204" pitchFamily="34" charset="0"/>
              </a:rPr>
              <a:t>s a t </a:t>
            </a:r>
            <a:r>
              <a:rPr lang="en-US" sz="12400" b="1" dirty="0">
                <a:latin typeface="NTPrint" panose="03000400000000000000" pitchFamily="66" charset="0"/>
                <a:cs typeface="Cavolini" panose="020B0604020202020204" pitchFamily="34" charset="0"/>
                <a:sym typeface="Wingdings" pitchFamily="2" charset="2"/>
              </a:rPr>
              <a:t></a:t>
            </a:r>
            <a:r>
              <a:rPr lang="en-US" sz="20000" b="1" dirty="0">
                <a:latin typeface="NTPrint" panose="03000400000000000000" pitchFamily="66" charset="0"/>
                <a:cs typeface="Cavolini" panose="020B0604020202020204" pitchFamily="34" charset="0"/>
                <a:sym typeface="Wingdings" pitchFamily="2" charset="2"/>
              </a:rPr>
              <a:t>sat </a:t>
            </a:r>
            <a:endParaRPr lang="en-US" sz="20000" b="1" dirty="0">
              <a:latin typeface="NTPrint" panose="03000400000000000000" pitchFamily="66" charset="0"/>
              <a:cs typeface="Cavolini" panose="020B0604020202020204" pitchFamily="34" charset="0"/>
            </a:endParaRPr>
          </a:p>
          <a:p>
            <a:pPr>
              <a:lnSpc>
                <a:spcPct val="90000"/>
              </a:lnSpc>
              <a:spcAft>
                <a:spcPts val="600"/>
              </a:spcAft>
            </a:pPr>
            <a:r>
              <a:rPr lang="en-US" sz="2400" b="1" dirty="0"/>
              <a:t>				</a:t>
            </a:r>
          </a:p>
          <a:p>
            <a:pPr indent="-228600">
              <a:lnSpc>
                <a:spcPct val="90000"/>
              </a:lnSpc>
              <a:spcAft>
                <a:spcPts val="600"/>
              </a:spcAft>
              <a:buFont typeface="Arial" panose="020B0604020202020204" pitchFamily="34" charset="0"/>
              <a:buChar char="•"/>
            </a:pPr>
            <a:endParaRPr lang="en-US" sz="2400" b="1" i="1" dirty="0"/>
          </a:p>
        </p:txBody>
      </p:sp>
    </p:spTree>
    <p:extLst>
      <p:ext uri="{BB962C8B-B14F-4D97-AF65-F5344CB8AC3E}">
        <p14:creationId xmlns:p14="http://schemas.microsoft.com/office/powerpoint/2010/main" val="291444357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Blending to read words</a:t>
            </a:r>
          </a:p>
        </p:txBody>
      </p:sp>
      <p:grpSp>
        <p:nvGrpSpPr>
          <p:cNvPr id="2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5922492" y="1835703"/>
            <a:ext cx="5536001" cy="3127840"/>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E6E1ED-63E0-42C0-AF1E-B1B2E45230FC}"/>
              </a:ext>
            </a:extLst>
          </p:cNvPr>
          <p:cNvPicPr>
            <a:picLocks noChangeAspect="1"/>
          </p:cNvPicPr>
          <p:nvPr/>
        </p:nvPicPr>
        <p:blipFill>
          <a:blip r:embed="rId3"/>
          <a:stretch>
            <a:fillRect/>
          </a:stretch>
        </p:blipFill>
        <p:spPr>
          <a:xfrm rot="20777003">
            <a:off x="7533691" y="2329054"/>
            <a:ext cx="3934138" cy="4527780"/>
          </a:xfrm>
          <a:prstGeom prst="rect">
            <a:avLst/>
          </a:prstGeom>
        </p:spPr>
      </p:pic>
      <p:sp>
        <p:nvSpPr>
          <p:cNvPr id="2" name="Title 1"/>
          <p:cNvSpPr>
            <a:spLocks noGrp="1"/>
          </p:cNvSpPr>
          <p:nvPr>
            <p:ph type="title"/>
          </p:nvPr>
        </p:nvSpPr>
        <p:spPr>
          <a:xfrm>
            <a:off x="-1380816" y="675833"/>
            <a:ext cx="8911687" cy="1280890"/>
          </a:xfrm>
        </p:spPr>
        <p:txBody>
          <a:bodyPr>
            <a:normAutofit/>
          </a:bodyPr>
          <a:lstStyle/>
          <a:p>
            <a:pPr algn="ctr"/>
            <a:r>
              <a:rPr lang="en-GB" sz="4800" b="1" dirty="0">
                <a:latin typeface="+mn-lt"/>
              </a:rPr>
              <a:t>What is segmenting?</a:t>
            </a:r>
          </a:p>
        </p:txBody>
      </p:sp>
      <p:sp>
        <p:nvSpPr>
          <p:cNvPr id="3" name="Content Placeholder 2"/>
          <p:cNvSpPr>
            <a:spLocks noGrp="1"/>
          </p:cNvSpPr>
          <p:nvPr>
            <p:ph idx="1"/>
          </p:nvPr>
        </p:nvSpPr>
        <p:spPr>
          <a:xfrm>
            <a:off x="780978" y="1654489"/>
            <a:ext cx="9215228" cy="3992303"/>
          </a:xfrm>
        </p:spPr>
        <p:txBody>
          <a:bodyPr>
            <a:normAutofit/>
          </a:bodyPr>
          <a:lstStyle/>
          <a:p>
            <a:pPr marL="0" indent="0">
              <a:buNone/>
            </a:pPr>
            <a:r>
              <a:rPr lang="en-GB" sz="4000" dirty="0"/>
              <a:t>Segmenting is the opposite of blending and is the skill used for spelling by splitting word into its individual phonemes</a:t>
            </a:r>
          </a:p>
          <a:p>
            <a:pPr marL="0" indent="0">
              <a:buNone/>
            </a:pPr>
            <a:endParaRPr lang="en-GB" dirty="0"/>
          </a:p>
        </p:txBody>
      </p:sp>
      <p:sp>
        <p:nvSpPr>
          <p:cNvPr id="5" name="Oval 4">
            <a:extLst>
              <a:ext uri="{FF2B5EF4-FFF2-40B4-BE49-F238E27FC236}">
                <a16:creationId xmlns:a16="http://schemas.microsoft.com/office/drawing/2014/main" id="{4B489948-9FCE-4922-B89B-DE176A3AE893}"/>
              </a:ext>
            </a:extLst>
          </p:cNvPr>
          <p:cNvSpPr/>
          <p:nvPr/>
        </p:nvSpPr>
        <p:spPr>
          <a:xfrm>
            <a:off x="3310270" y="5405015"/>
            <a:ext cx="635430" cy="60443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9">
            <a:extLst>
              <a:ext uri="{FF2B5EF4-FFF2-40B4-BE49-F238E27FC236}">
                <a16:creationId xmlns:a16="http://schemas.microsoft.com/office/drawing/2014/main" id="{6BA2743A-A3F1-4630-B52B-80223AC3F5AB}"/>
              </a:ext>
            </a:extLst>
          </p:cNvPr>
          <p:cNvSpPr/>
          <p:nvPr/>
        </p:nvSpPr>
        <p:spPr>
          <a:xfrm>
            <a:off x="267005" y="5396069"/>
            <a:ext cx="2457688" cy="58893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D7ECAD6-B815-4727-B6C2-57ECE82544CB}"/>
              </a:ext>
            </a:extLst>
          </p:cNvPr>
          <p:cNvSpPr/>
          <p:nvPr/>
        </p:nvSpPr>
        <p:spPr>
          <a:xfrm>
            <a:off x="741867" y="3338963"/>
            <a:ext cx="2205371" cy="2646878"/>
          </a:xfrm>
          <a:prstGeom prst="rect">
            <a:avLst/>
          </a:prstGeom>
        </p:spPr>
        <p:txBody>
          <a:bodyPr wrap="square">
            <a:spAutoFit/>
          </a:bodyPr>
          <a:lstStyle/>
          <a:p>
            <a:r>
              <a:rPr lang="en-US" sz="16600" b="1" dirty="0">
                <a:latin typeface="NTPrint" panose="03000400000000000000" pitchFamily="66" charset="0"/>
              </a:rPr>
              <a:t>sh</a:t>
            </a:r>
            <a:endParaRPr lang="en-GB" sz="2800" b="1" dirty="0"/>
          </a:p>
        </p:txBody>
      </p:sp>
      <p:sp>
        <p:nvSpPr>
          <p:cNvPr id="10" name="Rectangle 9">
            <a:extLst>
              <a:ext uri="{FF2B5EF4-FFF2-40B4-BE49-F238E27FC236}">
                <a16:creationId xmlns:a16="http://schemas.microsoft.com/office/drawing/2014/main" id="{4C454B3F-3DFE-4C4F-B2DD-9F971F14B393}"/>
              </a:ext>
            </a:extLst>
          </p:cNvPr>
          <p:cNvSpPr/>
          <p:nvPr/>
        </p:nvSpPr>
        <p:spPr>
          <a:xfrm>
            <a:off x="2987365" y="3293925"/>
            <a:ext cx="1210843" cy="2646878"/>
          </a:xfrm>
          <a:prstGeom prst="rect">
            <a:avLst/>
          </a:prstGeom>
        </p:spPr>
        <p:txBody>
          <a:bodyPr wrap="square">
            <a:spAutoFit/>
          </a:bodyPr>
          <a:lstStyle/>
          <a:p>
            <a:r>
              <a:rPr lang="en-US" sz="16600" b="1" dirty="0">
                <a:latin typeface="NTPrint" panose="03000400000000000000" pitchFamily="66" charset="0"/>
              </a:rPr>
              <a:t>o</a:t>
            </a:r>
            <a:endParaRPr lang="en-GB" sz="2800" b="1" dirty="0"/>
          </a:p>
        </p:txBody>
      </p:sp>
      <p:sp>
        <p:nvSpPr>
          <p:cNvPr id="11" name="Rectangle 10">
            <a:extLst>
              <a:ext uri="{FF2B5EF4-FFF2-40B4-BE49-F238E27FC236}">
                <a16:creationId xmlns:a16="http://schemas.microsoft.com/office/drawing/2014/main" id="{6AABCE01-0956-4180-B3DC-426A052B7B89}"/>
              </a:ext>
            </a:extLst>
          </p:cNvPr>
          <p:cNvSpPr/>
          <p:nvPr/>
        </p:nvSpPr>
        <p:spPr>
          <a:xfrm>
            <a:off x="4185586" y="3269506"/>
            <a:ext cx="2205371" cy="2646878"/>
          </a:xfrm>
          <a:prstGeom prst="rect">
            <a:avLst/>
          </a:prstGeom>
        </p:spPr>
        <p:txBody>
          <a:bodyPr wrap="square">
            <a:spAutoFit/>
          </a:bodyPr>
          <a:lstStyle/>
          <a:p>
            <a:r>
              <a:rPr lang="en-US" sz="16600" b="1" dirty="0">
                <a:latin typeface="NTPrint" panose="03000400000000000000" pitchFamily="66" charset="0"/>
              </a:rPr>
              <a:t>p</a:t>
            </a:r>
            <a:endParaRPr lang="en-GB" sz="2800" b="1" dirty="0"/>
          </a:p>
        </p:txBody>
      </p:sp>
      <p:sp>
        <p:nvSpPr>
          <p:cNvPr id="12" name="Oval 11">
            <a:extLst>
              <a:ext uri="{FF2B5EF4-FFF2-40B4-BE49-F238E27FC236}">
                <a16:creationId xmlns:a16="http://schemas.microsoft.com/office/drawing/2014/main" id="{5149B375-7224-602D-DE5E-984074BD85A8}"/>
              </a:ext>
            </a:extLst>
          </p:cNvPr>
          <p:cNvSpPr/>
          <p:nvPr/>
        </p:nvSpPr>
        <p:spPr>
          <a:xfrm>
            <a:off x="4652842" y="5405015"/>
            <a:ext cx="635430" cy="60443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137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824" y="238670"/>
            <a:ext cx="8911687" cy="1280890"/>
          </a:xfrm>
        </p:spPr>
        <p:txBody>
          <a:bodyPr>
            <a:normAutofit/>
          </a:bodyPr>
          <a:lstStyle/>
          <a:p>
            <a:r>
              <a:rPr lang="en-GB" sz="4400" dirty="0"/>
              <a:t>What is a digraph?</a:t>
            </a:r>
          </a:p>
        </p:txBody>
      </p:sp>
      <p:sp>
        <p:nvSpPr>
          <p:cNvPr id="4" name="Content Placeholder 3"/>
          <p:cNvSpPr>
            <a:spLocks noGrp="1"/>
          </p:cNvSpPr>
          <p:nvPr>
            <p:ph idx="1"/>
          </p:nvPr>
        </p:nvSpPr>
        <p:spPr/>
        <p:txBody>
          <a:bodyPr/>
          <a:lstStyle/>
          <a:p>
            <a:endParaRPr lang="en-GB" dirty="0"/>
          </a:p>
        </p:txBody>
      </p:sp>
      <p:pic>
        <p:nvPicPr>
          <p:cNvPr id="3" name="Picture 2">
            <a:extLst>
              <a:ext uri="{FF2B5EF4-FFF2-40B4-BE49-F238E27FC236}">
                <a16:creationId xmlns:a16="http://schemas.microsoft.com/office/drawing/2014/main" id="{86211E81-AA13-935E-23B6-231FAAED9EB8}"/>
              </a:ext>
            </a:extLst>
          </p:cNvPr>
          <p:cNvPicPr>
            <a:picLocks noChangeAspect="1"/>
          </p:cNvPicPr>
          <p:nvPr/>
        </p:nvPicPr>
        <p:blipFill>
          <a:blip r:embed="rId3"/>
          <a:stretch>
            <a:fillRect/>
          </a:stretch>
        </p:blipFill>
        <p:spPr>
          <a:xfrm rot="182782">
            <a:off x="6168225" y="1322718"/>
            <a:ext cx="3719845" cy="5357151"/>
          </a:xfrm>
          <a:prstGeom prst="rect">
            <a:avLst/>
          </a:prstGeom>
        </p:spPr>
      </p:pic>
      <p:pic>
        <p:nvPicPr>
          <p:cNvPr id="5" name="Picture 4">
            <a:extLst>
              <a:ext uri="{FF2B5EF4-FFF2-40B4-BE49-F238E27FC236}">
                <a16:creationId xmlns:a16="http://schemas.microsoft.com/office/drawing/2014/main" id="{ECDABA1F-8E66-991C-B437-513272667B07}"/>
              </a:ext>
            </a:extLst>
          </p:cNvPr>
          <p:cNvPicPr>
            <a:picLocks noChangeAspect="1"/>
          </p:cNvPicPr>
          <p:nvPr/>
        </p:nvPicPr>
        <p:blipFill>
          <a:blip r:embed="rId4"/>
          <a:stretch>
            <a:fillRect/>
          </a:stretch>
        </p:blipFill>
        <p:spPr>
          <a:xfrm rot="21394449">
            <a:off x="2100490" y="1498928"/>
            <a:ext cx="3497782" cy="5004730"/>
          </a:xfrm>
          <a:prstGeom prst="rect">
            <a:avLst/>
          </a:prstGeom>
        </p:spPr>
      </p:pic>
    </p:spTree>
    <p:extLst>
      <p:ext uri="{BB962C8B-B14F-4D97-AF65-F5344CB8AC3E}">
        <p14:creationId xmlns:p14="http://schemas.microsoft.com/office/powerpoint/2010/main" val="151790714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CB51-37B5-1701-186D-8549B6BAE367}"/>
              </a:ext>
            </a:extLst>
          </p:cNvPr>
          <p:cNvSpPr>
            <a:spLocks noGrp="1"/>
          </p:cNvSpPr>
          <p:nvPr>
            <p:ph type="title"/>
          </p:nvPr>
        </p:nvSpPr>
        <p:spPr/>
        <p:txBody>
          <a:bodyPr/>
          <a:lstStyle/>
          <a:p>
            <a:r>
              <a:rPr lang="en-US" dirty="0"/>
              <a:t>What is a trigraph?</a:t>
            </a:r>
          </a:p>
        </p:txBody>
      </p:sp>
      <p:pic>
        <p:nvPicPr>
          <p:cNvPr id="5" name="Content Placeholder 4" descr="A picture containing text&#10;&#10;Description automatically generated">
            <a:extLst>
              <a:ext uri="{FF2B5EF4-FFF2-40B4-BE49-F238E27FC236}">
                <a16:creationId xmlns:a16="http://schemas.microsoft.com/office/drawing/2014/main" id="{9A452607-1180-541D-9221-77ACE6AD501A}"/>
              </a:ext>
            </a:extLst>
          </p:cNvPr>
          <p:cNvPicPr>
            <a:picLocks noGrp="1" noChangeAspect="1"/>
          </p:cNvPicPr>
          <p:nvPr>
            <p:ph idx="1"/>
          </p:nvPr>
        </p:nvPicPr>
        <p:blipFill>
          <a:blip r:embed="rId3"/>
          <a:stretch>
            <a:fillRect/>
          </a:stretch>
        </p:blipFill>
        <p:spPr>
          <a:xfrm>
            <a:off x="6292312" y="1027906"/>
            <a:ext cx="3877697" cy="5290103"/>
          </a:xfrm>
        </p:spPr>
      </p:pic>
      <p:sp>
        <p:nvSpPr>
          <p:cNvPr id="7" name="TextBox 6">
            <a:extLst>
              <a:ext uri="{FF2B5EF4-FFF2-40B4-BE49-F238E27FC236}">
                <a16:creationId xmlns:a16="http://schemas.microsoft.com/office/drawing/2014/main" id="{257FE0F9-6E25-0210-65BF-6D857D04D7CD}"/>
              </a:ext>
            </a:extLst>
          </p:cNvPr>
          <p:cNvSpPr txBox="1"/>
          <p:nvPr/>
        </p:nvSpPr>
        <p:spPr>
          <a:xfrm>
            <a:off x="2987299" y="2349518"/>
            <a:ext cx="2912390" cy="2646878"/>
          </a:xfrm>
          <a:prstGeom prst="rect">
            <a:avLst/>
          </a:prstGeom>
          <a:noFill/>
        </p:spPr>
        <p:txBody>
          <a:bodyPr wrap="square">
            <a:spAutoFit/>
          </a:bodyPr>
          <a:lstStyle/>
          <a:p>
            <a:r>
              <a:rPr lang="en-GB" sz="16600" dirty="0" err="1">
                <a:effectLst/>
                <a:latin typeface="SassoonInfantRg"/>
              </a:rPr>
              <a:t>igh</a:t>
            </a:r>
            <a:r>
              <a:rPr lang="en-GB" sz="8000" dirty="0">
                <a:effectLst/>
                <a:latin typeface="SassoonInfantRg"/>
              </a:rPr>
              <a:t> </a:t>
            </a:r>
            <a:endParaRPr lang="en-GB" sz="8000" dirty="0">
              <a:effectLst/>
            </a:endParaRPr>
          </a:p>
        </p:txBody>
      </p:sp>
    </p:spTree>
    <p:extLst>
      <p:ext uri="{BB962C8B-B14F-4D97-AF65-F5344CB8AC3E}">
        <p14:creationId xmlns:p14="http://schemas.microsoft.com/office/powerpoint/2010/main" val="4145964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10;&#10;Description automatically generated">
            <a:extLst>
              <a:ext uri="{FF2B5EF4-FFF2-40B4-BE49-F238E27FC236}">
                <a16:creationId xmlns:a16="http://schemas.microsoft.com/office/drawing/2014/main" id="{0CDD4A1C-9614-68D9-18C0-15E9716B05C6}"/>
              </a:ext>
            </a:extLst>
          </p:cNvPr>
          <p:cNvPicPr>
            <a:picLocks noGrp="1" noChangeAspect="1"/>
          </p:cNvPicPr>
          <p:nvPr>
            <p:ph idx="1"/>
          </p:nvPr>
        </p:nvPicPr>
        <p:blipFill>
          <a:blip r:embed="rId3"/>
          <a:stretch>
            <a:fillRect/>
          </a:stretch>
        </p:blipFill>
        <p:spPr>
          <a:xfrm>
            <a:off x="390379" y="143933"/>
            <a:ext cx="11006666" cy="6714067"/>
          </a:xfrm>
          <a:prstGeom prst="rect">
            <a:avLst/>
          </a:prstGeom>
        </p:spPr>
      </p:pic>
    </p:spTree>
    <p:extLst>
      <p:ext uri="{BB962C8B-B14F-4D97-AF65-F5344CB8AC3E}">
        <p14:creationId xmlns:p14="http://schemas.microsoft.com/office/powerpoint/2010/main" val="350713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a:xfrm>
            <a:off x="477070" y="993365"/>
            <a:ext cx="5387502" cy="1325563"/>
          </a:xfrm>
        </p:spPr>
        <p:txBody>
          <a:bodyPr vert="horz" lIns="91440" tIns="45720" rIns="91440" bIns="45720" rtlCol="0" anchor="ctr">
            <a:noAutofit/>
          </a:bodyPr>
          <a:lstStyle/>
          <a:p>
            <a:r>
              <a:rPr lang="en-US" sz="6000" dirty="0">
                <a:solidFill>
                  <a:schemeClr val="tx1"/>
                </a:solidFill>
              </a:rPr>
              <a:t>Challenge time…</a:t>
            </a:r>
          </a:p>
        </p:txBody>
      </p:sp>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1035996" y="2202247"/>
            <a:ext cx="5387502" cy="4351338"/>
          </a:xfrm>
        </p:spPr>
        <p:txBody>
          <a:bodyPr vert="horz" lIns="91440" tIns="45720" rIns="91440" bIns="45720" rtlCol="0">
            <a:normAutofit/>
          </a:bodyPr>
          <a:lstStyle/>
          <a:p>
            <a:r>
              <a:rPr lang="en-US" sz="4400" dirty="0">
                <a:solidFill>
                  <a:schemeClr val="tx1"/>
                </a:solidFill>
              </a:rPr>
              <a:t>Say the word.</a:t>
            </a:r>
          </a:p>
          <a:p>
            <a:r>
              <a:rPr lang="en-US" sz="4400" dirty="0">
                <a:solidFill>
                  <a:schemeClr val="tx1"/>
                </a:solidFill>
              </a:rPr>
              <a:t>Segment the sounds.</a:t>
            </a:r>
          </a:p>
          <a:p>
            <a:r>
              <a:rPr lang="en-US" sz="4400" dirty="0">
                <a:solidFill>
                  <a:schemeClr val="tx1"/>
                </a:solidFill>
              </a:rPr>
              <a:t>Count the sounds.</a:t>
            </a:r>
          </a:p>
          <a:p>
            <a:r>
              <a:rPr lang="en-US" sz="4400" dirty="0">
                <a:solidFill>
                  <a:schemeClr val="tx1"/>
                </a:solidFill>
              </a:rPr>
              <a:t>Write them down.</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rotWithShape="1">
          <a:blip r:embed="rId3">
            <a:extLst>
              <a:ext uri="{28A0092B-C50C-407E-A947-70E740481C1C}">
                <a14:useLocalDpi xmlns:a14="http://schemas.microsoft.com/office/drawing/2010/main"/>
              </a:ext>
            </a:extLst>
          </a:blip>
          <a:srcRect l="21327" r="12076"/>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A19F-C2E6-BD4C-8C67-E36AC461EEA4}"/>
              </a:ext>
            </a:extLst>
          </p:cNvPr>
          <p:cNvSpPr>
            <a:spLocks noGrp="1"/>
          </p:cNvSpPr>
          <p:nvPr>
            <p:ph type="title"/>
          </p:nvPr>
        </p:nvSpPr>
        <p:spPr/>
        <p:txBody>
          <a:bodyPr>
            <a:normAutofit/>
          </a:bodyPr>
          <a:lstStyle/>
          <a:p>
            <a:r>
              <a:rPr lang="en-US" sz="4000" dirty="0">
                <a:latin typeface="+mn-lt"/>
              </a:rPr>
              <a:t>Using sound buttons to support</a:t>
            </a:r>
          </a:p>
        </p:txBody>
      </p:sp>
      <p:sp>
        <p:nvSpPr>
          <p:cNvPr id="14" name="Title 1">
            <a:extLst>
              <a:ext uri="{FF2B5EF4-FFF2-40B4-BE49-F238E27FC236}">
                <a16:creationId xmlns:a16="http://schemas.microsoft.com/office/drawing/2014/main" id="{B6FE3556-7C9D-4586-AF86-C1D5323FB01A}"/>
              </a:ext>
            </a:extLst>
          </p:cNvPr>
          <p:cNvSpPr txBox="1">
            <a:spLocks/>
          </p:cNvSpPr>
          <p:nvPr/>
        </p:nvSpPr>
        <p:spPr>
          <a:xfrm>
            <a:off x="2075046" y="1659691"/>
            <a:ext cx="12514542" cy="4274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0" dirty="0">
                <a:latin typeface="NTPrint" panose="03000400000000000000" pitchFamily="66" charset="0"/>
              </a:rPr>
              <a:t>b l a ck</a:t>
            </a:r>
          </a:p>
        </p:txBody>
      </p:sp>
      <p:sp>
        <p:nvSpPr>
          <p:cNvPr id="5" name="Oval 4">
            <a:extLst>
              <a:ext uri="{FF2B5EF4-FFF2-40B4-BE49-F238E27FC236}">
                <a16:creationId xmlns:a16="http://schemas.microsoft.com/office/drawing/2014/main" id="{615F26D0-E738-2EB7-7552-2BB4EBFDDA7B}"/>
              </a:ext>
            </a:extLst>
          </p:cNvPr>
          <p:cNvSpPr/>
          <p:nvPr/>
        </p:nvSpPr>
        <p:spPr>
          <a:xfrm>
            <a:off x="2721924" y="4832795"/>
            <a:ext cx="635430" cy="60443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A01F44-F845-35F1-8C48-FD15A4D6C99E}"/>
              </a:ext>
            </a:extLst>
          </p:cNvPr>
          <p:cNvSpPr/>
          <p:nvPr/>
        </p:nvSpPr>
        <p:spPr>
          <a:xfrm>
            <a:off x="4408962" y="4832795"/>
            <a:ext cx="635430" cy="60443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C26537-44FF-81DE-57E9-C5355684B697}"/>
              </a:ext>
            </a:extLst>
          </p:cNvPr>
          <p:cNvSpPr/>
          <p:nvPr/>
        </p:nvSpPr>
        <p:spPr>
          <a:xfrm>
            <a:off x="6096000" y="4832795"/>
            <a:ext cx="635430" cy="60443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B828E0A5-3ACE-D62D-922D-7F69EEB1325F}"/>
              </a:ext>
            </a:extLst>
          </p:cNvPr>
          <p:cNvSpPr/>
          <p:nvPr/>
        </p:nvSpPr>
        <p:spPr>
          <a:xfrm>
            <a:off x="7783038" y="4848295"/>
            <a:ext cx="2457688" cy="58893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940885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D3CC699-F1D6-47F7-A321-199CE62CDCF7}"/>
              </a:ext>
            </a:extLst>
          </p:cNvPr>
          <p:cNvGraphicFramePr>
            <a:graphicFrameLocks noGrp="1"/>
          </p:cNvGraphicFramePr>
          <p:nvPr>
            <p:extLst>
              <p:ext uri="{D42A27DB-BD31-4B8C-83A1-F6EECF244321}">
                <p14:modId xmlns:p14="http://schemas.microsoft.com/office/powerpoint/2010/main" val="2139616092"/>
              </p:ext>
            </p:extLst>
          </p:nvPr>
        </p:nvGraphicFramePr>
        <p:xfrm>
          <a:off x="962660" y="991446"/>
          <a:ext cx="10266680" cy="4875108"/>
        </p:xfrm>
        <a:graphic>
          <a:graphicData uri="http://schemas.openxmlformats.org/drawingml/2006/table">
            <a:tbl>
              <a:tblPr firstRow="1" bandRow="1">
                <a:tableStyleId>{21E4AEA4-8DFA-4A89-87EB-49C32662AFE0}</a:tableStyleId>
              </a:tblPr>
              <a:tblGrid>
                <a:gridCol w="5133340">
                  <a:extLst>
                    <a:ext uri="{9D8B030D-6E8A-4147-A177-3AD203B41FA5}">
                      <a16:colId xmlns:a16="http://schemas.microsoft.com/office/drawing/2014/main" val="1623504366"/>
                    </a:ext>
                  </a:extLst>
                </a:gridCol>
                <a:gridCol w="5133340">
                  <a:extLst>
                    <a:ext uri="{9D8B030D-6E8A-4147-A177-3AD203B41FA5}">
                      <a16:colId xmlns:a16="http://schemas.microsoft.com/office/drawing/2014/main" val="3275641762"/>
                    </a:ext>
                  </a:extLst>
                </a:gridCol>
              </a:tblGrid>
              <a:tr h="1477434">
                <a:tc>
                  <a:txBody>
                    <a:bodyPr/>
                    <a:lstStyle/>
                    <a:p>
                      <a:r>
                        <a:rPr lang="en-GB" sz="6000" dirty="0"/>
                        <a:t>ladder</a:t>
                      </a:r>
                    </a:p>
                  </a:txBody>
                  <a:tcPr/>
                </a:tc>
                <a:tc>
                  <a:txBody>
                    <a:bodyPr/>
                    <a:lstStyle/>
                    <a:p>
                      <a:r>
                        <a:rPr lang="en-GB" sz="6000" dirty="0"/>
                        <a:t>pond</a:t>
                      </a:r>
                    </a:p>
                  </a:txBody>
                  <a:tcPr/>
                </a:tc>
                <a:extLst>
                  <a:ext uri="{0D108BD9-81ED-4DB2-BD59-A6C34878D82A}">
                    <a16:rowId xmlns:a16="http://schemas.microsoft.com/office/drawing/2014/main" val="2921385739"/>
                  </a:ext>
                </a:extLst>
              </a:tr>
              <a:tr h="1477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a:t>sheep</a:t>
                      </a:r>
                    </a:p>
                    <a:p>
                      <a:endParaRPr lang="en-GB" sz="6000" dirty="0"/>
                    </a:p>
                  </a:txBody>
                  <a:tcPr/>
                </a:tc>
                <a:tc>
                  <a:txBody>
                    <a:bodyPr/>
                    <a:lstStyle/>
                    <a:p>
                      <a:r>
                        <a:rPr lang="en-GB" sz="6000" dirty="0"/>
                        <a:t>church</a:t>
                      </a:r>
                    </a:p>
                  </a:txBody>
                  <a:tcPr/>
                </a:tc>
                <a:extLst>
                  <a:ext uri="{0D108BD9-81ED-4DB2-BD59-A6C34878D82A}">
                    <a16:rowId xmlns:a16="http://schemas.microsoft.com/office/drawing/2014/main" val="1098243316"/>
                  </a:ext>
                </a:extLst>
              </a:tr>
              <a:tr h="1477434">
                <a:tc>
                  <a:txBody>
                    <a:bodyPr/>
                    <a:lstStyle/>
                    <a:p>
                      <a:r>
                        <a:rPr lang="en-GB" sz="6000" dirty="0"/>
                        <a:t>scream</a:t>
                      </a:r>
                    </a:p>
                  </a:txBody>
                  <a:tcPr/>
                </a:tc>
                <a:tc>
                  <a:txBody>
                    <a:bodyPr/>
                    <a:lstStyle/>
                    <a:p>
                      <a:r>
                        <a:rPr lang="en-GB" sz="6000" dirty="0"/>
                        <a:t>foil</a:t>
                      </a:r>
                    </a:p>
                  </a:txBody>
                  <a:tcPr/>
                </a:tc>
                <a:extLst>
                  <a:ext uri="{0D108BD9-81ED-4DB2-BD59-A6C34878D82A}">
                    <a16:rowId xmlns:a16="http://schemas.microsoft.com/office/drawing/2014/main" val="4004793203"/>
                  </a:ext>
                </a:extLst>
              </a:tr>
            </a:tbl>
          </a:graphicData>
        </a:graphic>
      </p:graphicFrame>
    </p:spTree>
    <p:extLst>
      <p:ext uri="{BB962C8B-B14F-4D97-AF65-F5344CB8AC3E}">
        <p14:creationId xmlns:p14="http://schemas.microsoft.com/office/powerpoint/2010/main" val="4359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D3CC699-F1D6-47F7-A321-199CE62CDCF7}"/>
              </a:ext>
            </a:extLst>
          </p:cNvPr>
          <p:cNvGraphicFramePr>
            <a:graphicFrameLocks noGrp="1"/>
          </p:cNvGraphicFramePr>
          <p:nvPr>
            <p:extLst>
              <p:ext uri="{D42A27DB-BD31-4B8C-83A1-F6EECF244321}">
                <p14:modId xmlns:p14="http://schemas.microsoft.com/office/powerpoint/2010/main" val="2662015935"/>
              </p:ext>
            </p:extLst>
          </p:nvPr>
        </p:nvGraphicFramePr>
        <p:xfrm>
          <a:off x="595630" y="1174326"/>
          <a:ext cx="11000740" cy="4509348"/>
        </p:xfrm>
        <a:graphic>
          <a:graphicData uri="http://schemas.openxmlformats.org/drawingml/2006/table">
            <a:tbl>
              <a:tblPr firstRow="1" bandRow="1">
                <a:tableStyleId>{21E4AEA4-8DFA-4A89-87EB-49C32662AFE0}</a:tableStyleId>
              </a:tblPr>
              <a:tblGrid>
                <a:gridCol w="5500370">
                  <a:extLst>
                    <a:ext uri="{9D8B030D-6E8A-4147-A177-3AD203B41FA5}">
                      <a16:colId xmlns:a16="http://schemas.microsoft.com/office/drawing/2014/main" val="1623504366"/>
                    </a:ext>
                  </a:extLst>
                </a:gridCol>
                <a:gridCol w="5500370">
                  <a:extLst>
                    <a:ext uri="{9D8B030D-6E8A-4147-A177-3AD203B41FA5}">
                      <a16:colId xmlns:a16="http://schemas.microsoft.com/office/drawing/2014/main" val="3275641762"/>
                    </a:ext>
                  </a:extLst>
                </a:gridCol>
              </a:tblGrid>
              <a:tr h="1477434">
                <a:tc>
                  <a:txBody>
                    <a:bodyPr/>
                    <a:lstStyle/>
                    <a:p>
                      <a:r>
                        <a:rPr lang="en-GB" sz="4800" dirty="0"/>
                        <a:t>l/a/dd/er (4)</a:t>
                      </a:r>
                    </a:p>
                  </a:txBody>
                  <a:tcPr/>
                </a:tc>
                <a:tc>
                  <a:txBody>
                    <a:bodyPr/>
                    <a:lstStyle/>
                    <a:p>
                      <a:r>
                        <a:rPr lang="en-GB" sz="4800" dirty="0"/>
                        <a:t>p/o/n/d (4)</a:t>
                      </a:r>
                    </a:p>
                  </a:txBody>
                  <a:tcPr/>
                </a:tc>
                <a:extLst>
                  <a:ext uri="{0D108BD9-81ED-4DB2-BD59-A6C34878D82A}">
                    <a16:rowId xmlns:a16="http://schemas.microsoft.com/office/drawing/2014/main" val="2921385739"/>
                  </a:ext>
                </a:extLst>
              </a:tr>
              <a:tr h="1477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err="1"/>
                        <a:t>sh</a:t>
                      </a:r>
                      <a:r>
                        <a:rPr lang="en-GB" sz="4800" dirty="0"/>
                        <a:t>/</a:t>
                      </a:r>
                      <a:r>
                        <a:rPr lang="en-GB" sz="4800" dirty="0" err="1"/>
                        <a:t>ee</a:t>
                      </a:r>
                      <a:r>
                        <a:rPr lang="en-GB" sz="4800" dirty="0"/>
                        <a:t>/p   (3)</a:t>
                      </a:r>
                    </a:p>
                    <a:p>
                      <a:endParaRPr lang="en-GB" sz="4800" dirty="0"/>
                    </a:p>
                  </a:txBody>
                  <a:tcPr/>
                </a:tc>
                <a:tc>
                  <a:txBody>
                    <a:bodyPr/>
                    <a:lstStyle/>
                    <a:p>
                      <a:r>
                        <a:rPr lang="en-GB" sz="4800" dirty="0"/>
                        <a:t>ch/ur/ch (3)</a:t>
                      </a:r>
                    </a:p>
                  </a:txBody>
                  <a:tcPr/>
                </a:tc>
                <a:extLst>
                  <a:ext uri="{0D108BD9-81ED-4DB2-BD59-A6C34878D82A}">
                    <a16:rowId xmlns:a16="http://schemas.microsoft.com/office/drawing/2014/main" val="1098243316"/>
                  </a:ext>
                </a:extLst>
              </a:tr>
              <a:tr h="1477434">
                <a:tc>
                  <a:txBody>
                    <a:bodyPr/>
                    <a:lstStyle/>
                    <a:p>
                      <a:r>
                        <a:rPr lang="en-GB" sz="4800" dirty="0"/>
                        <a:t>s/c/r/ea/m (5)</a:t>
                      </a:r>
                    </a:p>
                  </a:txBody>
                  <a:tcPr/>
                </a:tc>
                <a:tc>
                  <a:txBody>
                    <a:bodyPr/>
                    <a:lstStyle/>
                    <a:p>
                      <a:r>
                        <a:rPr lang="en-GB" sz="4800" dirty="0"/>
                        <a:t>f/oi/l (3)</a:t>
                      </a:r>
                    </a:p>
                  </a:txBody>
                  <a:tcPr/>
                </a:tc>
                <a:extLst>
                  <a:ext uri="{0D108BD9-81ED-4DB2-BD59-A6C34878D82A}">
                    <a16:rowId xmlns:a16="http://schemas.microsoft.com/office/drawing/2014/main" val="4004793203"/>
                  </a:ext>
                </a:extLst>
              </a:tr>
            </a:tbl>
          </a:graphicData>
        </a:graphic>
      </p:graphicFrame>
    </p:spTree>
    <p:extLst>
      <p:ext uri="{BB962C8B-B14F-4D97-AF65-F5344CB8AC3E}">
        <p14:creationId xmlns:p14="http://schemas.microsoft.com/office/powerpoint/2010/main" val="1123240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1839-BBF9-447C-96DD-3A39CD1EC999}"/>
              </a:ext>
            </a:extLst>
          </p:cNvPr>
          <p:cNvSpPr>
            <a:spLocks noGrp="1"/>
          </p:cNvSpPr>
          <p:nvPr>
            <p:ph type="title"/>
          </p:nvPr>
        </p:nvSpPr>
        <p:spPr>
          <a:xfrm>
            <a:off x="838200" y="365125"/>
            <a:ext cx="10515600" cy="1325563"/>
          </a:xfrm>
        </p:spPr>
        <p:txBody>
          <a:bodyPr>
            <a:normAutofit/>
          </a:bodyPr>
          <a:lstStyle/>
          <a:p>
            <a:r>
              <a:rPr lang="en-GB">
                <a:latin typeface="+mn-lt"/>
              </a:rPr>
              <a:t>Key vocabulary modelled in our lessons:</a:t>
            </a:r>
          </a:p>
        </p:txBody>
      </p:sp>
      <p:sp>
        <p:nvSpPr>
          <p:cNvPr id="3" name="Content Placeholder 2">
            <a:extLst>
              <a:ext uri="{FF2B5EF4-FFF2-40B4-BE49-F238E27FC236}">
                <a16:creationId xmlns:a16="http://schemas.microsoft.com/office/drawing/2014/main" id="{C881727C-6EA4-4386-9C60-4ACC79E269AB}"/>
              </a:ext>
            </a:extLst>
          </p:cNvPr>
          <p:cNvSpPr>
            <a:spLocks noGrp="1"/>
          </p:cNvSpPr>
          <p:nvPr>
            <p:ph idx="1"/>
          </p:nvPr>
        </p:nvSpPr>
        <p:spPr>
          <a:xfrm>
            <a:off x="838200" y="1825625"/>
            <a:ext cx="10515600" cy="4351338"/>
          </a:xfrm>
        </p:spPr>
        <p:txBody>
          <a:bodyPr>
            <a:normAutofit/>
          </a:bodyPr>
          <a:lstStyle/>
          <a:p>
            <a:r>
              <a:rPr lang="en-GB" sz="2000" b="1" dirty="0"/>
              <a:t>Phoneme</a:t>
            </a:r>
            <a:r>
              <a:rPr lang="en-GB" sz="2000" dirty="0"/>
              <a:t> - smallest unit of sound in a word</a:t>
            </a:r>
          </a:p>
          <a:p>
            <a:r>
              <a:rPr lang="en-GB" sz="2000" b="1" dirty="0"/>
              <a:t>Grapheme</a:t>
            </a:r>
            <a:r>
              <a:rPr lang="en-GB" sz="2000" dirty="0"/>
              <a:t> – a sequence of written letters that represent one single phoneme</a:t>
            </a:r>
          </a:p>
          <a:p>
            <a:r>
              <a:rPr lang="en-GB" sz="2000" b="1" dirty="0"/>
              <a:t>Digraph</a:t>
            </a:r>
            <a:r>
              <a:rPr lang="en-GB" sz="2000" dirty="0"/>
              <a:t> – a phoneme represented by 2 letters e.g. oi, er, aw</a:t>
            </a:r>
          </a:p>
          <a:p>
            <a:r>
              <a:rPr lang="en-GB" sz="2000" b="1" dirty="0"/>
              <a:t>Trigraph </a:t>
            </a:r>
            <a:r>
              <a:rPr lang="en-GB" sz="2000" dirty="0"/>
              <a:t>– a phoneme represented by 3 letters e.g. </a:t>
            </a:r>
            <a:r>
              <a:rPr lang="en-GB" sz="2000" dirty="0" err="1"/>
              <a:t>igh</a:t>
            </a:r>
            <a:r>
              <a:rPr lang="en-GB" sz="2000" dirty="0"/>
              <a:t>, ear, </a:t>
            </a:r>
            <a:r>
              <a:rPr lang="en-GB" sz="2000" dirty="0" err="1"/>
              <a:t>oor</a:t>
            </a:r>
            <a:endParaRPr lang="en-GB" sz="2000" dirty="0"/>
          </a:p>
          <a:p>
            <a:r>
              <a:rPr lang="en-GB" sz="2000" b="1" dirty="0"/>
              <a:t>Split digraph </a:t>
            </a:r>
            <a:r>
              <a:rPr lang="en-GB" sz="2000" dirty="0"/>
              <a:t>– two letters that represent one phoneme but are split by another letter e.g. a-e in game, </a:t>
            </a:r>
            <a:r>
              <a:rPr lang="en-GB" sz="2000" dirty="0" err="1"/>
              <a:t>i</a:t>
            </a:r>
            <a:r>
              <a:rPr lang="en-GB" sz="2000" dirty="0"/>
              <a:t>-e in time, o-e in bone</a:t>
            </a:r>
          </a:p>
          <a:p>
            <a:r>
              <a:rPr lang="en-GB" sz="2000" b="1" dirty="0"/>
              <a:t>Blend</a:t>
            </a:r>
            <a:r>
              <a:rPr lang="en-GB" sz="2000" dirty="0"/>
              <a:t> – blending is the skill required for decoding words by saying each individual phoneme in a word and merging them together to say the word</a:t>
            </a:r>
          </a:p>
          <a:p>
            <a:r>
              <a:rPr lang="en-GB" sz="2000" b="1" dirty="0"/>
              <a:t>Segment</a:t>
            </a:r>
            <a:r>
              <a:rPr lang="en-GB" sz="2000" dirty="0"/>
              <a:t> – segmenting is the opposite of blending and is the skill used for spelling by splitting word into its individual phonemes</a:t>
            </a:r>
          </a:p>
          <a:p>
            <a:r>
              <a:rPr lang="en-GB" sz="2000" b="1" dirty="0"/>
              <a:t>Adjacent consonant </a:t>
            </a:r>
            <a:r>
              <a:rPr lang="en-GB" sz="2000" dirty="0"/>
              <a:t>– two or more consonant phonemes adjacent in a word to create </a:t>
            </a:r>
            <a:r>
              <a:rPr lang="en-GB" sz="2000" dirty="0" err="1"/>
              <a:t>ccvc</a:t>
            </a:r>
            <a:r>
              <a:rPr lang="en-GB" sz="2000" dirty="0"/>
              <a:t>, </a:t>
            </a:r>
            <a:r>
              <a:rPr lang="en-GB" sz="2000" dirty="0" err="1"/>
              <a:t>cvcc</a:t>
            </a:r>
            <a:r>
              <a:rPr lang="en-GB" sz="2000" dirty="0"/>
              <a:t>, </a:t>
            </a:r>
            <a:r>
              <a:rPr lang="en-GB" sz="2000" dirty="0" err="1"/>
              <a:t>cccvc</a:t>
            </a:r>
            <a:r>
              <a:rPr lang="en-GB" sz="2000" dirty="0"/>
              <a:t> words e.g. swim, post, string</a:t>
            </a:r>
          </a:p>
        </p:txBody>
      </p:sp>
    </p:spTree>
    <p:extLst>
      <p:ext uri="{BB962C8B-B14F-4D97-AF65-F5344CB8AC3E}">
        <p14:creationId xmlns:p14="http://schemas.microsoft.com/office/powerpoint/2010/main" val="175849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3DE955-5966-DF33-CBEA-F19E7195F10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5600" kern="1200">
                <a:solidFill>
                  <a:schemeClr val="tx1"/>
                </a:solidFill>
                <a:latin typeface="+mj-lt"/>
                <a:ea typeface="+mj-ea"/>
                <a:cs typeface="+mj-cs"/>
              </a:rPr>
              <a:t>How many different ways can the ‘sh’ phoneme be represented? </a:t>
            </a:r>
          </a:p>
        </p:txBody>
      </p:sp>
    </p:spTree>
    <p:extLst>
      <p:ext uri="{BB962C8B-B14F-4D97-AF65-F5344CB8AC3E}">
        <p14:creationId xmlns:p14="http://schemas.microsoft.com/office/powerpoint/2010/main" val="608258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11320738" cy="1152128"/>
          </a:xfrm>
        </p:spPr>
        <p:txBody>
          <a:bodyPr>
            <a:normAutofit/>
          </a:bodyPr>
          <a:lstStyle/>
          <a:p>
            <a:r>
              <a:rPr lang="en-US" dirty="0">
                <a:solidFill>
                  <a:schemeClr val="tx1"/>
                </a:solidFill>
              </a:rPr>
              <a:t>And all the different ways to write the phoneme </a:t>
            </a:r>
            <a:r>
              <a:rPr lang="en-US" dirty="0" err="1">
                <a:solidFill>
                  <a:schemeClr val="tx1"/>
                </a:solidFill>
              </a:rPr>
              <a:t>sh</a:t>
            </a:r>
            <a:r>
              <a:rPr lang="en-US" dirty="0">
                <a:solidFill>
                  <a:schemeClr val="tx1"/>
                </a:solidFill>
              </a:rPr>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xfrm>
            <a:off x="874815" y="798703"/>
            <a:ext cx="5221185" cy="3072015"/>
          </a:xfrm>
          <a:prstGeom prst="rect">
            <a:avLst/>
          </a:prstGeom>
        </p:spPr>
        <p:txBody>
          <a:bodyPr vert="horz" lIns="91440" tIns="45720" rIns="91440" bIns="45720" rtlCol="0" anchor="b">
            <a:normAutofit/>
          </a:bodyPr>
          <a:lstStyle/>
          <a:p>
            <a:pPr algn="ctr"/>
            <a:r>
              <a:rPr lang="en-US" sz="6000" kern="1200" dirty="0">
                <a:solidFill>
                  <a:schemeClr val="tx1"/>
                </a:solidFill>
                <a:latin typeface="+mj-lt"/>
                <a:ea typeface="+mj-ea"/>
                <a:cs typeface="+mj-cs"/>
              </a:rPr>
              <a:t>Tricky words </a:t>
            </a:r>
          </a:p>
        </p:txBody>
      </p:sp>
      <p:sp>
        <p:nvSpPr>
          <p:cNvPr id="12" name="Freeform: Shape 11">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6651243" y="1897686"/>
            <a:ext cx="4939504" cy="2679680"/>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p:spPr>
      </p:pic>
      <p:sp>
        <p:nvSpPr>
          <p:cNvPr id="16" name="Freeform: Shape 15">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a:xfrm>
            <a:off x="748652" y="1111226"/>
            <a:ext cx="6120538" cy="2027651"/>
          </a:xfrm>
        </p:spPr>
        <p:txBody>
          <a:bodyPr vert="horz" lIns="91440" tIns="45720" rIns="91440" bIns="45720" rtlCol="0" anchor="ctr">
            <a:normAutofit/>
          </a:bodyPr>
          <a:lstStyle/>
          <a:p>
            <a:r>
              <a:rPr lang="en-US" sz="4800" dirty="0">
                <a:solidFill>
                  <a:schemeClr val="tx1"/>
                </a:solidFill>
              </a:rPr>
              <a:t>How do we teach reading?</a:t>
            </a:r>
          </a:p>
        </p:txBody>
      </p:sp>
      <p:sp>
        <p:nvSpPr>
          <p:cNvPr id="14" name="Freeform: Shape 1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748652" y="2869985"/>
            <a:ext cx="5393361" cy="4351338"/>
          </a:xfrm>
        </p:spPr>
        <p:txBody>
          <a:bodyPr vert="horz" lIns="91440" tIns="45720" rIns="91440" bIns="45720" rtlCol="0">
            <a:normAutofit/>
          </a:bodyPr>
          <a:lstStyle/>
          <a:p>
            <a:pPr marL="0" indent="0">
              <a:buNone/>
            </a:pPr>
            <a:r>
              <a:rPr lang="en-US" b="1" dirty="0">
                <a:solidFill>
                  <a:schemeClr val="tx1"/>
                </a:solidFill>
              </a:rPr>
              <a:t>Reading practice sessions are: </a:t>
            </a:r>
          </a:p>
          <a:p>
            <a:r>
              <a:rPr lang="en-US" dirty="0">
                <a:solidFill>
                  <a:schemeClr val="tx1"/>
                </a:solidFill>
              </a:rPr>
              <a:t>timetabled two times a week </a:t>
            </a:r>
          </a:p>
          <a:p>
            <a:r>
              <a:rPr lang="en-US" dirty="0">
                <a:solidFill>
                  <a:schemeClr val="tx1"/>
                </a:solidFill>
              </a:rPr>
              <a:t>taught by a trained teacher/teaching assistant</a:t>
            </a:r>
          </a:p>
          <a:p>
            <a:r>
              <a:rPr lang="en-US" dirty="0">
                <a:solidFill>
                  <a:schemeClr val="tx1"/>
                </a:solidFill>
              </a:rPr>
              <a:t>taught in small groups.</a:t>
            </a:r>
          </a:p>
        </p:txBody>
      </p:sp>
      <p:sp>
        <p:nvSpPr>
          <p:cNvPr id="16" name="Oval 1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3"/>
          <a:stretch>
            <a:fillRect/>
          </a:stretch>
        </p:blipFill>
        <p:spPr>
          <a:xfrm>
            <a:off x="6706774" y="2392776"/>
            <a:ext cx="2058406"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4"/>
          <a:stretch>
            <a:fillRect/>
          </a:stretch>
        </p:blipFill>
        <p:spPr>
          <a:xfrm>
            <a:off x="9508504" y="615915"/>
            <a:ext cx="2533422" cy="241941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5"/>
          <a:stretch>
            <a:fillRect/>
          </a:stretch>
        </p:blipFill>
        <p:spPr>
          <a:xfrm>
            <a:off x="9508503" y="3722111"/>
            <a:ext cx="2533423" cy="2413085"/>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20" name="Arc 1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263352" y="656692"/>
            <a:ext cx="11712624" cy="1152128"/>
          </a:xfrm>
        </p:spPr>
        <p:txBody>
          <a:bodyPr>
            <a:normAutofit fontScale="90000"/>
          </a:bodyPr>
          <a:lstStyle/>
          <a:p>
            <a:r>
              <a:rPr lang="en-US" dirty="0">
                <a:solidFill>
                  <a:schemeClr val="tx1"/>
                </a:solidFill>
              </a:rPr>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6541053" y="1748196"/>
            <a:ext cx="4777381" cy="31889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8"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a:xfrm>
            <a:off x="728221" y="640624"/>
            <a:ext cx="4922727" cy="1325563"/>
          </a:xfrm>
        </p:spPr>
        <p:txBody>
          <a:bodyPr vert="horz" lIns="91440" tIns="45720" rIns="91440" bIns="45720" rtlCol="0" anchor="ctr">
            <a:normAutofit/>
          </a:bodyPr>
          <a:lstStyle/>
          <a:p>
            <a:r>
              <a:rPr lang="en-US" sz="4400" kern="1200">
                <a:solidFill>
                  <a:schemeClr val="tx1"/>
                </a:solidFill>
                <a:latin typeface="+mj-lt"/>
                <a:ea typeface="+mj-ea"/>
                <a:cs typeface="+mj-cs"/>
              </a:rPr>
              <a:t>Reading a book at the right level</a:t>
            </a:r>
          </a:p>
        </p:txBody>
      </p:sp>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551543" y="1984443"/>
            <a:ext cx="5544458" cy="4192520"/>
          </a:xfrm>
        </p:spPr>
        <p:txBody>
          <a:bodyPr vert="horz" lIns="91440" tIns="45720" rIns="91440" bIns="45720" rtlCol="0">
            <a:normAutofit/>
          </a:bodyPr>
          <a:lstStyle/>
          <a:p>
            <a:pPr marL="0" indent="0">
              <a:buNone/>
            </a:pPr>
            <a:r>
              <a:rPr lang="en-US" sz="2400" b="1" dirty="0">
                <a:solidFill>
                  <a:schemeClr val="tx1"/>
                </a:solidFill>
              </a:rPr>
              <a:t>This means that your child should mostly: </a:t>
            </a:r>
          </a:p>
          <a:p>
            <a:r>
              <a:rPr lang="en-US" sz="2400" dirty="0">
                <a:solidFill>
                  <a:schemeClr val="tx1"/>
                </a:solidFill>
              </a:rPr>
              <a:t>Know all the sounds and tricky words in their phonics book well</a:t>
            </a:r>
          </a:p>
          <a:p>
            <a:r>
              <a:rPr lang="en-US" sz="2400" dirty="0">
                <a:solidFill>
                  <a:schemeClr val="tx1"/>
                </a:solidFill>
              </a:rPr>
              <a:t>Read many of the words by silent blending (in their head) – their reading will be automatic</a:t>
            </a:r>
          </a:p>
          <a:p>
            <a:r>
              <a:rPr lang="en-US" sz="2400" dirty="0">
                <a:solidFill>
                  <a:schemeClr val="tx1"/>
                </a:solidFill>
              </a:rPr>
              <a:t>Only need to stop and sound out some of the words by the time they bring the book home .</a:t>
            </a:r>
          </a:p>
          <a:p>
            <a:endParaRPr lang="en-US" sz="2400" dirty="0">
              <a:solidFill>
                <a:schemeClr val="tx1"/>
              </a:solidFill>
            </a:endParaRP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838200" y="643124"/>
            <a:ext cx="5393361" cy="1325563"/>
          </a:xfrm>
        </p:spPr>
        <p:txBody>
          <a:bodyPr vert="horz" lIns="91440" tIns="45720" rIns="91440" bIns="45720" rtlCol="0" anchor="ctr">
            <a:normAutofit/>
          </a:bodyPr>
          <a:lstStyle/>
          <a:p>
            <a:r>
              <a:rPr lang="en-US" sz="3400" dirty="0">
                <a:solidFill>
                  <a:schemeClr val="tx1"/>
                </a:solidFill>
              </a:rPr>
              <a:t>The most important thing you can do is read with your child</a:t>
            </a:r>
          </a:p>
        </p:txBody>
      </p:sp>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838200" y="1825625"/>
            <a:ext cx="5393361" cy="4351338"/>
          </a:xfrm>
        </p:spPr>
        <p:txBody>
          <a:bodyPr vert="horz" lIns="91440" tIns="45720" rIns="91440" bIns="45720" rtlCol="0">
            <a:normAutofit/>
          </a:bodyPr>
          <a:lstStyle/>
          <a:p>
            <a:pPr marL="0"/>
            <a:r>
              <a:rPr lang="en-US" sz="2400" b="1">
                <a:solidFill>
                  <a:schemeClr val="tx1"/>
                </a:solidFill>
              </a:rPr>
              <a:t>Reading a book and chatting had a positive impact a year later on children’s ability to…</a:t>
            </a:r>
          </a:p>
          <a:p>
            <a:r>
              <a:rPr lang="en-US" sz="2400">
                <a:solidFill>
                  <a:schemeClr val="tx1"/>
                </a:solidFill>
              </a:rPr>
              <a:t>understand words and sentences</a:t>
            </a:r>
          </a:p>
          <a:p>
            <a:r>
              <a:rPr lang="en-US" sz="2400">
                <a:solidFill>
                  <a:schemeClr val="tx1"/>
                </a:solidFill>
              </a:rPr>
              <a:t>use a wide range of vocabulary </a:t>
            </a:r>
          </a:p>
          <a:p>
            <a:r>
              <a:rPr lang="en-US" sz="2400">
                <a:solidFill>
                  <a:schemeClr val="tx1"/>
                </a:solidFill>
              </a:rPr>
              <a:t>develop listening comprehension skills.</a:t>
            </a:r>
          </a:p>
          <a:p>
            <a:pPr marL="0"/>
            <a:r>
              <a:rPr lang="en-US" sz="2400">
                <a:solidFill>
                  <a:schemeClr val="tx1"/>
                </a:solidFill>
              </a:rPr>
              <a:t>The amount of books children were exposed to by age 6 was a positive predictor of their reading ability two years later.</a:t>
            </a:r>
          </a:p>
          <a:p>
            <a:pPr marL="0"/>
            <a:endParaRPr lang="en-US" sz="2400">
              <a:solidFill>
                <a:schemeClr val="tx1"/>
              </a:solidFill>
            </a:endParaRPr>
          </a:p>
          <a:p>
            <a:pPr marL="0"/>
            <a:endParaRPr lang="en-US" sz="2400">
              <a:solidFill>
                <a:schemeClr val="tx1"/>
              </a:solidFill>
            </a:endParaRPr>
          </a:p>
          <a:p>
            <a:endParaRPr lang="en-US" sz="2400">
              <a:solidFill>
                <a:schemeClr val="tx1"/>
              </a:solidFill>
            </a:endParaRP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r="11502"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pPr>
              <a:spcAft>
                <a:spcPts val="600"/>
              </a:spcAft>
            </a:pPr>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endParaRPr lang="en-US" sz="140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a:xfrm>
            <a:off x="770420" y="836807"/>
            <a:ext cx="5393361" cy="1325563"/>
          </a:xfrm>
        </p:spPr>
        <p:txBody>
          <a:bodyPr vert="horz" lIns="91440" tIns="45720" rIns="91440" bIns="45720" rtlCol="0" anchor="ctr">
            <a:normAutofit/>
          </a:bodyPr>
          <a:lstStyle/>
          <a:p>
            <a:r>
              <a:rPr lang="en-US" sz="4400" dirty="0">
                <a:solidFill>
                  <a:schemeClr val="tx1"/>
                </a:solidFill>
              </a:rPr>
              <a:t>Read to your child…</a:t>
            </a:r>
          </a:p>
        </p:txBody>
      </p:sp>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838201" y="1825625"/>
            <a:ext cx="5257800" cy="4313918"/>
          </a:xfrm>
        </p:spPr>
        <p:txBody>
          <a:bodyPr vert="horz" lIns="91440" tIns="45720" rIns="91440" bIns="45720" rtlCol="0">
            <a:normAutofit fontScale="92500"/>
          </a:bodyPr>
          <a:lstStyle/>
          <a:p>
            <a:pPr marL="0"/>
            <a:r>
              <a:rPr lang="en-US" sz="2400" dirty="0">
                <a:solidFill>
                  <a:schemeClr val="tx1"/>
                </a:solidFill>
              </a:rPr>
              <a:t>A shared book is for YOU to read, from the library or from your home collections. </a:t>
            </a:r>
          </a:p>
          <a:p>
            <a:pPr>
              <a:spcBef>
                <a:spcPts val="600"/>
              </a:spcBef>
            </a:pPr>
            <a:r>
              <a:rPr lang="en-US" sz="2400" dirty="0">
                <a:solidFill>
                  <a:schemeClr val="tx1"/>
                </a:solidFill>
              </a:rPr>
              <a:t>Make the story sound as exciting as you can by changing your voice.</a:t>
            </a:r>
          </a:p>
          <a:p>
            <a:pPr>
              <a:spcBef>
                <a:spcPts val="600"/>
              </a:spcBef>
            </a:pPr>
            <a:r>
              <a:rPr lang="en-US" sz="2400" dirty="0">
                <a:solidFill>
                  <a:schemeClr val="tx1"/>
                </a:solidFill>
              </a:rPr>
              <a:t>Talk with your child as much as you can:</a:t>
            </a:r>
          </a:p>
          <a:p>
            <a:pPr lvl="1">
              <a:spcBef>
                <a:spcPts val="600"/>
              </a:spcBef>
            </a:pPr>
            <a:r>
              <a:rPr lang="en-US" dirty="0">
                <a:solidFill>
                  <a:schemeClr val="tx1"/>
                </a:solidFill>
              </a:rPr>
              <a:t>Introduce new and exciting language</a:t>
            </a:r>
          </a:p>
          <a:p>
            <a:pPr lvl="1">
              <a:spcBef>
                <a:spcPts val="600"/>
              </a:spcBef>
            </a:pPr>
            <a:r>
              <a:rPr lang="en-US" dirty="0">
                <a:solidFill>
                  <a:schemeClr val="tx1"/>
                </a:solidFill>
              </a:rPr>
              <a:t>Encourage your child to use new vocabulary</a:t>
            </a:r>
          </a:p>
          <a:p>
            <a:pPr lvl="1">
              <a:spcBef>
                <a:spcPts val="600"/>
              </a:spcBef>
            </a:pPr>
            <a:r>
              <a:rPr lang="en-US" dirty="0">
                <a:solidFill>
                  <a:schemeClr val="tx1"/>
                </a:solidFill>
              </a:rPr>
              <a:t>Make up sentences together</a:t>
            </a:r>
          </a:p>
          <a:p>
            <a:pPr lvl="1">
              <a:spcBef>
                <a:spcPts val="600"/>
              </a:spcBef>
            </a:pPr>
            <a:r>
              <a:rPr lang="en-US" dirty="0">
                <a:solidFill>
                  <a:schemeClr val="tx1"/>
                </a:solidFill>
              </a:rPr>
              <a:t>Find different words to use</a:t>
            </a:r>
          </a:p>
          <a:p>
            <a:pPr lvl="1">
              <a:spcBef>
                <a:spcPts val="600"/>
              </a:spcBef>
            </a:pPr>
            <a:r>
              <a:rPr lang="en-US" dirty="0">
                <a:solidFill>
                  <a:schemeClr val="tx1"/>
                </a:solidFill>
              </a:rPr>
              <a:t>Describe things you see.</a:t>
            </a:r>
          </a:p>
        </p:txBody>
      </p:sp>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l="10250" r="-1"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6FDA6-19A2-4C35-8A8D-4B48438A9718}"/>
              </a:ext>
            </a:extLst>
          </p:cNvPr>
          <p:cNvPicPr>
            <a:picLocks noChangeAspect="1"/>
          </p:cNvPicPr>
          <p:nvPr/>
        </p:nvPicPr>
        <p:blipFill rotWithShape="1">
          <a:blip r:embed="rId3"/>
          <a:srcRect l="19676" t="21651" r="8278" b="15135"/>
          <a:stretch/>
        </p:blipFill>
        <p:spPr>
          <a:xfrm>
            <a:off x="2361842" y="1657778"/>
            <a:ext cx="8783953" cy="4335248"/>
          </a:xfrm>
          <a:prstGeom prst="rect">
            <a:avLst/>
          </a:prstGeom>
        </p:spPr>
      </p:pic>
      <p:sp>
        <p:nvSpPr>
          <p:cNvPr id="8" name="Title 3">
            <a:extLst>
              <a:ext uri="{FF2B5EF4-FFF2-40B4-BE49-F238E27FC236}">
                <a16:creationId xmlns:a16="http://schemas.microsoft.com/office/drawing/2014/main" id="{5F4A470D-0C00-4B0F-BAB1-3E9D0EB19BF8}"/>
              </a:ext>
            </a:extLst>
          </p:cNvPr>
          <p:cNvSpPr>
            <a:spLocks noGrp="1"/>
          </p:cNvSpPr>
          <p:nvPr>
            <p:ph type="title"/>
          </p:nvPr>
        </p:nvSpPr>
        <p:spPr>
          <a:xfrm>
            <a:off x="702639" y="332216"/>
            <a:ext cx="5393361" cy="1325563"/>
          </a:xfrm>
        </p:spPr>
        <p:txBody>
          <a:bodyPr vert="horz" lIns="91440" tIns="45720" rIns="91440" bIns="45720" rtlCol="0" anchor="ctr">
            <a:normAutofit/>
          </a:bodyPr>
          <a:lstStyle/>
          <a:p>
            <a:r>
              <a:rPr lang="en-US" sz="4400" dirty="0">
                <a:solidFill>
                  <a:schemeClr val="tx1"/>
                </a:solidFill>
              </a:rPr>
              <a:t>Collins Big Cat </a:t>
            </a:r>
            <a:r>
              <a:rPr lang="en-US" sz="4400" dirty="0" err="1">
                <a:solidFill>
                  <a:schemeClr val="tx1"/>
                </a:solidFill>
              </a:rPr>
              <a:t>Ebooks</a:t>
            </a:r>
            <a:endParaRPr lang="en-US" sz="4400" dirty="0">
              <a:solidFill>
                <a:schemeClr val="tx1"/>
              </a:solidFill>
            </a:endParaRPr>
          </a:p>
        </p:txBody>
      </p:sp>
    </p:spTree>
    <p:extLst>
      <p:ext uri="{BB962C8B-B14F-4D97-AF65-F5344CB8AC3E}">
        <p14:creationId xmlns:p14="http://schemas.microsoft.com/office/powerpoint/2010/main" val="48703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graphicFrame>
        <p:nvGraphicFramePr>
          <p:cNvPr id="5" name="Text Placeholder 2">
            <a:extLst>
              <a:ext uri="{FF2B5EF4-FFF2-40B4-BE49-F238E27FC236}">
                <a16:creationId xmlns:a16="http://schemas.microsoft.com/office/drawing/2014/main" id="{30A09319-707F-5BF0-C7E9-6997584B786B}"/>
              </a:ext>
            </a:extLst>
          </p:cNvPr>
          <p:cNvGraphicFramePr/>
          <p:nvPr>
            <p:extLst>
              <p:ext uri="{D42A27DB-BD31-4B8C-83A1-F6EECF244321}">
                <p14:modId xmlns:p14="http://schemas.microsoft.com/office/powerpoint/2010/main" val="2368211"/>
              </p:ext>
            </p:extLst>
          </p:nvPr>
        </p:nvGraphicFramePr>
        <p:xfrm>
          <a:off x="4928670" y="2038314"/>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942891" y="1145920"/>
            <a:ext cx="5458838" cy="1325563"/>
          </a:xfrm>
        </p:spPr>
        <p:txBody>
          <a:bodyPr>
            <a:normAutofit/>
          </a:bodyPr>
          <a:lstStyle/>
          <a:p>
            <a:r>
              <a:rPr lang="en-GB" b="1" dirty="0"/>
              <a:t>How many?!</a:t>
            </a:r>
            <a:br>
              <a:rPr lang="en-GB" b="1" dirty="0">
                <a:latin typeface="NTPrint" panose="03000400000000000000" pitchFamily="66" charset="0"/>
              </a:rPr>
            </a:br>
            <a:endParaRPr lang="en-GB" b="1" dirty="0">
              <a:latin typeface="NTPrint" panose="03000400000000000000" pitchFamily="66" charset="0"/>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756" y="666638"/>
            <a:ext cx="3289451" cy="481976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894962" y="1984443"/>
            <a:ext cx="5458838" cy="4192520"/>
          </a:xfrm>
        </p:spPr>
        <p:txBody>
          <a:bodyPr>
            <a:normAutofit/>
          </a:bodyPr>
          <a:lstStyle/>
          <a:p>
            <a:pPr algn="just"/>
            <a:r>
              <a:rPr lang="en-GB" sz="3600" dirty="0">
                <a:latin typeface="+mj-lt"/>
              </a:rPr>
              <a:t>26 letters in the English alphabet </a:t>
            </a:r>
          </a:p>
          <a:p>
            <a:pPr algn="just"/>
            <a:r>
              <a:rPr lang="en-GB" sz="3600" dirty="0">
                <a:latin typeface="+mj-lt"/>
              </a:rPr>
              <a:t>44 different phonemes (19 vowels, 25 consonants)</a:t>
            </a:r>
          </a:p>
          <a:p>
            <a:pPr algn="just"/>
            <a:r>
              <a:rPr lang="en-GB" sz="3600" dirty="0">
                <a:latin typeface="+mj-lt"/>
              </a:rPr>
              <a:t>More than 150 commonly used graphemes</a:t>
            </a:r>
          </a:p>
        </p:txBody>
      </p:sp>
    </p:spTree>
    <p:extLst>
      <p:ext uri="{BB962C8B-B14F-4D97-AF65-F5344CB8AC3E}">
        <p14:creationId xmlns:p14="http://schemas.microsoft.com/office/powerpoint/2010/main" val="2037167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D51839-BBF9-447C-96DD-3A39CD1EC999}"/>
              </a:ext>
            </a:extLst>
          </p:cNvPr>
          <p:cNvSpPr>
            <a:spLocks noGrp="1"/>
          </p:cNvSpPr>
          <p:nvPr>
            <p:ph type="title"/>
          </p:nvPr>
        </p:nvSpPr>
        <p:spPr>
          <a:xfrm>
            <a:off x="838200" y="365125"/>
            <a:ext cx="10515600" cy="1325563"/>
          </a:xfrm>
        </p:spPr>
        <p:txBody>
          <a:bodyPr>
            <a:normAutofit/>
          </a:bodyPr>
          <a:lstStyle/>
          <a:p>
            <a:r>
              <a:rPr lang="en-GB">
                <a:latin typeface="+mn-lt"/>
              </a:rPr>
              <a:t>Key vocabulary modelled in our lessons: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881727C-6EA4-4386-9C60-4ACC79E269AB}"/>
              </a:ext>
            </a:extLst>
          </p:cNvPr>
          <p:cNvSpPr>
            <a:spLocks noGrp="1"/>
          </p:cNvSpPr>
          <p:nvPr>
            <p:ph idx="1"/>
          </p:nvPr>
        </p:nvSpPr>
        <p:spPr>
          <a:xfrm>
            <a:off x="838200" y="1825625"/>
            <a:ext cx="10515600" cy="4351338"/>
          </a:xfrm>
        </p:spPr>
        <p:txBody>
          <a:bodyPr>
            <a:normAutofit/>
          </a:bodyPr>
          <a:lstStyle/>
          <a:p>
            <a:r>
              <a:rPr lang="en-GB" sz="2000" b="1" dirty="0"/>
              <a:t>Phoneme</a:t>
            </a:r>
            <a:r>
              <a:rPr lang="en-GB" sz="2000" dirty="0"/>
              <a:t> - smallest unit of sound in a word</a:t>
            </a:r>
          </a:p>
          <a:p>
            <a:r>
              <a:rPr lang="en-GB" sz="2000" b="1" dirty="0"/>
              <a:t>Grapheme</a:t>
            </a:r>
            <a:r>
              <a:rPr lang="en-GB" sz="2000" dirty="0"/>
              <a:t> – a sequence of written letters that represent one single phoneme</a:t>
            </a:r>
          </a:p>
          <a:p>
            <a:r>
              <a:rPr lang="en-GB" sz="2000" b="1" dirty="0"/>
              <a:t>Digraph</a:t>
            </a:r>
            <a:r>
              <a:rPr lang="en-GB" sz="2000" dirty="0"/>
              <a:t> – a phoneme represented by 2 letters e.g. oi, er, aw</a:t>
            </a:r>
          </a:p>
          <a:p>
            <a:r>
              <a:rPr lang="en-GB" sz="2000" b="1" dirty="0"/>
              <a:t>Trigraph </a:t>
            </a:r>
            <a:r>
              <a:rPr lang="en-GB" sz="2000" dirty="0"/>
              <a:t>– a phoneme represented by 3 letters e.g. </a:t>
            </a:r>
            <a:r>
              <a:rPr lang="en-GB" sz="2000" dirty="0" err="1"/>
              <a:t>igh</a:t>
            </a:r>
            <a:r>
              <a:rPr lang="en-GB" sz="2000" dirty="0"/>
              <a:t>, ear, </a:t>
            </a:r>
            <a:r>
              <a:rPr lang="en-GB" sz="2000" dirty="0" err="1"/>
              <a:t>oor</a:t>
            </a:r>
            <a:endParaRPr lang="en-GB" sz="2000" dirty="0"/>
          </a:p>
          <a:p>
            <a:r>
              <a:rPr lang="en-GB" sz="2000" b="1" dirty="0"/>
              <a:t>Split digraph </a:t>
            </a:r>
            <a:r>
              <a:rPr lang="en-GB" sz="2000" dirty="0"/>
              <a:t>– two letters that represent one phoneme but are split by another letter e.g. a-e in game, </a:t>
            </a:r>
            <a:r>
              <a:rPr lang="en-GB" sz="2000" dirty="0" err="1"/>
              <a:t>i</a:t>
            </a:r>
            <a:r>
              <a:rPr lang="en-GB" sz="2000" dirty="0"/>
              <a:t>-e in time, o-e in bone</a:t>
            </a:r>
          </a:p>
          <a:p>
            <a:r>
              <a:rPr lang="en-GB" sz="2000" b="1" dirty="0"/>
              <a:t>Blend</a:t>
            </a:r>
            <a:r>
              <a:rPr lang="en-GB" sz="2000" dirty="0"/>
              <a:t> – blending is the skill required for decoding words by saying each individual phoneme in a word and merging them together to say the word</a:t>
            </a:r>
          </a:p>
          <a:p>
            <a:r>
              <a:rPr lang="en-GB" sz="2000" b="1" dirty="0"/>
              <a:t>Segment</a:t>
            </a:r>
            <a:r>
              <a:rPr lang="en-GB" sz="2000" dirty="0"/>
              <a:t> – segmenting is the opposite of blending and is the skill used for spelling by splitting word into its individual phonemes</a:t>
            </a:r>
          </a:p>
          <a:p>
            <a:r>
              <a:rPr lang="en-GB" sz="2000" b="1" dirty="0"/>
              <a:t>Adjacent consonant </a:t>
            </a:r>
            <a:r>
              <a:rPr lang="en-GB" sz="2000" dirty="0"/>
              <a:t>– two or more consonant phonemes adjacent in a word to create </a:t>
            </a:r>
            <a:r>
              <a:rPr lang="en-GB" sz="2000" dirty="0" err="1"/>
              <a:t>ccvc</a:t>
            </a:r>
            <a:r>
              <a:rPr lang="en-GB" sz="2000" dirty="0"/>
              <a:t>, </a:t>
            </a:r>
            <a:r>
              <a:rPr lang="en-GB" sz="2000" dirty="0" err="1"/>
              <a:t>cvcc</a:t>
            </a:r>
            <a:r>
              <a:rPr lang="en-GB" sz="2000" dirty="0"/>
              <a:t>, </a:t>
            </a:r>
            <a:r>
              <a:rPr lang="en-GB" sz="2000" dirty="0" err="1"/>
              <a:t>cccvc</a:t>
            </a:r>
            <a:r>
              <a:rPr lang="en-GB" sz="2000" dirty="0"/>
              <a:t> words e.g. swim, post, string</a:t>
            </a:r>
          </a:p>
        </p:txBody>
      </p:sp>
    </p:spTree>
    <p:extLst>
      <p:ext uri="{BB962C8B-B14F-4D97-AF65-F5344CB8AC3E}">
        <p14:creationId xmlns:p14="http://schemas.microsoft.com/office/powerpoint/2010/main" val="80076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coloured question marks">
            <a:extLst>
              <a:ext uri="{FF2B5EF4-FFF2-40B4-BE49-F238E27FC236}">
                <a16:creationId xmlns:a16="http://schemas.microsoft.com/office/drawing/2014/main" id="{772C7335-33E8-499A-A86B-104FAD00EC8B}"/>
              </a:ext>
            </a:extLst>
          </p:cNvPr>
          <p:cNvPicPr>
            <a:picLocks noChangeAspect="1"/>
          </p:cNvPicPr>
          <p:nvPr/>
        </p:nvPicPr>
        <p:blipFill rotWithShape="1">
          <a:blip r:embed="rId3">
            <a:alphaModFix amt="55000"/>
          </a:blip>
          <a:srcRect/>
          <a:stretch/>
        </p:blipFill>
        <p:spPr>
          <a:xfrm>
            <a:off x="20" y="10"/>
            <a:ext cx="12191980" cy="6857990"/>
          </a:xfrm>
          <a:prstGeom prst="rect">
            <a:avLst/>
          </a:prstGeom>
        </p:spPr>
      </p:pic>
      <p:sp>
        <p:nvSpPr>
          <p:cNvPr id="12" name="Oval 11">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2BDB9-58D8-0B47-A841-BF6E6AAF6076}"/>
              </a:ext>
            </a:extLst>
          </p:cNvPr>
          <p:cNvSpPr>
            <a:spLocks noGrp="1"/>
          </p:cNvSpPr>
          <p:nvPr>
            <p:ph type="title"/>
          </p:nvPr>
        </p:nvSpPr>
        <p:spPr>
          <a:xfrm>
            <a:off x="3577192" y="1032483"/>
            <a:ext cx="5037616" cy="2982360"/>
          </a:xfrm>
        </p:spPr>
        <p:txBody>
          <a:bodyPr vert="horz" lIns="91440" tIns="45720" rIns="91440" bIns="45720" rtlCol="0" anchor="b">
            <a:normAutofit/>
          </a:bodyPr>
          <a:lstStyle/>
          <a:p>
            <a:pPr algn="ctr"/>
            <a:r>
              <a:rPr lang="en-US" sz="6000" b="1"/>
              <a:t>Thank you for your time</a:t>
            </a:r>
            <a:endParaRPr lang="en-US" sz="6000"/>
          </a:p>
        </p:txBody>
      </p:sp>
      <p:sp>
        <p:nvSpPr>
          <p:cNvPr id="3" name="Content Placeholder 2">
            <a:extLst>
              <a:ext uri="{FF2B5EF4-FFF2-40B4-BE49-F238E27FC236}">
                <a16:creationId xmlns:a16="http://schemas.microsoft.com/office/drawing/2014/main" id="{7D294390-6075-E443-9A08-44971300D904}"/>
              </a:ext>
            </a:extLst>
          </p:cNvPr>
          <p:cNvSpPr>
            <a:spLocks noGrp="1"/>
          </p:cNvSpPr>
          <p:nvPr>
            <p:ph idx="1"/>
          </p:nvPr>
        </p:nvSpPr>
        <p:spPr>
          <a:xfrm>
            <a:off x="3577192" y="4106918"/>
            <a:ext cx="5037616" cy="1655762"/>
          </a:xfrm>
        </p:spPr>
        <p:txBody>
          <a:bodyPr vert="horz" lIns="91440" tIns="45720" rIns="91440" bIns="45720" rtlCol="0">
            <a:normAutofit/>
          </a:bodyPr>
          <a:lstStyle/>
          <a:p>
            <a:pPr marL="0" indent="0" algn="ctr">
              <a:buNone/>
            </a:pPr>
            <a:r>
              <a:rPr lang="en-US" sz="2400"/>
              <a:t>Any questions?</a:t>
            </a:r>
          </a:p>
        </p:txBody>
      </p:sp>
      <p:sp>
        <p:nvSpPr>
          <p:cNvPr id="14" name="Arc 13">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15">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240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8E26-2DD1-46C9-AD23-7E81621784F6}"/>
              </a:ext>
            </a:extLst>
          </p:cNvPr>
          <p:cNvSpPr>
            <a:spLocks noGrp="1"/>
          </p:cNvSpPr>
          <p:nvPr>
            <p:ph type="title"/>
          </p:nvPr>
        </p:nvSpPr>
        <p:spPr>
          <a:xfrm>
            <a:off x="414338" y="102380"/>
            <a:ext cx="10515600" cy="1325563"/>
          </a:xfrm>
        </p:spPr>
        <p:txBody>
          <a:bodyPr>
            <a:normAutofit/>
          </a:bodyPr>
          <a:lstStyle/>
          <a:p>
            <a:r>
              <a:rPr lang="en-GB" sz="3200" dirty="0"/>
              <a:t>The English language is hard… </a:t>
            </a:r>
          </a:p>
        </p:txBody>
      </p:sp>
      <p:sp>
        <p:nvSpPr>
          <p:cNvPr id="3" name="Content Placeholder 2">
            <a:extLst>
              <a:ext uri="{FF2B5EF4-FFF2-40B4-BE49-F238E27FC236}">
                <a16:creationId xmlns:a16="http://schemas.microsoft.com/office/drawing/2014/main" id="{56D57459-D3B7-4CE9-AED2-6B8E80492058}"/>
              </a:ext>
            </a:extLst>
          </p:cNvPr>
          <p:cNvSpPr>
            <a:spLocks noGrp="1"/>
          </p:cNvSpPr>
          <p:nvPr>
            <p:ph idx="1"/>
          </p:nvPr>
        </p:nvSpPr>
        <p:spPr>
          <a:xfrm>
            <a:off x="612080" y="1776198"/>
            <a:ext cx="10515600" cy="4351338"/>
          </a:xfrm>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sz="3200" dirty="0">
              <a:latin typeface="NTPrint" panose="03000400000000000000" pitchFamily="66" charset="0"/>
            </a:endParaRPr>
          </a:p>
          <a:p>
            <a:pPr marL="0" indent="0" algn="ctr">
              <a:buNone/>
            </a:pPr>
            <a:r>
              <a:rPr lang="en-GB" sz="7200" dirty="0" err="1">
                <a:latin typeface="NTPrint" panose="03000400000000000000" pitchFamily="66" charset="0"/>
              </a:rPr>
              <a:t>sh</a:t>
            </a:r>
            <a:r>
              <a:rPr lang="en-GB" sz="7200" dirty="0">
                <a:latin typeface="NTPrint" panose="03000400000000000000" pitchFamily="66" charset="0"/>
              </a:rPr>
              <a:t>-o-p					</a:t>
            </a:r>
            <a:r>
              <a:rPr lang="en-GB" sz="7200" dirty="0" err="1">
                <a:latin typeface="NTPrint" panose="03000400000000000000" pitchFamily="66" charset="0"/>
              </a:rPr>
              <a:t>ch</a:t>
            </a:r>
            <a:r>
              <a:rPr lang="en-GB" sz="7200" dirty="0">
                <a:latin typeface="NTPrint" panose="03000400000000000000" pitchFamily="66" charset="0"/>
              </a:rPr>
              <a:t>-</a:t>
            </a:r>
            <a:r>
              <a:rPr lang="en-GB" sz="7200" dirty="0" err="1">
                <a:latin typeface="NTPrint" panose="03000400000000000000" pitchFamily="66" charset="0"/>
              </a:rPr>
              <a:t>i</a:t>
            </a:r>
            <a:r>
              <a:rPr lang="en-GB" sz="7200" dirty="0">
                <a:latin typeface="NTPrint" panose="03000400000000000000" pitchFamily="66" charset="0"/>
              </a:rPr>
              <a:t>-p-s</a:t>
            </a:r>
          </a:p>
        </p:txBody>
      </p:sp>
      <p:pic>
        <p:nvPicPr>
          <p:cNvPr id="6146" name="Picture 2" descr="Kirkoswald villagers raise £120k of £200k target to save shop - BBC News">
            <a:extLst>
              <a:ext uri="{FF2B5EF4-FFF2-40B4-BE49-F238E27FC236}">
                <a16:creationId xmlns:a16="http://schemas.microsoft.com/office/drawing/2014/main" id="{7F418E35-CFD4-48FE-879A-B84E44BEE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1427943"/>
            <a:ext cx="6090662" cy="34259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ating chips twice a week &amp;#39;doubles your chance of death&amp;#39;, says study | The  Independent | The Independent">
            <a:extLst>
              <a:ext uri="{FF2B5EF4-FFF2-40B4-BE49-F238E27FC236}">
                <a16:creationId xmlns:a16="http://schemas.microsoft.com/office/drawing/2014/main" id="{411DB710-E9A2-4267-821D-ED27CE6FE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862" y="1415198"/>
            <a:ext cx="4651058" cy="343874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0CDD97C-7D9C-6644-A657-E3CE0B18E96C}"/>
              </a:ext>
            </a:extLst>
          </p:cNvPr>
          <p:cNvSpPr txBox="1">
            <a:spLocks/>
          </p:cNvSpPr>
          <p:nvPr/>
        </p:nvSpPr>
        <p:spPr>
          <a:xfrm>
            <a:off x="919177" y="5639113"/>
            <a:ext cx="116648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Phonemes can be represented by more than one letter...</a:t>
            </a:r>
          </a:p>
        </p:txBody>
      </p:sp>
    </p:spTree>
    <p:extLst>
      <p:ext uri="{BB962C8B-B14F-4D97-AF65-F5344CB8AC3E}">
        <p14:creationId xmlns:p14="http://schemas.microsoft.com/office/powerpoint/2010/main" val="2076722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Drip Vector Cake - Drip Cake Png, Transparent Png - kindpng">
            <a:extLst>
              <a:ext uri="{FF2B5EF4-FFF2-40B4-BE49-F238E27FC236}">
                <a16:creationId xmlns:a16="http://schemas.microsoft.com/office/drawing/2014/main" id="{5D589A23-2F61-4D2C-8FD6-662ADFAFB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064" y="695501"/>
            <a:ext cx="2362016" cy="2507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A46B4A-139A-4946-B7E7-32591F3D9292}"/>
              </a:ext>
            </a:extLst>
          </p:cNvPr>
          <p:cNvSpPr>
            <a:spLocks noGrp="1"/>
          </p:cNvSpPr>
          <p:nvPr>
            <p:ph type="title"/>
          </p:nvPr>
        </p:nvSpPr>
        <p:spPr>
          <a:xfrm>
            <a:off x="173423" y="-164884"/>
            <a:ext cx="10515600" cy="1325563"/>
          </a:xfrm>
        </p:spPr>
        <p:txBody>
          <a:bodyPr>
            <a:normAutofit/>
          </a:bodyPr>
          <a:lstStyle/>
          <a:p>
            <a:r>
              <a:rPr lang="en-GB" sz="2800" dirty="0"/>
              <a:t>One phoneme can be represented in many ways</a:t>
            </a:r>
          </a:p>
        </p:txBody>
      </p:sp>
      <p:sp>
        <p:nvSpPr>
          <p:cNvPr id="3" name="Content Placeholder 2">
            <a:extLst>
              <a:ext uri="{FF2B5EF4-FFF2-40B4-BE49-F238E27FC236}">
                <a16:creationId xmlns:a16="http://schemas.microsoft.com/office/drawing/2014/main" id="{42C09662-E94D-409E-BCCF-3B13535A39FA}"/>
              </a:ext>
            </a:extLst>
          </p:cNvPr>
          <p:cNvSpPr>
            <a:spLocks noGrp="1"/>
          </p:cNvSpPr>
          <p:nvPr>
            <p:ph idx="1"/>
          </p:nvPr>
        </p:nvSpPr>
        <p:spPr>
          <a:xfrm>
            <a:off x="1320039" y="2976758"/>
            <a:ext cx="10515600" cy="995396"/>
          </a:xfrm>
        </p:spPr>
        <p:txBody>
          <a:bodyPr>
            <a:normAutofit/>
          </a:bodyPr>
          <a:lstStyle/>
          <a:p>
            <a:pPr marL="0" indent="0">
              <a:buNone/>
            </a:pPr>
            <a:r>
              <a:rPr lang="en-GB" sz="6000" dirty="0">
                <a:latin typeface="NTPrint" panose="03000400000000000000" pitchFamily="66" charset="0"/>
              </a:rPr>
              <a:t>a – e (cake)  ai (snail)   ay (spray)</a:t>
            </a:r>
          </a:p>
          <a:p>
            <a:pPr marL="0" indent="0">
              <a:buNone/>
            </a:pPr>
            <a:endParaRPr lang="en-GB" dirty="0">
              <a:latin typeface="NTPrint" panose="03000400000000000000" pitchFamily="66" charset="0"/>
            </a:endParaRPr>
          </a:p>
        </p:txBody>
      </p:sp>
      <p:sp>
        <p:nvSpPr>
          <p:cNvPr id="4" name="TextBox 3">
            <a:extLst>
              <a:ext uri="{FF2B5EF4-FFF2-40B4-BE49-F238E27FC236}">
                <a16:creationId xmlns:a16="http://schemas.microsoft.com/office/drawing/2014/main" id="{1E5B1A14-E7C3-44A5-8C77-677ED76A1C3B}"/>
              </a:ext>
            </a:extLst>
          </p:cNvPr>
          <p:cNvSpPr txBox="1"/>
          <p:nvPr/>
        </p:nvSpPr>
        <p:spPr>
          <a:xfrm>
            <a:off x="1925520" y="5827491"/>
            <a:ext cx="10515600" cy="1015663"/>
          </a:xfrm>
          <a:prstGeom prst="rect">
            <a:avLst/>
          </a:prstGeom>
          <a:noFill/>
        </p:spPr>
        <p:txBody>
          <a:bodyPr wrap="square" rtlCol="0">
            <a:spAutoFit/>
          </a:bodyPr>
          <a:lstStyle/>
          <a:p>
            <a:r>
              <a:rPr lang="en-GB" sz="6000" dirty="0">
                <a:latin typeface="NTPrint" panose="03000400000000000000" pitchFamily="66" charset="0"/>
              </a:rPr>
              <a:t>a (bacon)   eigh (eight)  </a:t>
            </a:r>
            <a:r>
              <a:rPr lang="en-GB" sz="6000" dirty="0" err="1">
                <a:latin typeface="NTPrint" panose="03000400000000000000" pitchFamily="66" charset="0"/>
              </a:rPr>
              <a:t>ey</a:t>
            </a:r>
            <a:r>
              <a:rPr lang="en-GB" sz="6000" dirty="0">
                <a:latin typeface="NTPrint" panose="03000400000000000000" pitchFamily="66" charset="0"/>
              </a:rPr>
              <a:t> (grey)</a:t>
            </a:r>
          </a:p>
        </p:txBody>
      </p:sp>
      <p:pic>
        <p:nvPicPr>
          <p:cNvPr id="1026" name="Picture 2" descr="Bacon - Marions Kochbuch">
            <a:extLst>
              <a:ext uri="{FF2B5EF4-FFF2-40B4-BE49-F238E27FC236}">
                <a16:creationId xmlns:a16="http://schemas.microsoft.com/office/drawing/2014/main" id="{CB1D17B7-BE8F-41AE-AA27-812CFA5D7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480" y="3972154"/>
            <a:ext cx="3181009" cy="1901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Clipart Ideas | Clip art, Numbers, Large printable numbers">
            <a:extLst>
              <a:ext uri="{FF2B5EF4-FFF2-40B4-BE49-F238E27FC236}">
                <a16:creationId xmlns:a16="http://schemas.microsoft.com/office/drawing/2014/main" id="{E7F993A5-145B-4059-83C8-5F75EAA12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2617" y="3774043"/>
            <a:ext cx="1388469" cy="22686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iew Plant Mister Spray Bottle, 10oz Plant Spray Bottle for Plants Misting  Bottle Plant Water Spray Bottle Fine Mist Spray Bottle (Green) :  Amazon.co.uk: Garden &amp;amp; Outdoors">
            <a:extLst>
              <a:ext uri="{FF2B5EF4-FFF2-40B4-BE49-F238E27FC236}">
                <a16:creationId xmlns:a16="http://schemas.microsoft.com/office/drawing/2014/main" id="{E7AB3508-6D9A-4CF5-B4E2-547E3497F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5064" y="274192"/>
            <a:ext cx="1122188" cy="27281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B29C14A-0CFB-604F-BC82-2A1FBEBE28D9}"/>
              </a:ext>
            </a:extLst>
          </p:cNvPr>
          <p:cNvPicPr>
            <a:picLocks noChangeAspect="1"/>
          </p:cNvPicPr>
          <p:nvPr/>
        </p:nvPicPr>
        <p:blipFill>
          <a:blip r:embed="rId7"/>
          <a:stretch>
            <a:fillRect/>
          </a:stretch>
        </p:blipFill>
        <p:spPr>
          <a:xfrm>
            <a:off x="7941340" y="3802813"/>
            <a:ext cx="2930621" cy="2239832"/>
          </a:xfrm>
          <a:prstGeom prst="rect">
            <a:avLst/>
          </a:prstGeom>
        </p:spPr>
      </p:pic>
      <p:pic>
        <p:nvPicPr>
          <p:cNvPr id="1034" name="Picture 10" descr="Transparent Snail Shell Png - Snail Side View, Png Download - kindpng">
            <a:extLst>
              <a:ext uri="{FF2B5EF4-FFF2-40B4-BE49-F238E27FC236}">
                <a16:creationId xmlns:a16="http://schemas.microsoft.com/office/drawing/2014/main" id="{5BE6E226-51C5-4FF8-9AF5-49427A06B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365" y="865764"/>
            <a:ext cx="3325929" cy="215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47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7BA6-4BB6-4913-9A51-BE5576CA60E4}"/>
              </a:ext>
            </a:extLst>
          </p:cNvPr>
          <p:cNvSpPr>
            <a:spLocks noGrp="1"/>
          </p:cNvSpPr>
          <p:nvPr>
            <p:ph type="title"/>
          </p:nvPr>
        </p:nvSpPr>
        <p:spPr/>
        <p:txBody>
          <a:bodyPr>
            <a:normAutofit/>
          </a:bodyPr>
          <a:lstStyle/>
          <a:p>
            <a:endParaRPr lang="en-GB" sz="4000" dirty="0"/>
          </a:p>
        </p:txBody>
      </p:sp>
      <p:sp>
        <p:nvSpPr>
          <p:cNvPr id="3" name="Content Placeholder 2">
            <a:extLst>
              <a:ext uri="{FF2B5EF4-FFF2-40B4-BE49-F238E27FC236}">
                <a16:creationId xmlns:a16="http://schemas.microsoft.com/office/drawing/2014/main" id="{977CB115-25C4-470F-AA47-D34F6B05063A}"/>
              </a:ext>
            </a:extLst>
          </p:cNvPr>
          <p:cNvSpPr>
            <a:spLocks noGrp="1"/>
          </p:cNvSpPr>
          <p:nvPr>
            <p:ph idx="1"/>
          </p:nvPr>
        </p:nvSpPr>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r>
              <a:rPr lang="en-GB" sz="5200" dirty="0"/>
              <a:t>‘oo’ in moon			‘oo’ in book</a:t>
            </a:r>
          </a:p>
        </p:txBody>
      </p:sp>
      <p:pic>
        <p:nvPicPr>
          <p:cNvPr id="5122" name="Picture 2" descr="A Guide to Full Moon Names and Their Meanings | PEOPLE.com">
            <a:extLst>
              <a:ext uri="{FF2B5EF4-FFF2-40B4-BE49-F238E27FC236}">
                <a16:creationId xmlns:a16="http://schemas.microsoft.com/office/drawing/2014/main" id="{23B4E382-22AF-435F-AB8E-93B90471C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598454"/>
            <a:ext cx="4940379" cy="32935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S author Naomi Wolf stands by gay persecution book despite blunder - Books  - The Jakarta Post">
            <a:extLst>
              <a:ext uri="{FF2B5EF4-FFF2-40B4-BE49-F238E27FC236}">
                <a16:creationId xmlns:a16="http://schemas.microsoft.com/office/drawing/2014/main" id="{AFCA8162-86E1-48BF-AA72-4EDF23E1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98454"/>
            <a:ext cx="5562600" cy="333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87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560" y="643080"/>
            <a:ext cx="8911687" cy="1280890"/>
          </a:xfrm>
        </p:spPr>
        <p:txBody>
          <a:bodyPr>
            <a:normAutofit/>
          </a:bodyPr>
          <a:lstStyle/>
          <a:p>
            <a:r>
              <a:rPr lang="en-GB" sz="4800" dirty="0">
                <a:latin typeface="+mn-lt"/>
              </a:rPr>
              <a:t>And may seem just like symbols…</a:t>
            </a: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3"/>
          <a:stretch>
            <a:fillRect/>
          </a:stretch>
        </p:blipFill>
        <p:spPr>
          <a:xfrm>
            <a:off x="568560" y="1825625"/>
            <a:ext cx="10526159" cy="3694343"/>
          </a:xfrm>
          <a:prstGeom prst="rect">
            <a:avLst/>
          </a:prstGeom>
        </p:spPr>
      </p:pic>
    </p:spTree>
    <p:extLst>
      <p:ext uri="{BB962C8B-B14F-4D97-AF65-F5344CB8AC3E}">
        <p14:creationId xmlns:p14="http://schemas.microsoft.com/office/powerpoint/2010/main" val="309934898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Can you decode the words?</a:t>
            </a:r>
          </a:p>
        </p:txBody>
      </p:sp>
      <p:sp>
        <p:nvSpPr>
          <p:cNvPr id="3" name="Content Placeholder 2"/>
          <p:cNvSpPr>
            <a:spLocks noGrp="1"/>
          </p:cNvSpPr>
          <p:nvPr>
            <p:ph idx="1"/>
          </p:nvPr>
        </p:nvSpPr>
        <p:spPr>
          <a:xfrm>
            <a:off x="679864" y="2123194"/>
            <a:ext cx="8915400" cy="3777622"/>
          </a:xfrm>
        </p:spPr>
        <p:txBody>
          <a:bodyPr/>
          <a:lstStyle/>
          <a:p>
            <a:endParaRPr lang="en-GB" dirty="0"/>
          </a:p>
          <a:p>
            <a:endParaRPr lang="en-GB" dirty="0"/>
          </a:p>
          <a:p>
            <a:endParaRPr lang="en-GB" dirty="0"/>
          </a:p>
          <a:p>
            <a:endParaRPr lang="en-GB" dirty="0"/>
          </a:p>
          <a:p>
            <a:endParaRPr lang="en-GB" dirty="0"/>
          </a:p>
          <a:p>
            <a:pPr marL="0" indent="0">
              <a:buNone/>
            </a:pPr>
            <a:r>
              <a:rPr lang="en-GB" sz="4400" dirty="0">
                <a:latin typeface="NTPrint" panose="03000400000000000000" pitchFamily="66" charset="0"/>
              </a:rPr>
              <a:t>    s 	    a		    t</a:t>
            </a:r>
          </a:p>
        </p:txBody>
      </p:sp>
      <p:pic>
        <p:nvPicPr>
          <p:cNvPr id="4" name="Picture 3"/>
          <p:cNvPicPr/>
          <p:nvPr/>
        </p:nvPicPr>
        <p:blipFill rotWithShape="1">
          <a:blip r:embed="rId3"/>
          <a:srcRect l="9805" t="33681" r="31033" b="21115"/>
          <a:stretch/>
        </p:blipFill>
        <p:spPr bwMode="auto">
          <a:xfrm>
            <a:off x="679864" y="2933481"/>
            <a:ext cx="5068215" cy="180132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9307" t="41068" r="44102" b="21410"/>
          <a:stretch/>
        </p:blipFill>
        <p:spPr bwMode="auto">
          <a:xfrm>
            <a:off x="6443923" y="3237535"/>
            <a:ext cx="4789802" cy="1801325"/>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6825343" y="4734806"/>
            <a:ext cx="4528457" cy="769441"/>
          </a:xfrm>
          <a:prstGeom prst="rect">
            <a:avLst/>
          </a:prstGeom>
          <a:noFill/>
        </p:spPr>
        <p:txBody>
          <a:bodyPr wrap="square" rtlCol="0">
            <a:spAutoFit/>
          </a:bodyPr>
          <a:lstStyle/>
          <a:p>
            <a:r>
              <a:rPr lang="en-GB" sz="3200" dirty="0"/>
              <a:t> </a:t>
            </a:r>
            <a:r>
              <a:rPr lang="en-GB" sz="4400" dirty="0">
                <a:latin typeface="NTPrint" panose="03000400000000000000" pitchFamily="66" charset="0"/>
              </a:rPr>
              <a:t>m		a	      t</a:t>
            </a:r>
            <a:endParaRPr lang="en-GB" sz="3200" dirty="0">
              <a:latin typeface="NTPrint" panose="03000400000000000000" pitchFamily="66" charset="0"/>
            </a:endParaRPr>
          </a:p>
        </p:txBody>
      </p:sp>
    </p:spTree>
    <p:extLst>
      <p:ext uri="{BB962C8B-B14F-4D97-AF65-F5344CB8AC3E}">
        <p14:creationId xmlns:p14="http://schemas.microsoft.com/office/powerpoint/2010/main" val="3073999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{F34F9396-A0A4-2E4E-AF08-02BE4D5E3C2F}tf10001124_mac</Template>
  <TotalTime>10114</TotalTime>
  <Words>2173</Words>
  <Application>Microsoft Office PowerPoint</Application>
  <PresentationFormat>Widescreen</PresentationFormat>
  <Paragraphs>274</Paragraphs>
  <Slides>41</Slides>
  <Notes>41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Gotham</vt:lpstr>
      <vt:lpstr>NTPrint</vt:lpstr>
      <vt:lpstr>SassoonInfantRg</vt:lpstr>
      <vt:lpstr>Office Theme</vt:lpstr>
      <vt:lpstr>How many times have you already read today?</vt:lpstr>
      <vt:lpstr>Workshop Aims </vt:lpstr>
      <vt:lpstr>Key vocabulary modelled in our lessons:</vt:lpstr>
      <vt:lpstr>How many?! </vt:lpstr>
      <vt:lpstr>The English language is hard… </vt:lpstr>
      <vt:lpstr>One phoneme can be represented in many ways</vt:lpstr>
      <vt:lpstr>PowerPoint Presentation</vt:lpstr>
      <vt:lpstr>And may seem just like symbols…</vt:lpstr>
      <vt:lpstr>Can you decode the words?</vt:lpstr>
      <vt:lpstr>What is phonics?</vt:lpstr>
      <vt:lpstr>What is Little Wandle Letters and Sounds Revised? </vt:lpstr>
      <vt:lpstr>Overview of our phonics teaching </vt:lpstr>
      <vt:lpstr>Our phonics lesson structure</vt:lpstr>
      <vt:lpstr>How to say the phonemes…</vt:lpstr>
      <vt:lpstr>Supporting your child with phonics</vt:lpstr>
      <vt:lpstr>Before we begin…</vt:lpstr>
      <vt:lpstr>   How do we teach a   new phoneme?</vt:lpstr>
      <vt:lpstr>What is a grapheme?</vt:lpstr>
      <vt:lpstr>What is oral blending?</vt:lpstr>
      <vt:lpstr>What is blending?</vt:lpstr>
      <vt:lpstr>Blending to read words</vt:lpstr>
      <vt:lpstr>What is segmenting?</vt:lpstr>
      <vt:lpstr>What is a digraph?</vt:lpstr>
      <vt:lpstr>What is a trigraph?</vt:lpstr>
      <vt:lpstr>PowerPoint Presentation</vt:lpstr>
      <vt:lpstr>Challenge time…</vt:lpstr>
      <vt:lpstr>Using sound buttons to support</vt:lpstr>
      <vt:lpstr>PowerPoint Presentation</vt:lpstr>
      <vt:lpstr>PowerPoint Presentation</vt:lpstr>
      <vt:lpstr>How many different ways can the ‘sh’ phoneme be represented? </vt:lpstr>
      <vt:lpstr>And all the different ways to write the phoneme sh:</vt:lpstr>
      <vt:lpstr>Tricky words </vt:lpstr>
      <vt:lpstr>How do we teach reading?</vt:lpstr>
      <vt:lpstr>We use assessment to match your child the right level of book</vt:lpstr>
      <vt:lpstr>Reading a book at the right level</vt:lpstr>
      <vt:lpstr>The most important thing you can do is read with your child</vt:lpstr>
      <vt:lpstr>Read to your child…</vt:lpstr>
      <vt:lpstr>Collins Big Cat Ebooks</vt:lpstr>
      <vt:lpstr>PowerPoint Presentation</vt:lpstr>
      <vt:lpstr>Key vocabulary modelled in our lessons:</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 at  Carlisle Infant School</dc:title>
  <dc:creator>Aoife Owens</dc:creator>
  <cp:lastModifiedBy>Chloe Graham</cp:lastModifiedBy>
  <cp:revision>65</cp:revision>
  <cp:lastPrinted>2022-10-06T16:11:23Z</cp:lastPrinted>
  <dcterms:created xsi:type="dcterms:W3CDTF">2022-01-19T22:16:17Z</dcterms:created>
  <dcterms:modified xsi:type="dcterms:W3CDTF">2025-02-13T16:50:34Z</dcterms:modified>
</cp:coreProperties>
</file>