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30" r:id="rId2"/>
    <p:sldId id="337" r:id="rId3"/>
    <p:sldId id="276" r:id="rId4"/>
    <p:sldId id="277" r:id="rId5"/>
    <p:sldId id="258" r:id="rId6"/>
    <p:sldId id="259" r:id="rId7"/>
    <p:sldId id="260" r:id="rId8"/>
    <p:sldId id="261" r:id="rId9"/>
    <p:sldId id="329" r:id="rId10"/>
    <p:sldId id="266" r:id="rId11"/>
    <p:sldId id="267" r:id="rId12"/>
    <p:sldId id="272" r:id="rId13"/>
    <p:sldId id="331" r:id="rId14"/>
    <p:sldId id="279" r:id="rId15"/>
    <p:sldId id="271" r:id="rId16"/>
    <p:sldId id="283" r:id="rId17"/>
    <p:sldId id="332" r:id="rId18"/>
    <p:sldId id="333" r:id="rId19"/>
    <p:sldId id="335" r:id="rId20"/>
    <p:sldId id="313" r:id="rId21"/>
    <p:sldId id="334" r:id="rId22"/>
    <p:sldId id="280" r:id="rId23"/>
    <p:sldId id="328" r:id="rId24"/>
    <p:sldId id="326" r:id="rId25"/>
    <p:sldId id="327" r:id="rId26"/>
    <p:sldId id="285" r:id="rId27"/>
    <p:sldId id="336" r:id="rId28"/>
  </p:sldIdLst>
  <p:sldSz cx="12192000" cy="6858000"/>
  <p:notesSz cx="9926638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1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510" y="0"/>
            <a:ext cx="4301543" cy="341458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4830DEB4-6FEA-42FA-AF14-509C5772A09C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75" tIns="40138" rIns="80275" bIns="401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80275" tIns="40138" rIns="80275" bIns="401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510" y="6456219"/>
            <a:ext cx="4301543" cy="341457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CF2F58EA-6E43-4480-A7C1-998838BD1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4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02752"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806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13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451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311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944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200" u="sng" dirty="0">
                <a:uFill>
                  <a:solidFill>
                    <a:srgbClr val="000000"/>
                  </a:solidFill>
                </a:uFill>
                <a:latin typeface="Palatino Linotype"/>
                <a:cs typeface="Palatino Linotype"/>
              </a:rPr>
              <a:t>Zones</a:t>
            </a:r>
            <a:r>
              <a:rPr lang="en-GB" sz="1200" u="sng" spc="-65" dirty="0">
                <a:uFill>
                  <a:solidFill>
                    <a:srgbClr val="000000"/>
                  </a:solidFill>
                </a:uFill>
                <a:latin typeface="Palatino Linotype"/>
                <a:cs typeface="Palatino Linotype"/>
              </a:rPr>
              <a:t> </a:t>
            </a:r>
            <a:r>
              <a:rPr lang="en-GB" sz="1200" u="sng" dirty="0">
                <a:uFill>
                  <a:solidFill>
                    <a:srgbClr val="000000"/>
                  </a:solidFill>
                </a:uFill>
                <a:latin typeface="Palatino Linotype"/>
                <a:cs typeface="Palatino Linotype"/>
              </a:rPr>
              <a:t>of</a:t>
            </a:r>
            <a:r>
              <a:rPr lang="en-GB" sz="1200" u="sng" spc="-70" dirty="0">
                <a:uFill>
                  <a:solidFill>
                    <a:srgbClr val="000000"/>
                  </a:solidFill>
                </a:uFill>
                <a:latin typeface="Palatino Linotype"/>
                <a:cs typeface="Palatino Linotype"/>
              </a:rPr>
              <a:t> </a:t>
            </a:r>
            <a:r>
              <a:rPr lang="en-GB" sz="1200" u="sng" dirty="0">
                <a:uFill>
                  <a:solidFill>
                    <a:srgbClr val="000000"/>
                  </a:solidFill>
                </a:uFill>
                <a:latin typeface="Palatino Linotype"/>
                <a:cs typeface="Palatino Linotype"/>
              </a:rPr>
              <a:t>regulation</a:t>
            </a:r>
            <a:r>
              <a:rPr lang="en-GB" sz="1200" u="sng" spc="-60" dirty="0">
                <a:uFill>
                  <a:solidFill>
                    <a:srgbClr val="000000"/>
                  </a:solidFill>
                </a:uFill>
                <a:latin typeface="Palatino Linotype"/>
                <a:cs typeface="Palatino Linotype"/>
              </a:rPr>
              <a:t> </a:t>
            </a:r>
            <a:r>
              <a:rPr lang="en-GB" sz="1200" u="sng" spc="-10" dirty="0">
                <a:uFill>
                  <a:solidFill>
                    <a:srgbClr val="000000"/>
                  </a:solidFill>
                </a:uFill>
                <a:latin typeface="Palatino Linotype"/>
                <a:cs typeface="Palatino Linotype"/>
              </a:rPr>
              <a:t>teaches;</a:t>
            </a:r>
            <a:endParaRPr lang="en-GB" sz="1200" dirty="0">
              <a:latin typeface="Palatino Linotype"/>
              <a:cs typeface="Palatino Linotype"/>
            </a:endParaRPr>
          </a:p>
          <a:p>
            <a:pPr marL="299085" indent="-286385">
              <a:lnSpc>
                <a:spcPct val="100000"/>
              </a:lnSpc>
              <a:spcBef>
                <a:spcPts val="2885"/>
              </a:spcBef>
              <a:buFont typeface="Arial"/>
              <a:buChar char="•"/>
              <a:tabLst>
                <a:tab pos="299085" algn="l"/>
              </a:tabLst>
            </a:pPr>
            <a:r>
              <a:rPr lang="en-GB" sz="1200" spc="-20" dirty="0">
                <a:latin typeface="Palatino Linotype"/>
                <a:cs typeface="Palatino Linotype"/>
              </a:rPr>
              <a:t>Vocabulary</a:t>
            </a:r>
            <a:r>
              <a:rPr lang="en-GB" sz="1200" spc="-7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of</a:t>
            </a:r>
            <a:r>
              <a:rPr lang="en-GB" sz="1200" spc="-7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emotional</a:t>
            </a:r>
            <a:r>
              <a:rPr lang="en-GB" sz="1200" spc="-55" dirty="0">
                <a:latin typeface="Palatino Linotype"/>
                <a:cs typeface="Palatino Linotype"/>
              </a:rPr>
              <a:t> </a:t>
            </a:r>
            <a:r>
              <a:rPr lang="en-GB" sz="1200" spc="-10" dirty="0">
                <a:latin typeface="Palatino Linotype"/>
                <a:cs typeface="Palatino Linotype"/>
              </a:rPr>
              <a:t>terms</a:t>
            </a:r>
            <a:endParaRPr lang="en-GB" sz="1200" dirty="0">
              <a:latin typeface="Palatino Linotype"/>
              <a:cs typeface="Palatino Linotyp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lang="en-GB" sz="1200" dirty="0">
                <a:latin typeface="Palatino Linotype"/>
                <a:cs typeface="Palatino Linotype"/>
              </a:rPr>
              <a:t>How</a:t>
            </a:r>
            <a:r>
              <a:rPr lang="en-GB" sz="1200" spc="-3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to</a:t>
            </a:r>
            <a:r>
              <a:rPr lang="en-GB" sz="1200" spc="-4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recognise</a:t>
            </a:r>
            <a:r>
              <a:rPr lang="en-GB" sz="1200" spc="-4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their</a:t>
            </a:r>
            <a:r>
              <a:rPr lang="en-GB" sz="1200" spc="-25" dirty="0">
                <a:latin typeface="Palatino Linotype"/>
                <a:cs typeface="Palatino Linotype"/>
              </a:rPr>
              <a:t> own</a:t>
            </a:r>
            <a:endParaRPr lang="en-GB" sz="1200" dirty="0">
              <a:latin typeface="Palatino Linotype"/>
              <a:cs typeface="Palatino Linotype"/>
            </a:endParaRPr>
          </a:p>
          <a:p>
            <a:pPr marL="299085">
              <a:lnSpc>
                <a:spcPct val="100000"/>
              </a:lnSpc>
            </a:pPr>
            <a:r>
              <a:rPr lang="en-GB" sz="1200" spc="-10" dirty="0">
                <a:latin typeface="Palatino Linotype"/>
                <a:cs typeface="Palatino Linotype"/>
              </a:rPr>
              <a:t>emotions</a:t>
            </a:r>
            <a:endParaRPr lang="en-GB" sz="1200" dirty="0">
              <a:latin typeface="Palatino Linotype"/>
              <a:cs typeface="Palatino Linotype"/>
            </a:endParaRPr>
          </a:p>
          <a:p>
            <a:pPr marL="299085" marR="8763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lang="en-GB" sz="1200" dirty="0">
                <a:latin typeface="Palatino Linotype"/>
                <a:cs typeface="Palatino Linotype"/>
              </a:rPr>
              <a:t>How</a:t>
            </a:r>
            <a:r>
              <a:rPr lang="en-GB" sz="1200" spc="-6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to</a:t>
            </a:r>
            <a:r>
              <a:rPr lang="en-GB" sz="1200" spc="-5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detect</a:t>
            </a:r>
            <a:r>
              <a:rPr lang="en-GB" sz="1200" spc="-6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the</a:t>
            </a:r>
            <a:r>
              <a:rPr lang="en-GB" sz="1200" spc="-6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emotions</a:t>
            </a:r>
            <a:r>
              <a:rPr lang="en-GB" sz="1200" spc="-40" dirty="0">
                <a:latin typeface="Palatino Linotype"/>
                <a:cs typeface="Palatino Linotype"/>
              </a:rPr>
              <a:t> </a:t>
            </a:r>
            <a:r>
              <a:rPr lang="en-GB" sz="1200" spc="-25" dirty="0">
                <a:latin typeface="Palatino Linotype"/>
                <a:cs typeface="Palatino Linotype"/>
              </a:rPr>
              <a:t>of </a:t>
            </a:r>
            <a:r>
              <a:rPr lang="en-GB" sz="1200" spc="-10" dirty="0">
                <a:latin typeface="Palatino Linotype"/>
                <a:cs typeface="Palatino Linotype"/>
              </a:rPr>
              <a:t>others</a:t>
            </a:r>
            <a:endParaRPr lang="en-GB" sz="1200" dirty="0">
              <a:latin typeface="Palatino Linotype"/>
              <a:cs typeface="Palatino Linotyp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lang="en-GB" sz="1200" dirty="0">
                <a:latin typeface="Palatino Linotype"/>
                <a:cs typeface="Palatino Linotype"/>
              </a:rPr>
              <a:t>What</a:t>
            </a:r>
            <a:r>
              <a:rPr lang="en-GB" sz="1200" spc="-5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may</a:t>
            </a:r>
            <a:r>
              <a:rPr lang="en-GB" sz="1200" spc="-5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trigger</a:t>
            </a:r>
            <a:r>
              <a:rPr lang="en-GB" sz="1200" spc="-40" dirty="0">
                <a:latin typeface="Palatino Linotype"/>
                <a:cs typeface="Palatino Linotype"/>
              </a:rPr>
              <a:t> </a:t>
            </a:r>
            <a:r>
              <a:rPr lang="en-GB" sz="1200" spc="-10" dirty="0">
                <a:latin typeface="Palatino Linotype"/>
                <a:cs typeface="Palatino Linotype"/>
              </a:rPr>
              <a:t>certain</a:t>
            </a:r>
            <a:endParaRPr lang="en-GB" sz="1200" dirty="0">
              <a:latin typeface="Palatino Linotype"/>
              <a:cs typeface="Palatino Linotype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lang="en-GB" sz="1200" spc="-10" dirty="0">
                <a:latin typeface="Palatino Linotype"/>
                <a:cs typeface="Palatino Linotype"/>
              </a:rPr>
              <a:t>emotions</a:t>
            </a:r>
            <a:endParaRPr lang="en-GB" sz="1200" dirty="0">
              <a:latin typeface="Palatino Linotype"/>
              <a:cs typeface="Palatino Linotyp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lang="en-GB" sz="1200" dirty="0">
                <a:latin typeface="Palatino Linotype"/>
                <a:cs typeface="Palatino Linotype"/>
              </a:rPr>
              <a:t>Problem</a:t>
            </a:r>
            <a:r>
              <a:rPr lang="en-GB" sz="1200" spc="-6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solving</a:t>
            </a:r>
            <a:r>
              <a:rPr lang="en-GB" sz="1200" spc="-65" dirty="0">
                <a:latin typeface="Palatino Linotype"/>
                <a:cs typeface="Palatino Linotype"/>
              </a:rPr>
              <a:t> </a:t>
            </a:r>
            <a:r>
              <a:rPr lang="en-GB" sz="1200" spc="-10" dirty="0">
                <a:latin typeface="Palatino Linotype"/>
                <a:cs typeface="Palatino Linotype"/>
              </a:rPr>
              <a:t>skills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endParaRPr lang="en-GB" sz="1200" spc="-10" dirty="0">
              <a:latin typeface="Palatino Linotype"/>
              <a:cs typeface="Palatino Linotype"/>
            </a:endParaRPr>
          </a:p>
          <a:p>
            <a:pPr marL="353060" indent="-340360" algn="just">
              <a:lnSpc>
                <a:spcPct val="100000"/>
              </a:lnSpc>
              <a:spcBef>
                <a:spcPts val="2885"/>
              </a:spcBef>
              <a:buFont typeface="Arial"/>
              <a:buChar char="•"/>
              <a:tabLst>
                <a:tab pos="353060" algn="l"/>
              </a:tabLst>
            </a:pPr>
            <a:r>
              <a:rPr lang="en-GB" sz="1200" dirty="0">
                <a:latin typeface="Palatino Linotype"/>
                <a:cs typeface="Palatino Linotype"/>
              </a:rPr>
              <a:t>There</a:t>
            </a:r>
            <a:r>
              <a:rPr lang="en-GB" sz="1200" spc="-4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is</a:t>
            </a:r>
            <a:r>
              <a:rPr lang="en-GB" sz="1200" spc="-2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no</a:t>
            </a:r>
            <a:r>
              <a:rPr lang="en-GB" sz="1200" spc="-2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‘bad’</a:t>
            </a:r>
            <a:r>
              <a:rPr lang="en-GB" sz="1200" spc="-190" dirty="0">
                <a:latin typeface="Palatino Linotype"/>
                <a:cs typeface="Palatino Linotype"/>
              </a:rPr>
              <a:t> </a:t>
            </a:r>
            <a:r>
              <a:rPr lang="en-GB" sz="1200" spc="-20" dirty="0">
                <a:latin typeface="Palatino Linotype"/>
                <a:cs typeface="Palatino Linotype"/>
              </a:rPr>
              <a:t>zone</a:t>
            </a:r>
            <a:endParaRPr lang="en-GB" sz="1200" dirty="0">
              <a:latin typeface="Palatino Linotype"/>
              <a:cs typeface="Palatino Linotype"/>
            </a:endParaRPr>
          </a:p>
          <a:p>
            <a:pPr marL="353060" marR="381000" indent="-340360" algn="just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sz="1200" spc="-10" dirty="0">
                <a:latin typeface="Palatino Linotype"/>
                <a:cs typeface="Palatino Linotype"/>
              </a:rPr>
              <a:t>Everyone</a:t>
            </a:r>
            <a:r>
              <a:rPr lang="en-GB" sz="1200" spc="-4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experiences</a:t>
            </a:r>
            <a:r>
              <a:rPr lang="en-GB" sz="1200" spc="-4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all</a:t>
            </a:r>
            <a:r>
              <a:rPr lang="en-GB" sz="1200" spc="-3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of</a:t>
            </a:r>
            <a:r>
              <a:rPr lang="en-GB" sz="1200" spc="-35" dirty="0">
                <a:latin typeface="Palatino Linotype"/>
                <a:cs typeface="Palatino Linotype"/>
              </a:rPr>
              <a:t> </a:t>
            </a:r>
            <a:r>
              <a:rPr lang="en-GB" sz="1200" spc="-25" dirty="0">
                <a:latin typeface="Palatino Linotype"/>
                <a:cs typeface="Palatino Linotype"/>
              </a:rPr>
              <a:t>the 	</a:t>
            </a:r>
            <a:r>
              <a:rPr lang="en-GB" sz="1200" dirty="0">
                <a:latin typeface="Palatino Linotype"/>
                <a:cs typeface="Palatino Linotype"/>
              </a:rPr>
              <a:t>zones</a:t>
            </a:r>
            <a:r>
              <a:rPr lang="en-GB" sz="1200" spc="-6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at</a:t>
            </a:r>
            <a:r>
              <a:rPr lang="en-GB" sz="1200" spc="-5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different</a:t>
            </a:r>
            <a:r>
              <a:rPr lang="en-GB" sz="1200" spc="-5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times</a:t>
            </a:r>
            <a:r>
              <a:rPr lang="en-GB" sz="1200" spc="-5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and</a:t>
            </a:r>
            <a:r>
              <a:rPr lang="en-GB" sz="1200" spc="-55" dirty="0">
                <a:latin typeface="Palatino Linotype"/>
                <a:cs typeface="Palatino Linotype"/>
              </a:rPr>
              <a:t> </a:t>
            </a:r>
            <a:r>
              <a:rPr lang="en-GB" sz="1200" spc="-25" dirty="0">
                <a:latin typeface="Palatino Linotype"/>
                <a:cs typeface="Palatino Linotype"/>
              </a:rPr>
              <a:t>in 	</a:t>
            </a:r>
            <a:r>
              <a:rPr lang="en-GB" sz="1200" dirty="0">
                <a:latin typeface="Palatino Linotype"/>
                <a:cs typeface="Palatino Linotype"/>
              </a:rPr>
              <a:t>different</a:t>
            </a:r>
            <a:r>
              <a:rPr lang="en-GB" sz="1200" spc="-95" dirty="0">
                <a:latin typeface="Palatino Linotype"/>
                <a:cs typeface="Palatino Linotype"/>
              </a:rPr>
              <a:t> </a:t>
            </a:r>
            <a:r>
              <a:rPr lang="en-GB" sz="1200" spc="-10" dirty="0">
                <a:latin typeface="Palatino Linotype"/>
                <a:cs typeface="Palatino Linotype"/>
              </a:rPr>
              <a:t>circumstances.</a:t>
            </a:r>
            <a:endParaRPr lang="en-GB" sz="1200" dirty="0">
              <a:latin typeface="Palatino Linotype"/>
              <a:cs typeface="Palatino Linotype"/>
            </a:endParaRPr>
          </a:p>
          <a:p>
            <a:pPr marL="355600" marR="45085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GB" sz="1200" spc="-20" dirty="0">
                <a:latin typeface="Palatino Linotype"/>
                <a:cs typeface="Palatino Linotype"/>
              </a:rPr>
              <a:t>We</a:t>
            </a:r>
            <a:r>
              <a:rPr lang="en-GB" sz="1200" spc="-95" dirty="0">
                <a:latin typeface="Palatino Linotype"/>
                <a:cs typeface="Palatino Linotype"/>
              </a:rPr>
              <a:t> </a:t>
            </a:r>
            <a:r>
              <a:rPr lang="en-GB" sz="1200" spc="-20" dirty="0">
                <a:latin typeface="Palatino Linotype"/>
                <a:cs typeface="Palatino Linotype"/>
              </a:rPr>
              <a:t>can’t</a:t>
            </a:r>
            <a:r>
              <a:rPr lang="en-GB" sz="1200" spc="-10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change</a:t>
            </a:r>
            <a:r>
              <a:rPr lang="en-GB" sz="1200" spc="-9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the</a:t>
            </a:r>
            <a:r>
              <a:rPr lang="en-GB" sz="1200" spc="-9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way</a:t>
            </a:r>
            <a:r>
              <a:rPr lang="en-GB" sz="1200" spc="-100" dirty="0">
                <a:latin typeface="Palatino Linotype"/>
                <a:cs typeface="Palatino Linotype"/>
              </a:rPr>
              <a:t> </a:t>
            </a:r>
            <a:r>
              <a:rPr lang="en-GB" sz="1200" spc="-10" dirty="0">
                <a:latin typeface="Palatino Linotype"/>
                <a:cs typeface="Palatino Linotype"/>
              </a:rPr>
              <a:t>children </a:t>
            </a:r>
            <a:r>
              <a:rPr lang="en-GB" sz="1200" dirty="0">
                <a:latin typeface="Palatino Linotype"/>
                <a:cs typeface="Palatino Linotype"/>
              </a:rPr>
              <a:t>feel</a:t>
            </a:r>
            <a:r>
              <a:rPr lang="en-GB" sz="1200" spc="-2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BUT</a:t>
            </a:r>
            <a:r>
              <a:rPr lang="en-GB" sz="1200" spc="-2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we</a:t>
            </a:r>
            <a:r>
              <a:rPr lang="en-GB" sz="1200" spc="-3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can</a:t>
            </a:r>
            <a:r>
              <a:rPr lang="en-GB" sz="1200" spc="-1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help</a:t>
            </a:r>
            <a:r>
              <a:rPr lang="en-GB" sz="1200" spc="-15" dirty="0">
                <a:latin typeface="Palatino Linotype"/>
                <a:cs typeface="Palatino Linotype"/>
              </a:rPr>
              <a:t> </a:t>
            </a:r>
            <a:r>
              <a:rPr lang="en-GB" sz="1200" spc="-20" dirty="0">
                <a:latin typeface="Palatino Linotype"/>
                <a:cs typeface="Palatino Linotype"/>
              </a:rPr>
              <a:t>them </a:t>
            </a:r>
            <a:r>
              <a:rPr lang="en-GB" sz="1200" dirty="0">
                <a:latin typeface="Palatino Linotype"/>
                <a:cs typeface="Palatino Linotype"/>
              </a:rPr>
              <a:t>manage</a:t>
            </a:r>
            <a:r>
              <a:rPr lang="en-GB" sz="1200" spc="-4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their</a:t>
            </a:r>
            <a:r>
              <a:rPr lang="en-GB" sz="1200" spc="-35" dirty="0">
                <a:latin typeface="Palatino Linotype"/>
                <a:cs typeface="Palatino Linotype"/>
              </a:rPr>
              <a:t> </a:t>
            </a:r>
            <a:r>
              <a:rPr lang="en-GB" sz="1200" spc="-10" dirty="0">
                <a:latin typeface="Palatino Linotype"/>
                <a:cs typeface="Palatino Linotype"/>
              </a:rPr>
              <a:t>feelings/states</a:t>
            </a:r>
            <a:r>
              <a:rPr lang="en-GB" sz="1200" spc="-45" dirty="0">
                <a:latin typeface="Palatino Linotype"/>
                <a:cs typeface="Palatino Linotype"/>
              </a:rPr>
              <a:t> </a:t>
            </a:r>
            <a:r>
              <a:rPr lang="en-GB" sz="1200" spc="-25" dirty="0">
                <a:latin typeface="Palatino Linotype"/>
                <a:cs typeface="Palatino Linotype"/>
              </a:rPr>
              <a:t>and </a:t>
            </a:r>
            <a:r>
              <a:rPr lang="en-GB" sz="1200" dirty="0">
                <a:latin typeface="Palatino Linotype"/>
                <a:cs typeface="Palatino Linotype"/>
              </a:rPr>
              <a:t>behaviours.</a:t>
            </a:r>
            <a:r>
              <a:rPr lang="en-GB" sz="1200" spc="-25" dirty="0">
                <a:latin typeface="Palatino Linotype"/>
                <a:cs typeface="Palatino Linotype"/>
              </a:rPr>
              <a:t> </a:t>
            </a:r>
            <a:r>
              <a:rPr lang="en-GB" sz="1200" i="1" dirty="0">
                <a:latin typeface="Palatino Linotype"/>
                <a:cs typeface="Palatino Linotype"/>
              </a:rPr>
              <a:t>“It’s</a:t>
            </a:r>
            <a:r>
              <a:rPr lang="en-GB" sz="1200" i="1" spc="-50" dirty="0">
                <a:latin typeface="Palatino Linotype"/>
                <a:cs typeface="Palatino Linotype"/>
              </a:rPr>
              <a:t> </a:t>
            </a:r>
            <a:r>
              <a:rPr lang="en-GB" sz="1200" i="1" dirty="0">
                <a:latin typeface="Palatino Linotype"/>
                <a:cs typeface="Palatino Linotype"/>
              </a:rPr>
              <a:t>ok</a:t>
            </a:r>
            <a:r>
              <a:rPr lang="en-GB" sz="1200" i="1" spc="-40" dirty="0">
                <a:latin typeface="Palatino Linotype"/>
                <a:cs typeface="Palatino Linotype"/>
              </a:rPr>
              <a:t> </a:t>
            </a:r>
            <a:r>
              <a:rPr lang="en-GB" sz="1200" i="1" dirty="0">
                <a:latin typeface="Palatino Linotype"/>
                <a:cs typeface="Palatino Linotype"/>
              </a:rPr>
              <a:t>to</a:t>
            </a:r>
            <a:r>
              <a:rPr lang="en-GB" sz="1200" i="1" spc="-30" dirty="0">
                <a:latin typeface="Palatino Linotype"/>
                <a:cs typeface="Palatino Linotype"/>
              </a:rPr>
              <a:t> </a:t>
            </a:r>
            <a:r>
              <a:rPr lang="en-GB" sz="1200" i="1" dirty="0">
                <a:latin typeface="Palatino Linotype"/>
                <a:cs typeface="Palatino Linotype"/>
              </a:rPr>
              <a:t>be</a:t>
            </a:r>
            <a:r>
              <a:rPr lang="en-GB" sz="1200" i="1" spc="-30" dirty="0">
                <a:latin typeface="Palatino Linotype"/>
                <a:cs typeface="Palatino Linotype"/>
              </a:rPr>
              <a:t> </a:t>
            </a:r>
            <a:r>
              <a:rPr lang="en-GB" sz="1200" i="1" dirty="0">
                <a:latin typeface="Palatino Linotype"/>
                <a:cs typeface="Palatino Linotype"/>
              </a:rPr>
              <a:t>angry</a:t>
            </a:r>
            <a:r>
              <a:rPr lang="en-GB" sz="1200" i="1" spc="-30" dirty="0">
                <a:latin typeface="Palatino Linotype"/>
                <a:cs typeface="Palatino Linotype"/>
              </a:rPr>
              <a:t> </a:t>
            </a:r>
            <a:r>
              <a:rPr lang="en-GB" sz="1200" i="1" spc="-25" dirty="0">
                <a:latin typeface="Palatino Linotype"/>
                <a:cs typeface="Palatino Linotype"/>
              </a:rPr>
              <a:t>but </a:t>
            </a:r>
            <a:r>
              <a:rPr lang="en-GB" sz="1200" i="1" dirty="0">
                <a:latin typeface="Palatino Linotype"/>
                <a:cs typeface="Palatino Linotype"/>
              </a:rPr>
              <a:t>it’s</a:t>
            </a:r>
            <a:r>
              <a:rPr lang="en-GB" sz="1200" i="1" spc="-30" dirty="0">
                <a:latin typeface="Palatino Linotype"/>
                <a:cs typeface="Palatino Linotype"/>
              </a:rPr>
              <a:t> </a:t>
            </a:r>
            <a:r>
              <a:rPr lang="en-GB" sz="1200" i="1" dirty="0">
                <a:latin typeface="Palatino Linotype"/>
                <a:cs typeface="Palatino Linotype"/>
              </a:rPr>
              <a:t>not</a:t>
            </a:r>
            <a:r>
              <a:rPr lang="en-GB" sz="1200" i="1" spc="-5" dirty="0">
                <a:latin typeface="Palatino Linotype"/>
                <a:cs typeface="Palatino Linotype"/>
              </a:rPr>
              <a:t> </a:t>
            </a:r>
            <a:r>
              <a:rPr lang="en-GB" sz="1200" i="1" dirty="0">
                <a:latin typeface="Palatino Linotype"/>
                <a:cs typeface="Palatino Linotype"/>
              </a:rPr>
              <a:t>ok</a:t>
            </a:r>
            <a:r>
              <a:rPr lang="en-GB" sz="1200" i="1" spc="-20" dirty="0">
                <a:latin typeface="Palatino Linotype"/>
                <a:cs typeface="Palatino Linotype"/>
              </a:rPr>
              <a:t> </a:t>
            </a:r>
            <a:r>
              <a:rPr lang="en-GB" sz="1200" i="1" dirty="0">
                <a:latin typeface="Palatino Linotype"/>
                <a:cs typeface="Palatino Linotype"/>
              </a:rPr>
              <a:t>to</a:t>
            </a:r>
            <a:r>
              <a:rPr lang="en-GB" sz="1200" i="1" spc="-5" dirty="0">
                <a:latin typeface="Palatino Linotype"/>
                <a:cs typeface="Palatino Linotype"/>
              </a:rPr>
              <a:t> </a:t>
            </a:r>
            <a:r>
              <a:rPr lang="en-GB" sz="1200" i="1" spc="-10" dirty="0">
                <a:latin typeface="Palatino Linotype"/>
                <a:cs typeface="Palatino Linotype"/>
              </a:rPr>
              <a:t>hit…”</a:t>
            </a:r>
            <a:endParaRPr lang="en-GB" sz="1200" dirty="0">
              <a:latin typeface="Palatino Linotype"/>
              <a:cs typeface="Palatino Linotype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5600" algn="l"/>
              </a:tabLst>
            </a:pPr>
            <a:r>
              <a:rPr lang="en-GB" sz="1200" spc="-45" dirty="0">
                <a:latin typeface="Palatino Linotype"/>
                <a:cs typeface="Palatino Linotype"/>
              </a:rPr>
              <a:t>You</a:t>
            </a:r>
            <a:r>
              <a:rPr lang="en-GB" sz="1200" spc="-5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can</a:t>
            </a:r>
            <a:r>
              <a:rPr lang="en-GB" sz="1200" spc="-5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be</a:t>
            </a:r>
            <a:r>
              <a:rPr lang="en-GB" sz="1200" spc="-5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in</a:t>
            </a:r>
            <a:r>
              <a:rPr lang="en-GB" sz="1200" spc="-5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more</a:t>
            </a:r>
            <a:r>
              <a:rPr lang="en-GB" sz="1200" spc="-5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than</a:t>
            </a:r>
            <a:r>
              <a:rPr lang="en-GB" sz="1200" spc="-3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one</a:t>
            </a:r>
            <a:r>
              <a:rPr lang="en-GB" sz="1200" spc="-40" dirty="0">
                <a:latin typeface="Palatino Linotype"/>
                <a:cs typeface="Palatino Linotype"/>
              </a:rPr>
              <a:t> </a:t>
            </a:r>
            <a:r>
              <a:rPr lang="en-GB" sz="1200" spc="-20" dirty="0">
                <a:latin typeface="Palatino Linotype"/>
                <a:cs typeface="Palatino Linotype"/>
              </a:rPr>
              <a:t>zone </a:t>
            </a:r>
            <a:r>
              <a:rPr lang="en-GB" sz="1200" dirty="0">
                <a:latin typeface="Palatino Linotype"/>
                <a:cs typeface="Palatino Linotype"/>
              </a:rPr>
              <a:t>at</a:t>
            </a:r>
            <a:r>
              <a:rPr lang="en-GB" sz="1200" spc="-1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a</a:t>
            </a:r>
            <a:r>
              <a:rPr lang="en-GB" sz="1200" spc="-1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time</a:t>
            </a:r>
            <a:r>
              <a:rPr lang="en-GB" sz="1200" spc="-2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(e.g.</a:t>
            </a:r>
            <a:r>
              <a:rPr lang="en-GB" sz="1200" spc="-15" dirty="0">
                <a:latin typeface="Palatino Linotype"/>
                <a:cs typeface="Palatino Linotype"/>
              </a:rPr>
              <a:t> s</a:t>
            </a:r>
            <a:r>
              <a:rPr lang="en-GB" sz="1200" dirty="0">
                <a:latin typeface="Palatino Linotype"/>
                <a:cs typeface="Palatino Linotype"/>
              </a:rPr>
              <a:t>ad</a:t>
            </a:r>
            <a:r>
              <a:rPr lang="en-GB" sz="1200" spc="-1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and</a:t>
            </a:r>
            <a:r>
              <a:rPr lang="en-GB" sz="1200" spc="-30" dirty="0">
                <a:latin typeface="Palatino Linotype"/>
                <a:cs typeface="Palatino Linotype"/>
              </a:rPr>
              <a:t> </a:t>
            </a:r>
            <a:r>
              <a:rPr lang="en-GB" sz="1200" spc="-10" dirty="0">
                <a:latin typeface="Palatino Linotype"/>
                <a:cs typeface="Palatino Linotype"/>
              </a:rPr>
              <a:t>angry).</a:t>
            </a:r>
            <a:endParaRPr lang="en-GB" sz="1200" dirty="0">
              <a:latin typeface="Palatino Linotype"/>
              <a:cs typeface="Palatino Linotyp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endParaRPr lang="en-GB" sz="1200" dirty="0">
              <a:latin typeface="Palatino Linotype"/>
              <a:cs typeface="Palatino Linotype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406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458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810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46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must wear: ● </a:t>
            </a:r>
            <a:r>
              <a:rPr lang="en-GB" dirty="0" err="1"/>
              <a:t>Whitepolo</a:t>
            </a:r>
            <a:r>
              <a:rPr lang="en-GB" dirty="0"/>
              <a:t> shirt ● Bottle green Carlisle and Hampton Hill Federation branded sweatshirt and/or cardigan and/or fleece ● </a:t>
            </a:r>
            <a:r>
              <a:rPr lang="en-GB" dirty="0" err="1"/>
              <a:t>Greyschool</a:t>
            </a:r>
            <a:r>
              <a:rPr lang="en-GB" dirty="0"/>
              <a:t> trousers and/or skirt and/or shorts and/or grey pinafore dress ● </a:t>
            </a:r>
            <a:r>
              <a:rPr lang="en-GB" dirty="0" err="1"/>
              <a:t>Greyorwhite</a:t>
            </a:r>
            <a:r>
              <a:rPr lang="en-GB" dirty="0"/>
              <a:t> socks ● Black school shoes (not trainers, heels, platforms or open-toed shoes) ● Children at Carlisle Infant School are required to have a bottle green Carlisle and Hampton Hill Federation branded book bag</a:t>
            </a:r>
          </a:p>
          <a:p>
            <a:endParaRPr lang="en-GB" dirty="0"/>
          </a:p>
          <a:p>
            <a:r>
              <a:rPr lang="en-GB" dirty="0"/>
              <a:t>Please note, leggings, cycling shorts and ‘Bermuda’ style shorts are not part of the </a:t>
            </a:r>
            <a:r>
              <a:rPr lang="en-GB" dirty="0" err="1"/>
              <a:t>uniformOptional</a:t>
            </a:r>
            <a:r>
              <a:rPr lang="en-GB" dirty="0"/>
              <a:t> uniform: ● </a:t>
            </a:r>
            <a:r>
              <a:rPr lang="en-GB" dirty="0" err="1"/>
              <a:t>Greytights</a:t>
            </a:r>
            <a:r>
              <a:rPr lang="en-GB" dirty="0"/>
              <a:t> (if required) ● </a:t>
            </a:r>
            <a:r>
              <a:rPr lang="en-GB" dirty="0" err="1"/>
              <a:t>Insummer</a:t>
            </a:r>
            <a:r>
              <a:rPr lang="en-GB" dirty="0"/>
              <a:t>, children may wear a green/white dress and/or playsuit with either stripes or checks ● Children at Hampton Hill Junior School may bring a bottle green Carlisle and Hampton Hill Federation branded rucksack or book bag</a:t>
            </a:r>
          </a:p>
          <a:p>
            <a:endParaRPr lang="en-GB" dirty="0"/>
          </a:p>
          <a:p>
            <a:r>
              <a:rPr lang="en-GB" dirty="0"/>
              <a:t>Physical Education (P.E.) Kits Carlisle Infant School ● </a:t>
            </a:r>
            <a:r>
              <a:rPr lang="en-GB" dirty="0" err="1"/>
              <a:t>Abottle</a:t>
            </a:r>
            <a:r>
              <a:rPr lang="en-GB" dirty="0"/>
              <a:t> green Carlisle and Hampton Hill Federation branded PE top ● Plain black sports shorts/tracksuit bottoms ● Plain trainers for outdoor PE ● Plain hair ties</a:t>
            </a:r>
          </a:p>
          <a:p>
            <a:endParaRPr lang="en-GB" dirty="0"/>
          </a:p>
          <a:p>
            <a:pPr marL="240029" marR="630555" indent="-227329">
              <a:lnSpc>
                <a:spcPct val="154600"/>
              </a:lnSpc>
              <a:spcBef>
                <a:spcPts val="95"/>
              </a:spcBef>
              <a:buClr>
                <a:srgbClr val="5FA434"/>
              </a:buClr>
              <a:buFont typeface="Arial"/>
              <a:buChar char="•"/>
              <a:tabLst>
                <a:tab pos="241300" algn="l"/>
              </a:tabLst>
            </a:pPr>
            <a:r>
              <a:rPr lang="en-GB" sz="1200" dirty="0">
                <a:latin typeface="Palatino Linotype"/>
                <a:cs typeface="Palatino Linotype"/>
              </a:rPr>
              <a:t>Named</a:t>
            </a:r>
            <a:r>
              <a:rPr lang="en-GB" sz="1200" spc="-6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clothes</a:t>
            </a:r>
            <a:r>
              <a:rPr lang="en-GB" sz="1200" spc="-4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please-</a:t>
            </a:r>
            <a:r>
              <a:rPr lang="en-GB" sz="1200" spc="-6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even</a:t>
            </a:r>
            <a:r>
              <a:rPr lang="en-GB" sz="1200" spc="-65" dirty="0">
                <a:latin typeface="Palatino Linotype"/>
                <a:cs typeface="Palatino Linotype"/>
              </a:rPr>
              <a:t> </a:t>
            </a:r>
            <a:r>
              <a:rPr lang="en-GB" sz="1200" spc="-10" dirty="0">
                <a:latin typeface="Palatino Linotype"/>
                <a:cs typeface="Palatino Linotype"/>
              </a:rPr>
              <a:t>shoes.</a:t>
            </a:r>
            <a:endParaRPr lang="en-GB" sz="1200" dirty="0">
              <a:latin typeface="Palatino Linotype"/>
              <a:cs typeface="Palatino Linotype"/>
            </a:endParaRPr>
          </a:p>
          <a:p>
            <a:pPr marL="240029" indent="-227329">
              <a:lnSpc>
                <a:spcPct val="100000"/>
              </a:lnSpc>
              <a:spcBef>
                <a:spcPts val="1570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1200" dirty="0">
                <a:latin typeface="Palatino Linotype"/>
                <a:cs typeface="Palatino Linotype"/>
              </a:rPr>
              <a:t>PE</a:t>
            </a:r>
            <a:r>
              <a:rPr lang="en-GB" sz="1200" spc="-45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days</a:t>
            </a:r>
            <a:r>
              <a:rPr lang="en-GB" sz="1200" spc="-5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–Monday and Thursday, PE kit and Velcro </a:t>
            </a:r>
            <a:r>
              <a:rPr lang="en-GB" sz="1200" spc="-10" dirty="0">
                <a:latin typeface="Palatino Linotype"/>
                <a:cs typeface="Palatino Linotype"/>
              </a:rPr>
              <a:t>trainers.</a:t>
            </a:r>
            <a:endParaRPr lang="en-GB" sz="1200" dirty="0">
              <a:latin typeface="Palatino Linotype"/>
              <a:cs typeface="Palatino Linotype"/>
            </a:endParaRPr>
          </a:p>
          <a:p>
            <a:pPr marL="240029" indent="-227329">
              <a:lnSpc>
                <a:spcPct val="100000"/>
              </a:lnSpc>
              <a:spcBef>
                <a:spcPts val="158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1200" spc="-20" dirty="0">
                <a:latin typeface="Palatino Linotype"/>
                <a:cs typeface="Palatino Linotype"/>
              </a:rPr>
              <a:t>Water</a:t>
            </a:r>
            <a:r>
              <a:rPr lang="en-GB" sz="1200" spc="-5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bottles-</a:t>
            </a:r>
            <a:r>
              <a:rPr lang="en-GB" sz="1200" spc="-30" dirty="0">
                <a:latin typeface="Palatino Linotype"/>
                <a:cs typeface="Palatino Linotype"/>
              </a:rPr>
              <a:t> </a:t>
            </a:r>
            <a:r>
              <a:rPr lang="en-GB" sz="1200" dirty="0">
                <a:latin typeface="Palatino Linotype"/>
                <a:cs typeface="Palatino Linotype"/>
              </a:rPr>
              <a:t>named</a:t>
            </a:r>
            <a:r>
              <a:rPr lang="en-GB" sz="1200" spc="-45" dirty="0">
                <a:latin typeface="Palatino Linotype"/>
                <a:cs typeface="Palatino Linotype"/>
              </a:rPr>
              <a:t> please.</a:t>
            </a:r>
            <a:endParaRPr lang="en-GB" sz="1200" dirty="0">
              <a:latin typeface="Palatino Linotype"/>
              <a:cs typeface="Palatino Linotype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38C0-3248-42B4-B3F6-5BD044D62F6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154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02752"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697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02752"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382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02752"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50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259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672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488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F58EA-6E43-4480-A7C1-998838BD100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56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016251"/>
            <a:ext cx="12192000" cy="411784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135628"/>
            <a:ext cx="12192000" cy="72237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21155" y="774319"/>
            <a:ext cx="5156835" cy="711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 u="sng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 u="sng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 u="sng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 u="sng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016251"/>
            <a:ext cx="12192000" cy="411784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6135628"/>
            <a:ext cx="12192000" cy="72237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6135623"/>
            <a:ext cx="12192000" cy="12700"/>
          </a:xfrm>
          <a:custGeom>
            <a:avLst/>
            <a:gdLst/>
            <a:ahLst/>
            <a:cxnLst/>
            <a:rect l="l" t="t" r="r" b="b"/>
            <a:pathLst>
              <a:path w="12192000" h="12700">
                <a:moveTo>
                  <a:pt x="0" y="12191"/>
                </a:moveTo>
                <a:lnTo>
                  <a:pt x="12192000" y="12191"/>
                </a:lnTo>
                <a:lnTo>
                  <a:pt x="12192000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1840" y="230200"/>
            <a:ext cx="7708976" cy="1267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 u="sng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8275" y="1209878"/>
            <a:ext cx="10466705" cy="4476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94693"/>
            <a:ext cx="11811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Welcome</a:t>
            </a:r>
          </a:p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Year 1 Families </a:t>
            </a:r>
          </a:p>
          <a:p>
            <a:pPr algn="l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l"/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Key Stage 1 leader: Alysia Lewis </a:t>
            </a:r>
          </a:p>
          <a:p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nacat" panose="00000400000000000000" pitchFamily="2" charset="0"/>
            </a:endParaRPr>
          </a:p>
          <a:p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Elephant: Laura Irwin     Giraffe: </a:t>
            </a:r>
            <a:r>
              <a:rPr lang="en-GB" sz="2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Heatherleigh</a:t>
            </a: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Hayman    Tiger: Chrissy </a:t>
            </a:r>
            <a:r>
              <a:rPr lang="en-GB" sz="2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Allerston</a:t>
            </a:r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Debra Bray       </a:t>
            </a:r>
          </a:p>
          <a:p>
            <a:pPr algn="ctr"/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Rachel Kirk    Roisin Sullivan    Leanne Day     </a:t>
            </a:r>
            <a:r>
              <a:rPr lang="en-GB" sz="2400" b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Megan Murphy</a:t>
            </a:r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l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id="{CC12888C-2F6F-464E-A182-E57C30D597A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3769614"/>
            <a:ext cx="1216152" cy="960119"/>
          </a:xfrm>
          <a:prstGeom prst="rect">
            <a:avLst/>
          </a:prstGeom>
        </p:spPr>
      </p:pic>
      <p:pic>
        <p:nvPicPr>
          <p:cNvPr id="5" name="object 6">
            <a:extLst>
              <a:ext uri="{FF2B5EF4-FFF2-40B4-BE49-F238E27FC236}">
                <a16:creationId xmlns:a16="http://schemas.microsoft.com/office/drawing/2014/main" id="{9FA9F9FA-C2EB-4E5C-8E8A-903908AD985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1388" y="3769614"/>
            <a:ext cx="1371599" cy="1382267"/>
          </a:xfrm>
          <a:prstGeom prst="rect">
            <a:avLst/>
          </a:prstGeom>
        </p:spPr>
      </p:pic>
      <p:pic>
        <p:nvPicPr>
          <p:cNvPr id="6" name="object 8">
            <a:extLst>
              <a:ext uri="{FF2B5EF4-FFF2-40B4-BE49-F238E27FC236}">
                <a16:creationId xmlns:a16="http://schemas.microsoft.com/office/drawing/2014/main" id="{065775BB-57ED-4EB4-B60C-3D00AEDD983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07380" y="3647693"/>
            <a:ext cx="754380" cy="1203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6200" y="623519"/>
            <a:ext cx="12192000" cy="5919470"/>
            <a:chOff x="0" y="661416"/>
            <a:chExt cx="12192000" cy="591947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563" y="3599688"/>
              <a:ext cx="4959096" cy="29809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2932" y="661416"/>
              <a:ext cx="6003036" cy="450189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62000" y="1600200"/>
            <a:ext cx="5249102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5565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lang="en-GB" sz="2400" dirty="0">
                <a:latin typeface="Century Gothic" panose="020B0502020202020204" pitchFamily="34" charset="0"/>
                <a:cs typeface="Palatino Linotype"/>
              </a:rPr>
              <a:t>Independence and polite table manners really help our lunchtimes to go smoothly. </a:t>
            </a:r>
            <a:endParaRPr sz="2400" dirty="0">
              <a:latin typeface="Century Gothic" panose="020B0502020202020204" pitchFamily="34" charset="0"/>
              <a:cs typeface="Palatino Linotyp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339BD-C7DE-4641-9CC7-8AE56F2BB7A8}"/>
              </a:ext>
            </a:extLst>
          </p:cNvPr>
          <p:cNvSpPr txBox="1"/>
          <p:nvPr/>
        </p:nvSpPr>
        <p:spPr>
          <a:xfrm>
            <a:off x="626363" y="33319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Lunchtime</a:t>
            </a:r>
            <a:endParaRPr lang="en-GB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923" y="1260347"/>
            <a:ext cx="5561076" cy="41696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11467" y="1260347"/>
            <a:ext cx="5550408" cy="4162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744844-EC14-4291-8012-2969C1A38A1C}"/>
              </a:ext>
            </a:extLst>
          </p:cNvPr>
          <p:cNvSpPr txBox="1"/>
          <p:nvPr/>
        </p:nvSpPr>
        <p:spPr>
          <a:xfrm>
            <a:off x="534923" y="22860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Toilets</a:t>
            </a:r>
            <a:endParaRPr lang="en-GB" sz="4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25039" y="1054608"/>
            <a:ext cx="7996427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54616-23FC-41D9-ADDB-01102A0C4481}"/>
              </a:ext>
            </a:extLst>
          </p:cNvPr>
          <p:cNvSpPr txBox="1"/>
          <p:nvPr/>
        </p:nvSpPr>
        <p:spPr>
          <a:xfrm>
            <a:off x="685800" y="22860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Our Carlisle library</a:t>
            </a:r>
            <a:endParaRPr lang="en-GB" sz="4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19536" y="1369767"/>
            <a:ext cx="6696744" cy="95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20 minutes at the beginning of a day to revise sounds and identify alternatives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9990" y="2501531"/>
            <a:ext cx="4752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ay    </a:t>
            </a:r>
            <a:r>
              <a:rPr lang="en-GB" sz="4000" b="1" dirty="0" err="1">
                <a:latin typeface="Comic Sans MS" panose="030F0702030302020204" pitchFamily="66" charset="0"/>
              </a:rPr>
              <a:t>ou</a:t>
            </a:r>
            <a:r>
              <a:rPr lang="en-GB" sz="4000" b="1" dirty="0">
                <a:latin typeface="Comic Sans MS" panose="030F0702030302020204" pitchFamily="66" charset="0"/>
              </a:rPr>
              <a:t>    </a:t>
            </a:r>
            <a:r>
              <a:rPr lang="en-GB" sz="4000" b="1" dirty="0" err="1">
                <a:latin typeface="Comic Sans MS" panose="030F0702030302020204" pitchFamily="66" charset="0"/>
              </a:rPr>
              <a:t>ie</a:t>
            </a:r>
            <a:r>
              <a:rPr lang="en-GB" sz="4000" b="1" dirty="0">
                <a:latin typeface="Comic Sans MS" panose="030F0702030302020204" pitchFamily="66" charset="0"/>
              </a:rPr>
              <a:t>   ea </a:t>
            </a:r>
          </a:p>
        </p:txBody>
      </p:sp>
      <p:pic>
        <p:nvPicPr>
          <p:cNvPr id="4098" name="Picture 2" descr="Letters and Sounds | A complete Phonics resource to support children">
            <a:extLst>
              <a:ext uri="{FF2B5EF4-FFF2-40B4-BE49-F238E27FC236}">
                <a16:creationId xmlns:a16="http://schemas.microsoft.com/office/drawing/2014/main" id="{8770DE94-892F-48C4-B48C-F1FF70345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133801"/>
            <a:ext cx="1848130" cy="184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10CAD3-EA1E-4F38-912F-532E8AD82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1" y="196025"/>
            <a:ext cx="20938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Phonics</a:t>
            </a:r>
            <a:endParaRPr lang="en-GB" altLang="en-US" sz="400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6F7CBD-2A7C-46D8-A114-21549B1A071E}"/>
              </a:ext>
            </a:extLst>
          </p:cNvPr>
          <p:cNvSpPr txBox="1"/>
          <p:nvPr/>
        </p:nvSpPr>
        <p:spPr>
          <a:xfrm>
            <a:off x="1951912" y="3284985"/>
            <a:ext cx="3389311" cy="280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Grow the code chart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Link with spellings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entury Gothic" panose="020B0502020202020204" pitchFamily="34" charset="0"/>
              </a:rPr>
              <a:t>   decoding and 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entury Gothic" panose="020B0502020202020204" pitchFamily="34" charset="0"/>
              </a:rPr>
              <a:t>   encoding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C6C35-3B7F-4555-A44D-524D1EABCE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116"/>
          <a:stretch/>
        </p:blipFill>
        <p:spPr>
          <a:xfrm>
            <a:off x="5623797" y="3416142"/>
            <a:ext cx="4752020" cy="3283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B7F8ED-F078-4297-967B-EE4789395A3B}"/>
              </a:ext>
            </a:extLst>
          </p:cNvPr>
          <p:cNvSpPr txBox="1"/>
          <p:nvPr/>
        </p:nvSpPr>
        <p:spPr>
          <a:xfrm>
            <a:off x="1631504" y="764705"/>
            <a:ext cx="903649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Phonics sessions typically include: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Shuffle Time – Saying </a:t>
            </a:r>
            <a:r>
              <a:rPr lang="en-GB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Speedy Sounds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Reading words </a:t>
            </a: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containing previously learnt and new graphemes – Digraphs and Trigraphs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Blend in your head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Reading TRICKY words </a:t>
            </a:r>
            <a:r>
              <a:rPr lang="en-GB" sz="200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anose="020B0502020202020204" pitchFamily="34" charset="0"/>
              </a:rPr>
              <a:t>–</a:t>
            </a: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 (Tricky words containing spelling patterns that are rarely found in other words or do not usually make the sound they do in the tricky word – e.g. said – in this word the digraph ‘ai’ makes the /e/ sound which is uncommon in other English spellings.)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Oral blending </a:t>
            </a:r>
            <a:r>
              <a:rPr lang="en-GB" sz="200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anose="020B0502020202020204" pitchFamily="34" charset="0"/>
              </a:rPr>
              <a:t>of sound to read words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Reading full sentences (including tricky words)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Spelling full words and sentences</a:t>
            </a:r>
          </a:p>
          <a:p>
            <a:endParaRPr lang="en-GB" sz="2800" i="1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54516-8924-4234-9D0B-B73812713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7" y="157481"/>
            <a:ext cx="20938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Phonics</a:t>
            </a:r>
            <a:endParaRPr lang="en-GB" altLang="en-US" sz="400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Letters and Sounds | A complete Phonics resource to support children">
            <a:extLst>
              <a:ext uri="{FF2B5EF4-FFF2-40B4-BE49-F238E27FC236}">
                <a16:creationId xmlns:a16="http://schemas.microsoft.com/office/drawing/2014/main" id="{A1664DA2-51D6-49F1-9542-66018535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68" y="308011"/>
            <a:ext cx="1367644" cy="13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6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9600" y="1751135"/>
            <a:ext cx="4342130" cy="2929007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680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sz="2000" dirty="0">
                <a:latin typeface="Century Gothic" panose="020B0502020202020204" pitchFamily="34" charset="0"/>
                <a:cs typeface="Palatino Linotype"/>
              </a:rPr>
              <a:t>Developing</a:t>
            </a:r>
            <a:r>
              <a:rPr sz="2000" spc="-55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dirty="0">
                <a:latin typeface="Century Gothic" panose="020B0502020202020204" pitchFamily="34" charset="0"/>
                <a:cs typeface="Palatino Linotype"/>
              </a:rPr>
              <a:t>a</a:t>
            </a:r>
            <a:r>
              <a:rPr sz="2000" spc="-50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dirty="0">
                <a:latin typeface="Century Gothic" panose="020B0502020202020204" pitchFamily="34" charset="0"/>
                <a:cs typeface="Palatino Linotype"/>
              </a:rPr>
              <a:t>love</a:t>
            </a:r>
            <a:r>
              <a:rPr sz="2000" spc="-55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dirty="0">
                <a:latin typeface="Century Gothic" panose="020B0502020202020204" pitchFamily="34" charset="0"/>
                <a:cs typeface="Palatino Linotype"/>
              </a:rPr>
              <a:t>of</a:t>
            </a:r>
            <a:r>
              <a:rPr sz="2000" spc="-50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spc="-10" dirty="0">
                <a:latin typeface="Century Gothic" panose="020B0502020202020204" pitchFamily="34" charset="0"/>
                <a:cs typeface="Palatino Linotype"/>
              </a:rPr>
              <a:t>reading</a:t>
            </a:r>
            <a:endParaRPr sz="2000" dirty="0">
              <a:latin typeface="Century Gothic" panose="020B0502020202020204" pitchFamily="34" charset="0"/>
              <a:cs typeface="Palatino Linotype"/>
            </a:endParaRPr>
          </a:p>
          <a:p>
            <a:pPr marL="240029" marR="5080" indent="-227329">
              <a:lnSpc>
                <a:spcPct val="120100"/>
              </a:lnSpc>
              <a:spcBef>
                <a:spcPts val="1010"/>
              </a:spcBef>
              <a:buClr>
                <a:srgbClr val="5FA434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entury Gothic" panose="020B0502020202020204" pitchFamily="34" charset="0"/>
                <a:cs typeface="Palatino Linotype"/>
              </a:rPr>
              <a:t>Reading</a:t>
            </a:r>
            <a:r>
              <a:rPr sz="2000" spc="-50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dirty="0">
                <a:latin typeface="Century Gothic" panose="020B0502020202020204" pitchFamily="34" charset="0"/>
                <a:cs typeface="Palatino Linotype"/>
              </a:rPr>
              <a:t>picture</a:t>
            </a:r>
            <a:r>
              <a:rPr sz="2000" spc="-35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dirty="0">
                <a:latin typeface="Century Gothic" panose="020B0502020202020204" pitchFamily="34" charset="0"/>
                <a:cs typeface="Palatino Linotype"/>
              </a:rPr>
              <a:t>books</a:t>
            </a:r>
            <a:r>
              <a:rPr sz="2000" spc="-40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dirty="0">
                <a:latin typeface="Century Gothic" panose="020B0502020202020204" pitchFamily="34" charset="0"/>
                <a:cs typeface="Palatino Linotype"/>
              </a:rPr>
              <a:t>to</a:t>
            </a:r>
            <a:r>
              <a:rPr sz="2000" spc="-40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spc="-20" dirty="0">
                <a:latin typeface="Century Gothic" panose="020B0502020202020204" pitchFamily="34" charset="0"/>
                <a:cs typeface="Palatino Linotype"/>
              </a:rPr>
              <a:t>your 	</a:t>
            </a:r>
            <a:r>
              <a:rPr sz="2000" dirty="0">
                <a:latin typeface="Century Gothic" panose="020B0502020202020204" pitchFamily="34" charset="0"/>
                <a:cs typeface="Palatino Linotype"/>
              </a:rPr>
              <a:t>child</a:t>
            </a:r>
            <a:r>
              <a:rPr sz="2000" spc="-40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spc="-10" dirty="0">
                <a:latin typeface="Century Gothic" panose="020B0502020202020204" pitchFamily="34" charset="0"/>
                <a:cs typeface="Palatino Linotype"/>
              </a:rPr>
              <a:t>regularly</a:t>
            </a:r>
            <a:endParaRPr sz="2000" dirty="0">
              <a:latin typeface="Century Gothic" panose="020B0502020202020204" pitchFamily="34" charset="0"/>
              <a:cs typeface="Palatino Linotype"/>
            </a:endParaRPr>
          </a:p>
          <a:p>
            <a:pPr marL="240029" indent="-227329">
              <a:lnSpc>
                <a:spcPct val="100000"/>
              </a:lnSpc>
              <a:spcBef>
                <a:spcPts val="1570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sz="2000" dirty="0">
                <a:latin typeface="Century Gothic" panose="020B0502020202020204" pitchFamily="34" charset="0"/>
                <a:cs typeface="Palatino Linotype"/>
              </a:rPr>
              <a:t>Reading</a:t>
            </a:r>
            <a:r>
              <a:rPr sz="2000" spc="-55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dirty="0">
                <a:latin typeface="Century Gothic" panose="020B0502020202020204" pitchFamily="34" charset="0"/>
                <a:cs typeface="Palatino Linotype"/>
              </a:rPr>
              <a:t>little</a:t>
            </a:r>
            <a:r>
              <a:rPr sz="2000" spc="-25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dirty="0">
                <a:latin typeface="Century Gothic" panose="020B0502020202020204" pitchFamily="34" charset="0"/>
                <a:cs typeface="Palatino Linotype"/>
              </a:rPr>
              <a:t>and</a:t>
            </a:r>
            <a:r>
              <a:rPr sz="2000" spc="-55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spc="-10" dirty="0">
                <a:latin typeface="Century Gothic" panose="020B0502020202020204" pitchFamily="34" charset="0"/>
                <a:cs typeface="Palatino Linotype"/>
              </a:rPr>
              <a:t>often</a:t>
            </a:r>
            <a:endParaRPr sz="2000" dirty="0">
              <a:latin typeface="Century Gothic" panose="020B0502020202020204" pitchFamily="34" charset="0"/>
              <a:cs typeface="Palatino Linotype"/>
            </a:endParaRPr>
          </a:p>
          <a:p>
            <a:pPr marL="240029" indent="-227329">
              <a:lnSpc>
                <a:spcPct val="100000"/>
              </a:lnSpc>
              <a:spcBef>
                <a:spcPts val="1570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sz="2000" dirty="0">
                <a:latin typeface="Century Gothic" panose="020B0502020202020204" pitchFamily="34" charset="0"/>
                <a:cs typeface="Palatino Linotype"/>
              </a:rPr>
              <a:t>Re-reading</a:t>
            </a:r>
            <a:r>
              <a:rPr sz="2000" spc="-75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dirty="0">
                <a:latin typeface="Century Gothic" panose="020B0502020202020204" pitchFamily="34" charset="0"/>
                <a:cs typeface="Palatino Linotype"/>
              </a:rPr>
              <a:t>familiar</a:t>
            </a:r>
            <a:r>
              <a:rPr sz="2000" spc="-65" dirty="0">
                <a:latin typeface="Century Gothic" panose="020B0502020202020204" pitchFamily="34" charset="0"/>
                <a:cs typeface="Palatino Linotype"/>
              </a:rPr>
              <a:t> </a:t>
            </a:r>
            <a:r>
              <a:rPr sz="2000" spc="-10" dirty="0">
                <a:latin typeface="Century Gothic" panose="020B0502020202020204" pitchFamily="34" charset="0"/>
                <a:cs typeface="Palatino Linotype"/>
              </a:rPr>
              <a:t>texts</a:t>
            </a:r>
            <a:endParaRPr sz="2000" dirty="0">
              <a:latin typeface="Century Gothic" panose="020B0502020202020204" pitchFamily="34" charset="0"/>
              <a:cs typeface="Palatino Linotype"/>
            </a:endParaRPr>
          </a:p>
          <a:p>
            <a:pPr marL="240029" indent="-227329">
              <a:lnSpc>
                <a:spcPct val="100000"/>
              </a:lnSpc>
              <a:spcBef>
                <a:spcPts val="1590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2000" dirty="0">
                <a:latin typeface="Century Gothic" panose="020B0502020202020204" pitchFamily="34" charset="0"/>
                <a:cs typeface="Palatino Linotype"/>
              </a:rPr>
              <a:t>Big Cat and Little Wandle</a:t>
            </a:r>
            <a:endParaRPr sz="2000" dirty="0">
              <a:latin typeface="Century Gothic" panose="020B0502020202020204" pitchFamily="34" charset="0"/>
              <a:cs typeface="Palatino Linotype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8844" y="1054607"/>
            <a:ext cx="6618731" cy="4322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19BA16-1F89-42DC-9598-745B1A1FE101}"/>
              </a:ext>
            </a:extLst>
          </p:cNvPr>
          <p:cNvSpPr txBox="1"/>
          <p:nvPr/>
        </p:nvSpPr>
        <p:spPr>
          <a:xfrm>
            <a:off x="810196" y="51020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Reading</a:t>
            </a:r>
            <a:endParaRPr lang="en-GB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B7F8ED-F078-4297-967B-EE4789395A3B}"/>
              </a:ext>
            </a:extLst>
          </p:cNvPr>
          <p:cNvSpPr txBox="1"/>
          <p:nvPr/>
        </p:nvSpPr>
        <p:spPr>
          <a:xfrm>
            <a:off x="1676400" y="2362200"/>
            <a:ext cx="928186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Your child will receive a familiar Reading Book that they will have read three times throughout the school week.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They will also receive a self selected ‘reading for pleasure’ 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Books will be changed at school on a FRIDAY.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Please comment on your child’s reading in their reading diaries.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Reading Diaries will be commented in by an adult at school during the week.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i="1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54516-8924-4234-9D0B-B73812713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5" y="260649"/>
            <a:ext cx="4527201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Reading at Home</a:t>
            </a:r>
            <a:endParaRPr lang="en-GB" altLang="en-US" sz="400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56307A-B4E0-4509-A581-B79372485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397" y="1075964"/>
            <a:ext cx="8674169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Books brought home on a </a:t>
            </a:r>
            <a:r>
              <a:rPr lang="en-GB" alt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highlight>
                  <a:srgbClr val="FFFF00"/>
                </a:highlight>
                <a:latin typeface="Century Gothic" pitchFamily="34" charset="0"/>
                <a:cs typeface="MV Boli" pitchFamily="2" charset="0"/>
              </a:rPr>
              <a:t>FRIDAY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Book folders (with book and diary) returned on a </a:t>
            </a:r>
            <a:r>
              <a:rPr lang="en-GB" alt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highlight>
                  <a:srgbClr val="FFFF00"/>
                </a:highlight>
                <a:latin typeface="Century Gothic" pitchFamily="34" charset="0"/>
                <a:cs typeface="MV Boli" pitchFamily="2" charset="0"/>
              </a:rPr>
              <a:t>Wednesday </a:t>
            </a:r>
            <a:r>
              <a:rPr lang="en-GB" alt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please</a:t>
            </a:r>
            <a:endParaRPr lang="en-GB" altLang="en-US" sz="200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951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201"/>
          <a:stretch/>
        </p:blipFill>
        <p:spPr>
          <a:xfrm>
            <a:off x="6240017" y="1986416"/>
            <a:ext cx="4173783" cy="2935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F8EC04-8C11-48C1-B68E-6805FEA05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022" y="-47128"/>
            <a:ext cx="884377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Spellings                                      </a:t>
            </a:r>
            <a:r>
              <a:rPr lang="en-GB" altLang="en-US" sz="2000" dirty="0">
                <a:ln>
                  <a:solidFill>
                    <a:sysClr val="windowText" lastClr="000000"/>
                  </a:solidFill>
                </a:ln>
                <a:latin typeface="Century Gothic" pitchFamily="34" charset="0"/>
                <a:ea typeface="Times New Roman" pitchFamily="18" charset="0"/>
                <a:cs typeface="MV Boli" pitchFamily="2" charset="0"/>
              </a:rPr>
              <a:t>Common exception words 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ln>
                  <a:solidFill>
                    <a:sysClr val="windowText" lastClr="000000"/>
                  </a:solidFill>
                </a:ln>
                <a:latin typeface="Century Gothic" pitchFamily="34" charset="0"/>
                <a:ea typeface="Times New Roman" pitchFamily="18" charset="0"/>
                <a:cs typeface="MV Boli" pitchFamily="2" charset="0"/>
              </a:rPr>
              <a:t>Weekly spellings will begin after half term</a:t>
            </a:r>
            <a:endParaRPr lang="en-GB" altLang="en-US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9B777-2C45-48D0-B529-6D0008EF48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91" t="17232" r="57365"/>
          <a:stretch/>
        </p:blipFill>
        <p:spPr>
          <a:xfrm rot="643466">
            <a:off x="2152338" y="2341324"/>
            <a:ext cx="3364868" cy="4240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9233" y="3075057"/>
            <a:ext cx="6017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ln>
                  <a:solidFill>
                    <a:schemeClr val="tx1"/>
                  </a:solidFill>
                </a:ln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Mathletics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0" t="51786" r="47012" b="34470"/>
          <a:stretch/>
        </p:blipFill>
        <p:spPr bwMode="auto">
          <a:xfrm rot="642926">
            <a:off x="6017746" y="391784"/>
            <a:ext cx="2609232" cy="14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0EDCB-FE94-4A2D-AE35-EFC20737F119}"/>
              </a:ext>
            </a:extLst>
          </p:cNvPr>
          <p:cNvSpPr txBox="1"/>
          <p:nvPr/>
        </p:nvSpPr>
        <p:spPr>
          <a:xfrm>
            <a:off x="1902969" y="3918778"/>
            <a:ext cx="8962413" cy="2803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Your child will soon get their ‘Mathletics’ login (stuck in the front of their reading records)- Mathletics effort is rewarded in our Friday Celebration Assemblies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Collect 5 bronze certificates and you will be awarded a silver certificate.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Collect 4 silvers for a gold certificate. </a:t>
            </a:r>
          </a:p>
        </p:txBody>
      </p:sp>
      <p:pic>
        <p:nvPicPr>
          <p:cNvPr id="1026" name="Picture 2" descr="P2 Mathletics Certificates">
            <a:extLst>
              <a:ext uri="{FF2B5EF4-FFF2-40B4-BE49-F238E27FC236}">
                <a16:creationId xmlns:a16="http://schemas.microsoft.com/office/drawing/2014/main" id="{D3859EF4-2039-4E0D-93A5-8564218A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823">
            <a:off x="8413237" y="244853"/>
            <a:ext cx="2113799" cy="269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F3007-47FC-4693-9050-3632C9CAE4E7}"/>
              </a:ext>
            </a:extLst>
          </p:cNvPr>
          <p:cNvSpPr txBox="1"/>
          <p:nvPr/>
        </p:nvSpPr>
        <p:spPr>
          <a:xfrm>
            <a:off x="1919537" y="8360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ln>
                  <a:solidFill>
                    <a:schemeClr val="tx1"/>
                  </a:solidFill>
                </a:ln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C3810-F6EF-46CB-BB2B-32D2E8CD77E2}"/>
              </a:ext>
            </a:extLst>
          </p:cNvPr>
          <p:cNvSpPr txBox="1"/>
          <p:nvPr/>
        </p:nvSpPr>
        <p:spPr>
          <a:xfrm>
            <a:off x="1919537" y="685961"/>
            <a:ext cx="778882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Place value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Counting in 2s 5s and 10s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Writing numbers to 50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Number bonds to 10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entury Gothic" panose="020B0502020202020204" pitchFamily="34" charset="0"/>
              </a:rPr>
              <a:t>    (should know solidly)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A8B16A-F95E-4A2B-BC3F-E3AAF102D152}"/>
              </a:ext>
            </a:extLst>
          </p:cNvPr>
          <p:cNvSpPr txBox="1"/>
          <p:nvPr/>
        </p:nvSpPr>
        <p:spPr>
          <a:xfrm>
            <a:off x="1217213" y="5987312"/>
            <a:ext cx="9601200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Century Gothic" panose="020B0502020202020204" pitchFamily="34" charset="0"/>
              </a:rPr>
              <a:t>Each half term a new curriculum booklet will be available on our website 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latin typeface="Century Gothic" panose="020B0502020202020204" pitchFamily="34" charset="0"/>
              </a:rPr>
              <a:t>outlining the learning that will be covered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E1AE2-BDB0-446D-9403-6EA12F5EF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2763">
            <a:off x="611246" y="450565"/>
            <a:ext cx="3230402" cy="4595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E0F6AD-8BA6-465B-9BB6-74F8C7CF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565" y="918850"/>
            <a:ext cx="3374234" cy="4703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83FA11-0E58-4C0F-B75C-034BD21C7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1106">
            <a:off x="8297219" y="719556"/>
            <a:ext cx="3330397" cy="45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1839" y="152400"/>
            <a:ext cx="7708976" cy="973137"/>
          </a:xfrm>
          <a:prstGeom prst="rect">
            <a:avLst/>
          </a:prstGeom>
        </p:spPr>
        <p:txBody>
          <a:bodyPr vert="horz" wrap="square" lIns="0" tIns="476046" rIns="0" bIns="0" rtlCol="0">
            <a:spAutoFit/>
          </a:bodyPr>
          <a:lstStyle/>
          <a:p>
            <a:pPr marL="533400">
              <a:lnSpc>
                <a:spcPct val="100000"/>
              </a:lnSpc>
              <a:spcBef>
                <a:spcPts val="105"/>
              </a:spcBef>
            </a:pPr>
            <a:r>
              <a:rPr lang="en-GB" spc="-50" dirty="0"/>
              <a:t>What we will cover…</a:t>
            </a:r>
            <a:endParaRPr spc="-50" dirty="0"/>
          </a:p>
        </p:txBody>
      </p:sp>
      <p:sp>
        <p:nvSpPr>
          <p:cNvPr id="3" name="object 3"/>
          <p:cNvSpPr txBox="1"/>
          <p:nvPr/>
        </p:nvSpPr>
        <p:spPr>
          <a:xfrm>
            <a:off x="771929" y="1137942"/>
            <a:ext cx="6868795" cy="6697345"/>
          </a:xfrm>
          <a:prstGeom prst="rect">
            <a:avLst/>
          </a:prstGeom>
        </p:spPr>
        <p:txBody>
          <a:bodyPr vert="horz" wrap="square" lIns="0" tIns="211454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2400" spc="-45" dirty="0">
                <a:latin typeface="Palatino Linotype"/>
                <a:cs typeface="Palatino Linotype"/>
              </a:rPr>
              <a:t>Gradual transition from EYFS into Key Stage 1</a:t>
            </a: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2400" dirty="0">
                <a:latin typeface="Palatino Linotype"/>
                <a:cs typeface="Palatino Linotype"/>
              </a:rPr>
              <a:t>Key skills &amp; independence</a:t>
            </a: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2400" dirty="0">
                <a:latin typeface="Palatino Linotype"/>
                <a:cs typeface="Palatino Linotype"/>
              </a:rPr>
              <a:t>Behaviour and rewards</a:t>
            </a: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2400" dirty="0">
                <a:latin typeface="Palatino Linotype"/>
                <a:cs typeface="Palatino Linotype"/>
              </a:rPr>
              <a:t>Structure of the day &amp; areas of the school</a:t>
            </a: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2400" dirty="0">
                <a:latin typeface="Palatino Linotype"/>
                <a:cs typeface="Palatino Linotype"/>
              </a:rPr>
              <a:t>Phonics &amp; reading – how to help at home</a:t>
            </a: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2400" dirty="0">
                <a:latin typeface="Palatino Linotype"/>
                <a:cs typeface="Palatino Linotype"/>
              </a:rPr>
              <a:t>Zones of Emotional Regulation, wellbeing and social development </a:t>
            </a: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2400" dirty="0">
                <a:latin typeface="Palatino Linotype"/>
                <a:cs typeface="Palatino Linotype"/>
              </a:rPr>
              <a:t>How you can help &amp; community support</a:t>
            </a: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endParaRPr lang="en-GB" sz="2400" dirty="0">
              <a:latin typeface="Palatino Linotype"/>
              <a:cs typeface="Palatino Linotype"/>
            </a:endParaRP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endParaRPr lang="en-GB" sz="2400" dirty="0">
              <a:latin typeface="Palatino Linotype"/>
              <a:cs typeface="Palatino Linotype"/>
            </a:endParaRP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endParaRPr lang="en-GB" sz="2400" dirty="0">
              <a:latin typeface="Palatino Linotype"/>
              <a:cs typeface="Palatino Linotype"/>
            </a:endParaRP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endParaRPr lang="en-GB" sz="24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480371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MAZING AFRICA CLASS ASSEMBLY/PLAY | Teaching Resources">
            <a:extLst>
              <a:ext uri="{FF2B5EF4-FFF2-40B4-BE49-F238E27FC236}">
                <a16:creationId xmlns:a16="http://schemas.microsoft.com/office/drawing/2014/main" id="{2705B685-76D9-1E9A-9230-4D862D428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72" y="1219200"/>
            <a:ext cx="786405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638311-0B3E-49A6-AE21-F8ADC05B9A95}"/>
              </a:ext>
            </a:extLst>
          </p:cNvPr>
          <p:cNvSpPr txBox="1"/>
          <p:nvPr/>
        </p:nvSpPr>
        <p:spPr>
          <a:xfrm>
            <a:off x="381000" y="15240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Our first topic is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55673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95801" y="201590"/>
            <a:ext cx="31144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u="sng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5C2A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ntury Gothic" panose="020B0502020202020204" pitchFamily="34" charset="0"/>
              </a:rPr>
              <a:t>Behaviour</a:t>
            </a:r>
            <a:endParaRPr lang="en-US" sz="4000" b="1" u="sng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5C2A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A2FEA-6B5E-46AD-AF5B-23D359471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7" y="1340769"/>
            <a:ext cx="3488131" cy="5033271"/>
          </a:xfrm>
          <a:prstGeom prst="rect">
            <a:avLst/>
          </a:prstGeom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3A716A91-97E5-4B54-9912-A9E010D86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3578" r="54799" b="12177"/>
          <a:stretch/>
        </p:blipFill>
        <p:spPr bwMode="auto">
          <a:xfrm>
            <a:off x="6661072" y="1544484"/>
            <a:ext cx="2686959" cy="2743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805290D4-A824-43AE-9EFE-0AB9018A8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0" b="19657"/>
          <a:stretch/>
        </p:blipFill>
        <p:spPr bwMode="auto">
          <a:xfrm>
            <a:off x="6240016" y="4674500"/>
            <a:ext cx="4248472" cy="1334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4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2532A-8897-4E64-A4CA-F9EA517DE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00" b="8000"/>
          <a:stretch/>
        </p:blipFill>
        <p:spPr>
          <a:xfrm>
            <a:off x="1785257" y="1538883"/>
            <a:ext cx="8621486" cy="4752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4A5BDD-9F98-40C2-BB7C-36DCF7E84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332657"/>
            <a:ext cx="912621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Zones of Regulation and calm areas</a:t>
            </a:r>
            <a:endParaRPr lang="en-GB" altLang="en-US" sz="400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aily Mile! Combating childhood obesity ...">
            <a:extLst>
              <a:ext uri="{FF2B5EF4-FFF2-40B4-BE49-F238E27FC236}">
                <a16:creationId xmlns:a16="http://schemas.microsoft.com/office/drawing/2014/main" id="{08263A52-A4AF-2834-FDD4-4E11FF1E5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53106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ovement Breaks, Brain Breaks &amp;amp; Drama Games-Video Conferencing  Seimineár Gréasáin - Welcome to Wexford Education Centre, Ireland">
            <a:extLst>
              <a:ext uri="{FF2B5EF4-FFF2-40B4-BE49-F238E27FC236}">
                <a16:creationId xmlns:a16="http://schemas.microsoft.com/office/drawing/2014/main" id="{D8381610-D07D-A01B-4306-6345F1152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1"/>
          <a:stretch/>
        </p:blipFill>
        <p:spPr bwMode="auto">
          <a:xfrm>
            <a:off x="5100479" y="2615830"/>
            <a:ext cx="3533775" cy="319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kids doing yoga&#10;&#10;Description automatically generated">
            <a:extLst>
              <a:ext uri="{FF2B5EF4-FFF2-40B4-BE49-F238E27FC236}">
                <a16:creationId xmlns:a16="http://schemas.microsoft.com/office/drawing/2014/main" id="{A7BFB200-F684-34ED-4BD1-5DBA90625A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9" r="16210"/>
          <a:stretch/>
        </p:blipFill>
        <p:spPr>
          <a:xfrm>
            <a:off x="9144000" y="2595457"/>
            <a:ext cx="2667000" cy="2000706"/>
          </a:xfrm>
          <a:prstGeom prst="rect">
            <a:avLst/>
          </a:prstGeom>
        </p:spPr>
      </p:pic>
      <p:pic>
        <p:nvPicPr>
          <p:cNvPr id="7174" name="Picture 6" descr="Practice Mindfulness With Belly Breathing |… PBS KIDS For, 60% OFF">
            <a:extLst>
              <a:ext uri="{FF2B5EF4-FFF2-40B4-BE49-F238E27FC236}">
                <a16:creationId xmlns:a16="http://schemas.microsoft.com/office/drawing/2014/main" id="{2E843732-227E-7A1C-8078-B89598478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372" y="2971800"/>
            <a:ext cx="2191283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ainbow of fruits and vegetables&#10;&#10;Description automatically generated">
            <a:extLst>
              <a:ext uri="{FF2B5EF4-FFF2-40B4-BE49-F238E27FC236}">
                <a16:creationId xmlns:a16="http://schemas.microsoft.com/office/drawing/2014/main" id="{D92E869B-07A3-E5D9-1CD0-D0CD8E0FF7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045" y="4800600"/>
            <a:ext cx="2800955" cy="1630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AB9106-75DD-41A3-98F7-9EC475100A91}"/>
              </a:ext>
            </a:extLst>
          </p:cNvPr>
          <p:cNvSpPr txBox="1"/>
          <p:nvPr/>
        </p:nvSpPr>
        <p:spPr>
          <a:xfrm>
            <a:off x="3352800" y="76200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Wellbeing at school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27652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441A2A-74A4-1F1D-4585-0F90525C81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1" t="17333" r="41170" b="5259"/>
          <a:stretch/>
        </p:blipFill>
        <p:spPr bwMode="auto">
          <a:xfrm rot="5400000">
            <a:off x="789147" y="3457201"/>
            <a:ext cx="2107047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F618DB-B1CB-B2D8-D718-01AB070C72DF}"/>
              </a:ext>
            </a:extLst>
          </p:cNvPr>
          <p:cNvSpPr txBox="1"/>
          <p:nvPr/>
        </p:nvSpPr>
        <p:spPr>
          <a:xfrm>
            <a:off x="3352800" y="3650186"/>
            <a:ext cx="8584130" cy="234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Lazy 8 Breathing</a:t>
            </a:r>
            <a:endParaRPr lang="en-GB" sz="22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with an 8 on its side. Starting in the middle, go up the left and trace the left part of the 8 with your finger while you breathe in. When you get to the middle of the 8 again, breathe out while you trace the right part of the 8 with your finger.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B14491-AD21-21D3-673E-9791A001D9E9}"/>
              </a:ext>
            </a:extLst>
          </p:cNvPr>
          <p:cNvSpPr txBox="1"/>
          <p:nvPr/>
        </p:nvSpPr>
        <p:spPr>
          <a:xfrm>
            <a:off x="506930" y="975676"/>
            <a:ext cx="1130407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Encourage your child to identify which zone they’re in at home</a:t>
            </a:r>
          </a:p>
          <a:p>
            <a:pPr>
              <a:defRPr/>
            </a:pPr>
            <a:endParaRPr lang="en-GB" sz="2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When reading with your child, you could ask them what zones the characters are in</a:t>
            </a:r>
          </a:p>
          <a:p>
            <a:pPr>
              <a:defRPr/>
            </a:pPr>
            <a:endParaRPr lang="en-GB" sz="2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If you’re watching TV with your child, ask them to identify which zone their favourite characters are in throughout the show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E0EC3-E796-4F8A-B1B4-DC8BE2B4DFB4}"/>
              </a:ext>
            </a:extLst>
          </p:cNvPr>
          <p:cNvSpPr txBox="1"/>
          <p:nvPr/>
        </p:nvSpPr>
        <p:spPr>
          <a:xfrm>
            <a:off x="381000" y="117048"/>
            <a:ext cx="1165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How you can help at home- Zones of regulation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7647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ch Cosmic Kids Yoga Adventures | Prime Video">
            <a:extLst>
              <a:ext uri="{FF2B5EF4-FFF2-40B4-BE49-F238E27FC236}">
                <a16:creationId xmlns:a16="http://schemas.microsoft.com/office/drawing/2014/main" id="{C7CCBA9B-8A6D-1D1E-E1C8-F3738B62E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26" y="1143000"/>
            <a:ext cx="1866900" cy="14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8A3189-1230-46FF-796A-B983E913BAFD}"/>
              </a:ext>
            </a:extLst>
          </p:cNvPr>
          <p:cNvSpPr txBox="1"/>
          <p:nvPr/>
        </p:nvSpPr>
        <p:spPr>
          <a:xfrm>
            <a:off x="3047114" y="1089991"/>
            <a:ext cx="6097772" cy="1978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Yoga</a:t>
            </a:r>
            <a:endParaRPr lang="en-GB" sz="22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Cosmic Kids is a brilliant resource to practise yoga at home! They have yoga, relaxation, and mindfulness videos for children</a:t>
            </a:r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BA2AB-4348-56D2-87D8-A3DA3B196138}"/>
              </a:ext>
            </a:extLst>
          </p:cNvPr>
          <p:cNvSpPr txBox="1"/>
          <p:nvPr/>
        </p:nvSpPr>
        <p:spPr>
          <a:xfrm>
            <a:off x="51294" y="3049570"/>
            <a:ext cx="6097772" cy="439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Recommended Books</a:t>
            </a:r>
            <a:endParaRPr lang="en-GB" sz="22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K 5 The Color Monster, A Story About Emotions - Lessons - Blendspace">
            <a:extLst>
              <a:ext uri="{FF2B5EF4-FFF2-40B4-BE49-F238E27FC236}">
                <a16:creationId xmlns:a16="http://schemas.microsoft.com/office/drawing/2014/main" id="{63C2B32E-1ABE-BE0F-E8F3-7F55A54A1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37" y="3429000"/>
            <a:ext cx="1498330" cy="149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E0B2E4-3E90-8AF8-50E8-4D06C2502E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2" r="77288" b="21607"/>
          <a:stretch/>
        </p:blipFill>
        <p:spPr bwMode="auto">
          <a:xfrm>
            <a:off x="4613104" y="3433693"/>
            <a:ext cx="1363064" cy="1489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Perfectly Norman: A Big Bright Feelings Book : Percival, Tom, Percival,  Tom: Amazon.co.uk: Books">
            <a:extLst>
              <a:ext uri="{FF2B5EF4-FFF2-40B4-BE49-F238E27FC236}">
                <a16:creationId xmlns:a16="http://schemas.microsoft.com/office/drawing/2014/main" id="{2C133C02-40E0-43FD-3193-F7FEE975B3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25" y="3441031"/>
            <a:ext cx="1172521" cy="146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Feelings by Libby Walden">
            <a:extLst>
              <a:ext uri="{FF2B5EF4-FFF2-40B4-BE49-F238E27FC236}">
                <a16:creationId xmlns:a16="http://schemas.microsoft.com/office/drawing/2014/main" id="{35C2117D-3DB5-1B51-2220-BD14D675FC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51" y="3488729"/>
            <a:ext cx="1316892" cy="149052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47B5F8-D5F5-F25F-CE11-30C180D31433}"/>
              </a:ext>
            </a:extLst>
          </p:cNvPr>
          <p:cNvSpPr txBox="1"/>
          <p:nvPr/>
        </p:nvSpPr>
        <p:spPr>
          <a:xfrm>
            <a:off x="7179134" y="2910780"/>
            <a:ext cx="6097772" cy="2351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Calming Activities</a:t>
            </a:r>
            <a:endParaRPr lang="en-GB" sz="22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Puzzles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 to music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Draw/Paint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Play-Doh/Clay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</a:t>
            </a:r>
          </a:p>
        </p:txBody>
      </p:sp>
      <p:pic>
        <p:nvPicPr>
          <p:cNvPr id="15" name="Picture 14" descr="Rest In Pieces 🧩 High Quality Fine Art Jigsaw Puzzles for Adults">
            <a:extLst>
              <a:ext uri="{FF2B5EF4-FFF2-40B4-BE49-F238E27FC236}">
                <a16:creationId xmlns:a16="http://schemas.microsoft.com/office/drawing/2014/main" id="{E220077B-BE7C-F8D7-CC9D-C96DA57DA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133" y="2543175"/>
            <a:ext cx="1796568" cy="152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ssorted color pencils in clear plastic container photo – Free España Image  on Unsplash">
            <a:extLst>
              <a:ext uri="{FF2B5EF4-FFF2-40B4-BE49-F238E27FC236}">
                <a16:creationId xmlns:a16="http://schemas.microsoft.com/office/drawing/2014/main" id="{5CF2A05F-AA62-1BC6-C0EB-0D8C47170C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/>
          <a:stretch/>
        </p:blipFill>
        <p:spPr bwMode="auto">
          <a:xfrm>
            <a:off x="10134600" y="599078"/>
            <a:ext cx="1576500" cy="16943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TenStickers. Colourful Musical Notes Vinyl Sticker. Colorful music notes wall sticker to add some colour and musical vibes to your bedroom, living room, studio or for a classroom.">
            <a:extLst>
              <a:ext uri="{FF2B5EF4-FFF2-40B4-BE49-F238E27FC236}">
                <a16:creationId xmlns:a16="http://schemas.microsoft.com/office/drawing/2014/main" id="{4698B121-BDFF-A63A-F3DC-81DFDF5965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735" y="4174263"/>
            <a:ext cx="1674849" cy="178196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AutoShape 2" descr="Ruby’s Worry: A Big Bright Feelings Book">
            <a:extLst>
              <a:ext uri="{FF2B5EF4-FFF2-40B4-BE49-F238E27FC236}">
                <a16:creationId xmlns:a16="http://schemas.microsoft.com/office/drawing/2014/main" id="{A8D7A2D6-112D-7327-29DC-D22E982649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6E178EE-E7A6-C74D-B47B-306D8D749FA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23" t="23333" r="79942" b="34444"/>
          <a:stretch/>
        </p:blipFill>
        <p:spPr>
          <a:xfrm>
            <a:off x="6096000" y="3468331"/>
            <a:ext cx="1097550" cy="14139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52A32A-FBEE-4DCA-AE3B-2E20A79886DA}"/>
              </a:ext>
            </a:extLst>
          </p:cNvPr>
          <p:cNvSpPr txBox="1"/>
          <p:nvPr/>
        </p:nvSpPr>
        <p:spPr>
          <a:xfrm>
            <a:off x="3314272" y="12890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Wellbeing at home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11304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C2AA97-AF49-46E5-810A-D18913782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332657"/>
            <a:ext cx="372409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Parent helpers</a:t>
            </a:r>
            <a:endParaRPr lang="en-GB" altLang="en-US" sz="400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6ACC18-E6C2-4A1A-A4B9-8ABE182192EB}"/>
              </a:ext>
            </a:extLst>
          </p:cNvPr>
          <p:cNvSpPr txBox="1"/>
          <p:nvPr/>
        </p:nvSpPr>
        <p:spPr>
          <a:xfrm>
            <a:off x="2013538" y="1412776"/>
            <a:ext cx="8316416" cy="234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Listening to readers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latin typeface="Century Gothic" panose="020B0502020202020204" pitchFamily="34" charset="0"/>
              </a:rPr>
              <a:t>Trugs</a:t>
            </a:r>
            <a:r>
              <a:rPr lang="en-GB" sz="2000" dirty="0">
                <a:latin typeface="Century Gothic" panose="020B0502020202020204" pitchFamily="34" charset="0"/>
              </a:rPr>
              <a:t> reading games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Maths board games </a:t>
            </a:r>
            <a:r>
              <a:rPr lang="en-GB" sz="2000" dirty="0" err="1">
                <a:latin typeface="Century Gothic" panose="020B0502020202020204" pitchFamily="34" charset="0"/>
              </a:rPr>
              <a:t>ie</a:t>
            </a:r>
            <a:r>
              <a:rPr lang="en-GB" sz="2000" dirty="0">
                <a:latin typeface="Century Gothic" panose="020B0502020202020204" pitchFamily="34" charset="0"/>
              </a:rPr>
              <a:t> playing snakes and ladders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Outdoor areas in Year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Cake sales</a:t>
            </a: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0FDDBABE-6127-46FC-ACD1-8089E0B4039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4114800"/>
            <a:ext cx="2590800" cy="1981200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3463A8C6-FCF8-4981-A443-A97BB73287F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3451412"/>
            <a:ext cx="1752600" cy="2464399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16F366A2-84E3-469E-B312-723DA4ED530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1380" y="4038600"/>
            <a:ext cx="2590800" cy="23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528" y="620689"/>
            <a:ext cx="85689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 you for coming this morning.</a:t>
            </a:r>
          </a:p>
          <a:p>
            <a:pPr algn="r"/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r"/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050" name="Picture 2" descr="http://familyparenting.info/wp-content/uploads/2013/08/questions-got-a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2598" y1="36827" x2="82707" y2="32589"/>
                        <a14:foregroundMark x1="46282" y1="30527" x2="50167" y2="47022"/>
                        <a14:foregroundMark x1="50877" y1="35682" x2="50627" y2="36254"/>
                        <a14:foregroundMark x1="44027" y1="33562" x2="44027" y2="43013"/>
                        <a14:foregroundMark x1="39683" y1="34364" x2="38262" y2="40092"/>
                        <a14:foregroundMark x1="29866" y1="25888" x2="36759" y2="46277"/>
                        <a14:foregroundMark x1="30284" y1="26632" x2="28488" y2="41237"/>
                        <a14:foregroundMark x1="69089" y1="16838" x2="77485" y2="26861"/>
                        <a14:foregroundMark x1="75815" y1="13574" x2="66458" y2="48339"/>
                        <a14:foregroundMark x1="86884" y1="13001" x2="79198" y2="29324"/>
                        <a14:foregroundMark x1="88722" y1="15120" x2="82707" y2="34937"/>
                        <a14:foregroundMark x1="85213" y1="14548" x2="69089" y2="5326"/>
                        <a14:foregroundMark x1="69089" y1="5326" x2="60693" y2="17411"/>
                        <a14:foregroundMark x1="60693" y1="17411" x2="64202" y2="30298"/>
                        <a14:foregroundMark x1="72598" y1="8820" x2="65330" y2="22050"/>
                        <a14:foregroundMark x1="72180" y1="9737" x2="83793" y2="5727"/>
                        <a14:foregroundMark x1="78070" y1="13001" x2="75397" y2="25315"/>
                        <a14:foregroundMark x1="32414" y1="80470" x2="28488" y2="88889"/>
                        <a14:foregroundMark x1="16124" y1="76231" x2="9691" y2="76976"/>
                        <a14:foregroundMark x1="7310" y1="75086" x2="2966" y2="67182"/>
                        <a14:foregroundMark x1="41061" y1="85223" x2="65038" y2="95991"/>
                        <a14:foregroundMark x1="60280" y1="18510" x2="61401" y2="3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88" y="1340768"/>
            <a:ext cx="7416824" cy="540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0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126214" y="104884"/>
            <a:ext cx="236955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u="sng" dirty="0">
                <a:solidFill>
                  <a:schemeClr val="tx1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Punctuality</a:t>
            </a:r>
            <a:endParaRPr lang="en-GB" alt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126214" y="2268690"/>
            <a:ext cx="197522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u="sng" dirty="0">
                <a:solidFill>
                  <a:schemeClr val="tx1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Absence</a:t>
            </a:r>
            <a:endParaRPr lang="en-GB" alt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DDAC99-4060-428D-9757-50EDCACB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75" y="1264134"/>
            <a:ext cx="3762038" cy="373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D9202-F1DE-45BE-853C-3D3858EA4080}"/>
              </a:ext>
            </a:extLst>
          </p:cNvPr>
          <p:cNvSpPr txBox="1"/>
          <p:nvPr/>
        </p:nvSpPr>
        <p:spPr>
          <a:xfrm>
            <a:off x="4871865" y="592012"/>
            <a:ext cx="5517213" cy="170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Learning begins in school from </a:t>
            </a:r>
            <a:r>
              <a:rPr lang="en-GB" b="1" dirty="0">
                <a:latin typeface="Century Gothic" panose="020B0502020202020204" pitchFamily="34" charset="0"/>
              </a:rPr>
              <a:t>8:45am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Gates close at </a:t>
            </a:r>
            <a:r>
              <a:rPr lang="en-GB" b="1" dirty="0">
                <a:latin typeface="Century Gothic" panose="020B0502020202020204" pitchFamily="34" charset="0"/>
              </a:rPr>
              <a:t>9:00am </a:t>
            </a:r>
            <a:r>
              <a:rPr lang="en-GB" dirty="0">
                <a:latin typeface="Century Gothic" panose="020B0502020202020204" pitchFamily="34" charset="0"/>
              </a:rPr>
              <a:t>and children must then come through the front entrance to ensure they are in class A.S.A.P.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EE44AE-A403-48DD-AF55-52B1EB3D8CE7}"/>
              </a:ext>
            </a:extLst>
          </p:cNvPr>
          <p:cNvSpPr txBox="1"/>
          <p:nvPr/>
        </p:nvSpPr>
        <p:spPr>
          <a:xfrm>
            <a:off x="4895709" y="2757341"/>
            <a:ext cx="5664787" cy="253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It is essential that your child is in school whenever possible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If there is a reason your child is unable to be in school, please contact the school office before the school day begins to inform them that they will be absent and why.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EBC44E5-E40E-4D41-A74E-EE3B9B9C2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708" y="5114536"/>
            <a:ext cx="8497306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>
                <a:solidFill>
                  <a:schemeClr val="tx1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  </a:t>
            </a:r>
            <a:r>
              <a:rPr lang="en-GB" altLang="en-US" sz="3200" b="1" u="sng" dirty="0">
                <a:solidFill>
                  <a:schemeClr val="tx1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Timetable</a:t>
            </a:r>
            <a:r>
              <a:rPr lang="en-GB" altLang="en-US" sz="4000" b="1" u="sng" dirty="0">
                <a:solidFill>
                  <a:schemeClr val="tx1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 </a:t>
            </a:r>
          </a:p>
          <a:p>
            <a:pPr marL="342900" indent="-342900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entury Gothic" pitchFamily="34" charset="0"/>
                <a:ea typeface="Times New Roman" pitchFamily="18" charset="0"/>
                <a:cs typeface="MV Boli" pitchFamily="2" charset="0"/>
              </a:rPr>
              <a:t>M</a:t>
            </a:r>
            <a:r>
              <a:rPr lang="en-GB" altLang="en-US" sz="2000" dirty="0">
                <a:solidFill>
                  <a:schemeClr val="tx1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orning routines</a:t>
            </a:r>
          </a:p>
          <a:p>
            <a:pPr marL="342900" indent="-342900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entury Gothic" pitchFamily="34" charset="0"/>
                <a:ea typeface="Times New Roman" pitchFamily="18" charset="0"/>
                <a:cs typeface="MV Boli" pitchFamily="2" charset="0"/>
              </a:rPr>
              <a:t>A</a:t>
            </a:r>
            <a:r>
              <a:rPr lang="en-GB" altLang="en-US" sz="2000" dirty="0">
                <a:solidFill>
                  <a:schemeClr val="tx1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fternoon routines</a:t>
            </a:r>
            <a:endParaRPr lang="en-GB" alt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5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357564" y="603192"/>
            <a:ext cx="3890809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School Uniform</a:t>
            </a:r>
            <a:endParaRPr lang="en-GB" altLang="en-US" sz="400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FA2F3EA-5828-4EFF-9744-7727B0A25577}"/>
              </a:ext>
            </a:extLst>
          </p:cNvPr>
          <p:cNvSpPr/>
          <p:nvPr/>
        </p:nvSpPr>
        <p:spPr>
          <a:xfrm rot="20013225">
            <a:off x="6462986" y="612947"/>
            <a:ext cx="830273" cy="457890"/>
          </a:xfrm>
          <a:prstGeom prst="rightArrow">
            <a:avLst/>
          </a:prstGeom>
          <a:solidFill>
            <a:srgbClr val="005C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D156E85-3145-42AA-9AAC-3D7CF9F6ABBA}"/>
              </a:ext>
            </a:extLst>
          </p:cNvPr>
          <p:cNvSpPr/>
          <p:nvPr/>
        </p:nvSpPr>
        <p:spPr>
          <a:xfrm rot="2210100">
            <a:off x="6431699" y="1494226"/>
            <a:ext cx="830273" cy="457890"/>
          </a:xfrm>
          <a:prstGeom prst="rightArrow">
            <a:avLst/>
          </a:prstGeom>
          <a:solidFill>
            <a:srgbClr val="005C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E4767-AC32-4CF3-A254-AFAAAAF7E7BC}"/>
              </a:ext>
            </a:extLst>
          </p:cNvPr>
          <p:cNvSpPr txBox="1"/>
          <p:nvPr/>
        </p:nvSpPr>
        <p:spPr>
          <a:xfrm>
            <a:off x="7309896" y="452021"/>
            <a:ext cx="267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Full Uniform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499A2F-857D-4B35-AC14-A6FA9965C35E}"/>
              </a:ext>
            </a:extLst>
          </p:cNvPr>
          <p:cNvSpPr txBox="1"/>
          <p:nvPr/>
        </p:nvSpPr>
        <p:spPr>
          <a:xfrm>
            <a:off x="7351779" y="1660584"/>
            <a:ext cx="174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P.E. Days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A42B45-9B20-45AB-AE73-6C13B9283A7D}"/>
              </a:ext>
            </a:extLst>
          </p:cNvPr>
          <p:cNvSpPr txBox="1"/>
          <p:nvPr/>
        </p:nvSpPr>
        <p:spPr>
          <a:xfrm>
            <a:off x="2357563" y="1308365"/>
            <a:ext cx="4579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www.schooldaysllp.co.uk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0A6A94-7865-4604-BE10-33595DCAC2D8}"/>
              </a:ext>
            </a:extLst>
          </p:cNvPr>
          <p:cNvSpPr/>
          <p:nvPr/>
        </p:nvSpPr>
        <p:spPr>
          <a:xfrm>
            <a:off x="2260979" y="2057229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Book Bags/Smart Sacks</a:t>
            </a:r>
            <a:endParaRPr lang="en-GB" altLang="en-US" sz="400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 descr="Smartsack™ - Educratief">
            <a:extLst>
              <a:ext uri="{FF2B5EF4-FFF2-40B4-BE49-F238E27FC236}">
                <a16:creationId xmlns:a16="http://schemas.microsoft.com/office/drawing/2014/main" id="{8A2A9706-87B1-4CBF-BC9C-6DA3098E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t="12233" r="21822" b="9051"/>
          <a:stretch/>
        </p:blipFill>
        <p:spPr bwMode="auto">
          <a:xfrm>
            <a:off x="8578865" y="2738783"/>
            <a:ext cx="1363480" cy="17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362EA-9548-4718-BD43-679E08870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157" y="3429001"/>
            <a:ext cx="1729846" cy="2366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2D51B4-D482-49ED-84F1-82D2C049E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84" b="2160"/>
          <a:stretch/>
        </p:blipFill>
        <p:spPr>
          <a:xfrm>
            <a:off x="5479809" y="3427714"/>
            <a:ext cx="2808079" cy="2366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59D848-E493-4A8B-9E11-2FF54235BC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75" r="13196"/>
          <a:stretch/>
        </p:blipFill>
        <p:spPr>
          <a:xfrm>
            <a:off x="8409651" y="4670748"/>
            <a:ext cx="1729846" cy="1554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2C7D58-CCC8-4F51-9BE2-8EEA11D71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2212" y="3020535"/>
            <a:ext cx="1339952" cy="30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9515" y="408431"/>
            <a:ext cx="7394448" cy="60243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1840" y="1371600"/>
            <a:ext cx="3307079" cy="4798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Palatino Linotype"/>
                <a:cs typeface="Palatino Linotype"/>
              </a:rPr>
              <a:t>Teaching does gradually become more formal and subject-based, though at Carlisle we base our teaching and learning around half termly ‘topics’.</a:t>
            </a: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dirty="0">
              <a:latin typeface="Palatino Linotype"/>
              <a:cs typeface="Palatino Linotype"/>
            </a:endParaRP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Palatino Linotype"/>
                <a:cs typeface="Palatino Linotype"/>
              </a:rPr>
              <a:t>Children will be taught phonics, English and maths on a daily basis.</a:t>
            </a: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1800" dirty="0">
              <a:latin typeface="Palatino Linotype"/>
              <a:cs typeface="Palatino Linotype"/>
            </a:endParaRP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Palatino Linotype"/>
                <a:cs typeface="Palatino Linotype"/>
              </a:rPr>
              <a:t>Reading sessions are four times per week. </a:t>
            </a: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dirty="0">
              <a:latin typeface="Palatino Linotype"/>
              <a:cs typeface="Palatino Linotype"/>
            </a:endParaRP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Palatino Linotype"/>
                <a:cs typeface="Palatino Linotype"/>
              </a:rPr>
              <a:t>Wider curriculum across the week</a:t>
            </a:r>
            <a:r>
              <a:rPr lang="en-GB" dirty="0">
                <a:latin typeface="Palatino Linotype"/>
                <a:cs typeface="Palatino Linotype"/>
              </a:rPr>
              <a:t>; PSHE, Geography, History etc. </a:t>
            </a:r>
            <a:endParaRPr sz="18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1840" y="230200"/>
            <a:ext cx="3816350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/>
              <a:t>Reception</a:t>
            </a:r>
            <a:r>
              <a:rPr spc="-114" dirty="0"/>
              <a:t> </a:t>
            </a:r>
            <a:r>
              <a:rPr dirty="0"/>
              <a:t>and</a:t>
            </a:r>
            <a:r>
              <a:rPr spc="-125" dirty="0"/>
              <a:t> </a:t>
            </a:r>
            <a:r>
              <a:rPr spc="-30" dirty="0"/>
              <a:t>Year</a:t>
            </a:r>
            <a:r>
              <a:rPr spc="-114" dirty="0"/>
              <a:t> </a:t>
            </a:r>
            <a:r>
              <a:rPr spc="-50" dirty="0"/>
              <a:t>1</a:t>
            </a:r>
            <a:r>
              <a:rPr u="none" spc="-50" dirty="0"/>
              <a:t> </a:t>
            </a:r>
            <a:r>
              <a:rPr spc="-10" dirty="0"/>
              <a:t>comparison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016251"/>
              <a:ext cx="12192000" cy="41178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135628"/>
              <a:ext cx="12192000" cy="72237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135623"/>
              <a:ext cx="12192000" cy="7223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0" y="780287"/>
            <a:ext cx="12192000" cy="5354320"/>
            <a:chOff x="0" y="780287"/>
            <a:chExt cx="12192000" cy="5354320"/>
          </a:xfrm>
        </p:grpSpPr>
        <p:sp>
          <p:nvSpPr>
            <p:cNvPr id="11" name="object 11"/>
            <p:cNvSpPr/>
            <p:nvPr/>
          </p:nvSpPr>
          <p:spPr>
            <a:xfrm>
              <a:off x="1372361" y="799337"/>
              <a:ext cx="0" cy="1067435"/>
            </a:xfrm>
            <a:custGeom>
              <a:avLst/>
              <a:gdLst/>
              <a:ahLst/>
              <a:cxnLst/>
              <a:rect l="l" t="t" r="r" b="b"/>
              <a:pathLst>
                <a:path h="1067435">
                  <a:moveTo>
                    <a:pt x="0" y="0"/>
                  </a:moveTo>
                  <a:lnTo>
                    <a:pt x="0" y="1067181"/>
                  </a:lnTo>
                </a:path>
              </a:pathLst>
            </a:custGeom>
            <a:ln w="38100">
              <a:solidFill>
                <a:srgbClr val="5FA4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016251"/>
              <a:ext cx="12192000" cy="411784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372361" y="1707445"/>
            <a:ext cx="9982200" cy="371806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85"/>
              </a:spcBef>
              <a:buClr>
                <a:srgbClr val="5FA434"/>
              </a:buClr>
              <a:tabLst>
                <a:tab pos="240029" algn="l"/>
              </a:tabLst>
            </a:pPr>
            <a:endParaRPr lang="en-GB" sz="2400" dirty="0">
              <a:latin typeface="Palatino Linotype"/>
              <a:cs typeface="Palatino Linotype"/>
            </a:endParaRPr>
          </a:p>
          <a:p>
            <a:pPr marL="12700" marR="5080" indent="227329">
              <a:lnSpc>
                <a:spcPct val="90000"/>
              </a:lnSpc>
              <a:spcBef>
                <a:spcPts val="38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2400" dirty="0">
                <a:latin typeface="Palatino Linotype"/>
                <a:cs typeface="Palatino Linotype"/>
              </a:rPr>
              <a:t>In the classroom, </a:t>
            </a:r>
            <a:r>
              <a:rPr sz="2400" dirty="0">
                <a:latin typeface="Palatino Linotype"/>
                <a:cs typeface="Palatino Linotype"/>
              </a:rPr>
              <a:t>we</a:t>
            </a:r>
            <a:r>
              <a:rPr sz="2400" spc="-8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are</a:t>
            </a:r>
            <a:r>
              <a:rPr sz="2400" spc="-7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learning</a:t>
            </a:r>
            <a:r>
              <a:rPr sz="2400" spc="-50" dirty="0">
                <a:latin typeface="Palatino Linotype"/>
                <a:cs typeface="Palatino Linotype"/>
              </a:rPr>
              <a:t> </a:t>
            </a:r>
            <a:r>
              <a:rPr sz="2400" spc="-25" dirty="0">
                <a:latin typeface="Palatino Linotype"/>
                <a:cs typeface="Palatino Linotype"/>
              </a:rPr>
              <a:t>to </a:t>
            </a:r>
            <a:r>
              <a:rPr sz="2400" dirty="0">
                <a:latin typeface="Palatino Linotype"/>
                <a:cs typeface="Palatino Linotype"/>
              </a:rPr>
              <a:t>look</a:t>
            </a:r>
            <a:r>
              <a:rPr sz="2400" spc="-2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after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our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own</a:t>
            </a:r>
            <a:r>
              <a:rPr sz="2400" spc="-4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things</a:t>
            </a:r>
            <a:r>
              <a:rPr lang="en-GB" sz="2400" dirty="0">
                <a:latin typeface="Palatino Linotype"/>
                <a:cs typeface="Palatino Linotype"/>
              </a:rPr>
              <a:t>.</a:t>
            </a:r>
          </a:p>
          <a:p>
            <a:pPr marL="12700" marR="5080">
              <a:lnSpc>
                <a:spcPct val="90000"/>
              </a:lnSpc>
              <a:spcBef>
                <a:spcPts val="385"/>
              </a:spcBef>
              <a:buClr>
                <a:srgbClr val="5FA434"/>
              </a:buClr>
              <a:tabLst>
                <a:tab pos="240029" algn="l"/>
              </a:tabLst>
            </a:pPr>
            <a:endParaRPr lang="en-GB" sz="2400" dirty="0">
              <a:latin typeface="Palatino Linotype"/>
              <a:cs typeface="Palatino Linotype"/>
            </a:endParaRPr>
          </a:p>
          <a:p>
            <a:pPr marL="12700" marR="5080" indent="227329">
              <a:lnSpc>
                <a:spcPct val="90000"/>
              </a:lnSpc>
              <a:spcBef>
                <a:spcPts val="38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lang="en-GB" sz="2400" spc="-25" dirty="0">
                <a:latin typeface="Palatino Linotype"/>
                <a:cs typeface="Palatino Linotype"/>
              </a:rPr>
              <a:t>We try to remember; choose it, use it and put it away, everyone is expected to help at tidy up time</a:t>
            </a:r>
          </a:p>
          <a:p>
            <a:pPr marL="12700" marR="5080">
              <a:lnSpc>
                <a:spcPct val="90000"/>
              </a:lnSpc>
              <a:spcBef>
                <a:spcPts val="385"/>
              </a:spcBef>
              <a:buClr>
                <a:srgbClr val="5FA434"/>
              </a:buClr>
              <a:tabLst>
                <a:tab pos="240029" algn="l"/>
              </a:tabLst>
            </a:pPr>
            <a:endParaRPr lang="en-GB" sz="2400" spc="-25" dirty="0">
              <a:latin typeface="Palatino Linotype"/>
              <a:cs typeface="Palatino Linotype"/>
            </a:endParaRPr>
          </a:p>
          <a:p>
            <a:pPr marL="12700" marR="5080" indent="227329">
              <a:lnSpc>
                <a:spcPct val="90000"/>
              </a:lnSpc>
              <a:spcBef>
                <a:spcPts val="385"/>
              </a:spcBef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sz="2400" spc="-25" dirty="0">
                <a:latin typeface="Palatino Linotype"/>
                <a:cs typeface="Palatino Linotype"/>
              </a:rPr>
              <a:t> </a:t>
            </a:r>
            <a:r>
              <a:rPr lang="en-GB" sz="2400" spc="-25" dirty="0">
                <a:latin typeface="Palatino Linotype"/>
                <a:cs typeface="Palatino Linotype"/>
              </a:rPr>
              <a:t>We are trying to work independently, to have a go at challenges and tasks.</a:t>
            </a:r>
          </a:p>
          <a:p>
            <a:pPr marL="12700" marR="5080">
              <a:lnSpc>
                <a:spcPct val="90000"/>
              </a:lnSpc>
              <a:spcBef>
                <a:spcPts val="385"/>
              </a:spcBef>
              <a:buClr>
                <a:srgbClr val="5FA434"/>
              </a:buClr>
              <a:tabLst>
                <a:tab pos="240029" algn="l"/>
              </a:tabLst>
            </a:pPr>
            <a:endParaRPr sz="2400" dirty="0">
              <a:latin typeface="Palatino Linotype"/>
              <a:cs typeface="Palatino Linotype"/>
            </a:endParaRPr>
          </a:p>
          <a:p>
            <a:pPr marL="240029" indent="-227329">
              <a:lnSpc>
                <a:spcPct val="100000"/>
              </a:lnSpc>
              <a:buClr>
                <a:srgbClr val="5FA434"/>
              </a:buClr>
              <a:buFont typeface="Arial"/>
              <a:buChar char="•"/>
              <a:tabLst>
                <a:tab pos="240029" algn="l"/>
              </a:tabLst>
            </a:pPr>
            <a:r>
              <a:rPr sz="2400" spc="-20" dirty="0">
                <a:latin typeface="Palatino Linotype"/>
                <a:cs typeface="Palatino Linotype"/>
              </a:rPr>
              <a:t>“Don’t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be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shy</a:t>
            </a:r>
            <a:r>
              <a:rPr sz="2400" spc="-5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to</a:t>
            </a:r>
            <a:r>
              <a:rPr sz="2400" spc="-3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have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a</a:t>
            </a:r>
            <a:r>
              <a:rPr sz="2400" spc="-45" dirty="0">
                <a:latin typeface="Palatino Linotype"/>
                <a:cs typeface="Palatino Linotype"/>
              </a:rPr>
              <a:t> </a:t>
            </a:r>
            <a:r>
              <a:rPr sz="2400" spc="-20" dirty="0">
                <a:latin typeface="Palatino Linotype"/>
                <a:cs typeface="Palatino Linotype"/>
              </a:rPr>
              <a:t>try”</a:t>
            </a:r>
            <a:endParaRPr sz="2400" dirty="0">
              <a:latin typeface="Palatino Linotype"/>
              <a:cs typeface="Palatino Linotyp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542975"/>
            <a:ext cx="12192000" cy="2315023"/>
            <a:chOff x="0" y="4542975"/>
            <a:chExt cx="12192000" cy="2315023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91400" y="4542975"/>
              <a:ext cx="4075176" cy="13548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135628"/>
              <a:ext cx="12192000" cy="72237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614171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44BCDFB-652C-8FAF-97CE-2637B57DFF87}"/>
              </a:ext>
            </a:extLst>
          </p:cNvPr>
          <p:cNvSpPr txBox="1"/>
          <p:nvPr/>
        </p:nvSpPr>
        <p:spPr>
          <a:xfrm>
            <a:off x="1752600" y="973636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u="sng" spc="-10" dirty="0">
                <a:latin typeface="Palatino Linotype" panose="02040502050505030304" pitchFamily="18" charset="0"/>
              </a:rPr>
              <a:t>Independence in the Classroom </a:t>
            </a:r>
            <a:endParaRPr lang="en-GB" sz="3200" u="sng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35623"/>
              <a:ext cx="12192000" cy="7223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10515" rIns="0" bIns="0" rtlCol="0">
            <a:spAutoFit/>
          </a:bodyPr>
          <a:lstStyle/>
          <a:p>
            <a:pPr marL="468630">
              <a:lnSpc>
                <a:spcPct val="100000"/>
              </a:lnSpc>
              <a:spcBef>
                <a:spcPts val="105"/>
              </a:spcBef>
            </a:pPr>
            <a:r>
              <a:rPr lang="en-GB" spc="-10" dirty="0"/>
              <a:t>Co-operation</a:t>
            </a:r>
            <a:endParaRPr spc="-10" dirty="0"/>
          </a:p>
        </p:txBody>
      </p:sp>
      <p:grpSp>
        <p:nvGrpSpPr>
          <p:cNvPr id="6" name="object 6"/>
          <p:cNvGrpSpPr/>
          <p:nvPr/>
        </p:nvGrpSpPr>
        <p:grpSpPr>
          <a:xfrm>
            <a:off x="0" y="780287"/>
            <a:ext cx="12192000" cy="5354320"/>
            <a:chOff x="0" y="780287"/>
            <a:chExt cx="12192000" cy="5354320"/>
          </a:xfrm>
        </p:grpSpPr>
        <p:sp>
          <p:nvSpPr>
            <p:cNvPr id="7" name="object 7"/>
            <p:cNvSpPr/>
            <p:nvPr/>
          </p:nvSpPr>
          <p:spPr>
            <a:xfrm>
              <a:off x="1372361" y="799337"/>
              <a:ext cx="0" cy="1067435"/>
            </a:xfrm>
            <a:custGeom>
              <a:avLst/>
              <a:gdLst/>
              <a:ahLst/>
              <a:cxnLst/>
              <a:rect l="l" t="t" r="r" b="b"/>
              <a:pathLst>
                <a:path h="1067435">
                  <a:moveTo>
                    <a:pt x="0" y="0"/>
                  </a:moveTo>
                  <a:lnTo>
                    <a:pt x="0" y="1067181"/>
                  </a:lnTo>
                </a:path>
              </a:pathLst>
            </a:custGeom>
            <a:ln w="38100">
              <a:solidFill>
                <a:srgbClr val="5FA4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016251"/>
              <a:ext cx="12192000" cy="411784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613661" y="2515869"/>
            <a:ext cx="4393565" cy="2655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/>
                <a:cs typeface="Palatino Linotype"/>
              </a:rPr>
              <a:t>W</a:t>
            </a:r>
            <a:r>
              <a:rPr sz="2400" dirty="0">
                <a:latin typeface="Palatino Linotype"/>
                <a:cs typeface="Palatino Linotype"/>
              </a:rPr>
              <a:t>e</a:t>
            </a:r>
            <a:r>
              <a:rPr sz="2400" spc="-8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are</a:t>
            </a:r>
            <a:r>
              <a:rPr sz="2400" spc="-8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learning</a:t>
            </a:r>
            <a:r>
              <a:rPr sz="2400" spc="-65" dirty="0">
                <a:latin typeface="Palatino Linotype"/>
                <a:cs typeface="Palatino Linotype"/>
              </a:rPr>
              <a:t> </a:t>
            </a:r>
            <a:r>
              <a:rPr sz="2400" spc="-25" dirty="0">
                <a:latin typeface="Palatino Linotype"/>
                <a:cs typeface="Palatino Linotype"/>
              </a:rPr>
              <a:t>to </a:t>
            </a:r>
            <a:r>
              <a:rPr sz="2400" dirty="0">
                <a:latin typeface="Palatino Linotype"/>
                <a:cs typeface="Palatino Linotype"/>
              </a:rPr>
              <a:t>share,</a:t>
            </a:r>
            <a:r>
              <a:rPr sz="2400" spc="-3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to</a:t>
            </a:r>
            <a:r>
              <a:rPr lang="en-GB" sz="2400" dirty="0">
                <a:latin typeface="Palatino Linotype"/>
                <a:cs typeface="Palatino Linotype"/>
              </a:rPr>
              <a:t> take turns, and to work together.</a:t>
            </a:r>
          </a:p>
          <a:p>
            <a:pPr marL="355600" marR="5080" indent="-34290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400" spc="-30" dirty="0">
                <a:latin typeface="Palatino Linotype"/>
                <a:cs typeface="Palatino Linotype"/>
              </a:rPr>
              <a:t>We are learning about waiting patiently for my turn to speak and to have a try.</a:t>
            </a:r>
            <a:r>
              <a:rPr sz="2400" spc="-30" dirty="0">
                <a:latin typeface="Palatino Linotype"/>
                <a:cs typeface="Palatino Linotype"/>
              </a:rPr>
              <a:t> </a:t>
            </a:r>
            <a:endParaRPr sz="2400" dirty="0">
              <a:latin typeface="Palatino Linotype"/>
              <a:cs typeface="Palatino Linotyp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2159507"/>
            <a:ext cx="12192000" cy="4699000"/>
            <a:chOff x="0" y="2159507"/>
            <a:chExt cx="12192000" cy="469900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87084" y="2159507"/>
              <a:ext cx="4960620" cy="28026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135628"/>
              <a:ext cx="12192000" cy="72237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614171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35623"/>
            <a:ext cx="12192000" cy="12700"/>
          </a:xfrm>
          <a:custGeom>
            <a:avLst/>
            <a:gdLst/>
            <a:ahLst/>
            <a:cxnLst/>
            <a:rect l="l" t="t" r="r" b="b"/>
            <a:pathLst>
              <a:path w="12192000" h="12700">
                <a:moveTo>
                  <a:pt x="0" y="12191"/>
                </a:moveTo>
                <a:lnTo>
                  <a:pt x="12192000" y="12191"/>
                </a:lnTo>
                <a:lnTo>
                  <a:pt x="12192000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1155" y="1690827"/>
            <a:ext cx="95999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/>
                <a:cs typeface="Palatino Linotype"/>
              </a:rPr>
              <a:t>W</a:t>
            </a:r>
            <a:r>
              <a:rPr sz="2400" dirty="0">
                <a:latin typeface="Palatino Linotype"/>
                <a:cs typeface="Palatino Linotype"/>
              </a:rPr>
              <a:t>e</a:t>
            </a:r>
            <a:r>
              <a:rPr sz="2400" spc="-7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are</a:t>
            </a:r>
            <a:r>
              <a:rPr sz="2400" spc="-5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working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on</a:t>
            </a:r>
            <a:r>
              <a:rPr sz="2400" spc="-5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increasing</a:t>
            </a:r>
            <a:r>
              <a:rPr sz="2400" spc="-5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our</a:t>
            </a:r>
            <a:r>
              <a:rPr sz="2400" spc="-5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capacity</a:t>
            </a:r>
            <a:r>
              <a:rPr sz="2400" spc="-6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to</a:t>
            </a:r>
            <a:r>
              <a:rPr sz="2400" spc="-5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attend</a:t>
            </a:r>
            <a:r>
              <a:rPr sz="2400" spc="-5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to</a:t>
            </a:r>
            <a:r>
              <a:rPr sz="2400" spc="-55" dirty="0">
                <a:latin typeface="Palatino Linotype"/>
                <a:cs typeface="Palatino Linotype"/>
              </a:rPr>
              <a:t> </a:t>
            </a:r>
            <a:r>
              <a:rPr sz="2400" spc="-10" dirty="0">
                <a:latin typeface="Palatino Linotype"/>
                <a:cs typeface="Palatino Linotype"/>
              </a:rPr>
              <a:t>tasks </a:t>
            </a:r>
            <a:r>
              <a:rPr sz="2400" dirty="0">
                <a:latin typeface="Palatino Linotype"/>
                <a:cs typeface="Palatino Linotype"/>
              </a:rPr>
              <a:t>and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spc="-10" dirty="0">
                <a:latin typeface="Palatino Linotype"/>
                <a:cs typeface="Palatino Linotype"/>
              </a:rPr>
              <a:t>concentrate</a:t>
            </a:r>
            <a:r>
              <a:rPr sz="2400" spc="-3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for</a:t>
            </a:r>
            <a:r>
              <a:rPr sz="2400" spc="-3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increasing</a:t>
            </a:r>
            <a:r>
              <a:rPr sz="2400" spc="-3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periods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of</a:t>
            </a:r>
            <a:r>
              <a:rPr sz="2400" spc="-3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time.</a:t>
            </a:r>
            <a:r>
              <a:rPr sz="2400" spc="-3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This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can</a:t>
            </a:r>
            <a:r>
              <a:rPr sz="2400" spc="-4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include</a:t>
            </a:r>
            <a:r>
              <a:rPr sz="2400" spc="-30" dirty="0">
                <a:latin typeface="Palatino Linotype"/>
                <a:cs typeface="Palatino Linotype"/>
              </a:rPr>
              <a:t> </a:t>
            </a:r>
            <a:r>
              <a:rPr sz="2400" spc="-10" dirty="0">
                <a:latin typeface="Palatino Linotype"/>
                <a:cs typeface="Palatino Linotype"/>
              </a:rPr>
              <a:t>games, </a:t>
            </a:r>
            <a:r>
              <a:rPr sz="2400" dirty="0">
                <a:latin typeface="Palatino Linotype"/>
                <a:cs typeface="Palatino Linotype"/>
              </a:rPr>
              <a:t>learning</a:t>
            </a:r>
            <a:r>
              <a:rPr sz="2400" spc="-4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tasks,</a:t>
            </a:r>
            <a:r>
              <a:rPr sz="2400" spc="-4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jigsaws,</a:t>
            </a:r>
            <a:r>
              <a:rPr sz="2400" spc="-50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writing</a:t>
            </a:r>
            <a:r>
              <a:rPr sz="2400" spc="-2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and</a:t>
            </a:r>
            <a:r>
              <a:rPr sz="2400" spc="-5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building</a:t>
            </a:r>
            <a:r>
              <a:rPr sz="2400" spc="-4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or</a:t>
            </a:r>
            <a:r>
              <a:rPr sz="2400" spc="-45" dirty="0">
                <a:latin typeface="Palatino Linotype"/>
                <a:cs typeface="Palatino Linotype"/>
              </a:rPr>
              <a:t> </a:t>
            </a:r>
            <a:r>
              <a:rPr sz="2400" dirty="0">
                <a:latin typeface="Palatino Linotype"/>
                <a:cs typeface="Palatino Linotype"/>
              </a:rPr>
              <a:t>making</a:t>
            </a:r>
            <a:r>
              <a:rPr sz="2400" spc="-45" dirty="0">
                <a:latin typeface="Palatino Linotype"/>
                <a:cs typeface="Palatino Linotype"/>
              </a:rPr>
              <a:t> </a:t>
            </a:r>
            <a:r>
              <a:rPr sz="2400" spc="-10" dirty="0">
                <a:latin typeface="Palatino Linotype"/>
                <a:cs typeface="Palatino Linotype"/>
              </a:rPr>
              <a:t>things.</a:t>
            </a:r>
            <a:endParaRPr sz="2400" dirty="0">
              <a:latin typeface="Palatino Linotype"/>
              <a:cs typeface="Palatino Linotyp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8944" y="3392423"/>
            <a:ext cx="3241548" cy="24673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9508" y="3392423"/>
            <a:ext cx="4754880" cy="246735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xfrm>
            <a:off x="1121155" y="774319"/>
            <a:ext cx="515683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pc="-10" dirty="0"/>
              <a:t>Stamina</a:t>
            </a:r>
            <a:endParaRPr spc="-1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DB69-9405-951B-53CF-FB7263D00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600" y="2286000"/>
            <a:ext cx="9171305" cy="221599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ALZ or Active Learning Zone is a separate area to the classrooms run by Mrs Bray.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colour group from each class access the provision each session.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Children can explore their learning in an active and practical manner and are set challenges and tasks which extend their learning and problem solving skills.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5F715-DE4B-4D38-AEDA-DBF6FB2D3BC8}"/>
              </a:ext>
            </a:extLst>
          </p:cNvPr>
          <p:cNvSpPr txBox="1"/>
          <p:nvPr/>
        </p:nvSpPr>
        <p:spPr>
          <a:xfrm>
            <a:off x="810196" y="51020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Active learning zone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18410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1382</Words>
  <Application>Microsoft Office PowerPoint</Application>
  <PresentationFormat>Widescreen</PresentationFormat>
  <Paragraphs>183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Aptos</vt:lpstr>
      <vt:lpstr>Arial</vt:lpstr>
      <vt:lpstr>Calibri</vt:lpstr>
      <vt:lpstr>Century Gothic</vt:lpstr>
      <vt:lpstr>Chinacat</vt:lpstr>
      <vt:lpstr>Comic Sans MS</vt:lpstr>
      <vt:lpstr>Palatino Linotype</vt:lpstr>
      <vt:lpstr>Symbol</vt:lpstr>
      <vt:lpstr>Office Theme</vt:lpstr>
      <vt:lpstr>PowerPoint Presentation</vt:lpstr>
      <vt:lpstr>What we will cover…</vt:lpstr>
      <vt:lpstr>PowerPoint Presentation</vt:lpstr>
      <vt:lpstr>PowerPoint Presentation</vt:lpstr>
      <vt:lpstr>Reception and Year 1 comparison</vt:lpstr>
      <vt:lpstr>PowerPoint Presentation</vt:lpstr>
      <vt:lpstr>Co-operation</vt:lpstr>
      <vt:lpstr>Stamina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 meeting</dc:title>
  <dc:creator>Alysia Lewis</dc:creator>
  <cp:lastModifiedBy>Liz Carlin</cp:lastModifiedBy>
  <cp:revision>16</cp:revision>
  <cp:lastPrinted>2024-07-23T07:14:07Z</cp:lastPrinted>
  <dcterms:created xsi:type="dcterms:W3CDTF">2024-07-15T20:32:12Z</dcterms:created>
  <dcterms:modified xsi:type="dcterms:W3CDTF">2025-09-16T10:03:57Z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2024-07-15T00:00:00Z</vt:filetime>
  </property>
  <property fmtid="{D5CDD505-2E9C-101B-9397-08002B2CF9AE}" pid="5" name="Producer">
    <vt:lpwstr>Microsoft® PowerPoint® 2013</vt:lpwstr>
  </property>
</Properties>
</file>