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6858000" cx="12192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747775"/>
          </p15:clr>
        </p15:guide>
        <p15:guide id="2" pos="3840">
          <p15:clr>
            <a:srgbClr val="747775"/>
          </p15:clr>
        </p15:guide>
      </p15:sldGuideLst>
    </p:ext>
    <p:ext uri="GoogleSlidesCustomDataVersion2">
      <go:slidesCustomData xmlns:go="http://customooxmlschemas.google.com/" r:id="rId7" roundtripDataSignature="AMtx7mjrB1k6Cv755QbcNcH+5UUigbPAR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s://www.timestables.co.uk/" TargetMode="External"/><Relationship Id="rId5" Type="http://schemas.openxmlformats.org/officeDocument/2006/relationships/hyperlink" Target="https://www.topmarks.co.uk/maths-games/hit-the-button" TargetMode="External"/><Relationship Id="rId6" Type="http://schemas.openxmlformats.org/officeDocument/2006/relationships/hyperlink" Target="https://play.ttrockstars.com/" TargetMode="External"/><Relationship Id="rId7" Type="http://schemas.openxmlformats.org/officeDocument/2006/relationships/hyperlink" Target="https://id.nessy.com/Account/Login?ReturnUrl=%2Fconnect%2Fauthorize%2Fcallback%3Fclient_id%3Dnessy.games.client%26redirect_uri%3Dhttps%253A%252F%252Fstudents.nessy.com%26response_type%3Dcode%26scope%3Dopenid%2520offline_access%2520learning%26nonce%3D1b6afff9d7185a82df61ebd5834a926770tJYgdqp%26state%3D13667f58c6d6fd381978d62a49e9114d0a01sa29q%26code_challenge%3DkCDQY4AuHYzuYuxn53GjsunXYzvzwXU5aZ1zQkyLfn0%26code_challenge_method%3DS256"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92900" y="2013954"/>
            <a:ext cx="2955000" cy="21000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3197817" y="2257797"/>
            <a:ext cx="6043200" cy="22182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rot="-5400000">
            <a:off x="275725" y="4033800"/>
            <a:ext cx="2578800" cy="29550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3194900" y="4630600"/>
            <a:ext cx="6043200" cy="21435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b="0" l="0" r="0" t="0"/>
          <a:stretch/>
        </p:blipFill>
        <p:spPr>
          <a:xfrm>
            <a:off x="38103" y="44081"/>
            <a:ext cx="1213154" cy="1217366"/>
          </a:xfrm>
          <a:prstGeom prst="rect">
            <a:avLst/>
          </a:prstGeom>
          <a:noFill/>
          <a:ln>
            <a:noFill/>
          </a:ln>
        </p:spPr>
      </p:pic>
      <p:sp>
        <p:nvSpPr>
          <p:cNvPr id="90" name="Google Shape;90;p1"/>
          <p:cNvSpPr/>
          <p:nvPr/>
        </p:nvSpPr>
        <p:spPr>
          <a:xfrm>
            <a:off x="3170550" y="67725"/>
            <a:ext cx="6043200" cy="19956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97518" y="1221604"/>
            <a:ext cx="2950500" cy="715800"/>
          </a:xfrm>
          <a:prstGeom prst="rect">
            <a:avLst/>
          </a:prstGeom>
          <a:noFill/>
          <a:ln cap="flat" cmpd="sng" w="34925">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nvSpPr>
        <p:spPr>
          <a:xfrm>
            <a:off x="118559" y="1287065"/>
            <a:ext cx="28809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Year 3 – S</a:t>
            </a:r>
            <a:r>
              <a:rPr b="1" lang="en-GB" sz="1600">
                <a:solidFill>
                  <a:schemeClr val="dk1"/>
                </a:solidFill>
                <a:latin typeface="Calibri"/>
                <a:ea typeface="Calibri"/>
                <a:cs typeface="Calibri"/>
                <a:sym typeface="Calibri"/>
              </a:rPr>
              <a:t>ummer</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Curriculum Overview</a:t>
            </a:r>
            <a:endParaRPr b="0" i="0" sz="1400" u="none" cap="none" strike="noStrike">
              <a:solidFill>
                <a:srgbClr val="000000"/>
              </a:solidFill>
              <a:latin typeface="Arial"/>
              <a:ea typeface="Arial"/>
              <a:cs typeface="Arial"/>
              <a:sym typeface="Arial"/>
            </a:endParaRPr>
          </a:p>
        </p:txBody>
      </p:sp>
      <p:sp>
        <p:nvSpPr>
          <p:cNvPr id="93" name="Google Shape;93;p1"/>
          <p:cNvSpPr txBox="1"/>
          <p:nvPr/>
        </p:nvSpPr>
        <p:spPr>
          <a:xfrm>
            <a:off x="3202712" y="56010"/>
            <a:ext cx="5979000" cy="204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Literacy and Language Skills</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b="1" i="0" lang="en-GB" sz="1200" u="none" cap="none" strike="noStrike">
                <a:solidFill>
                  <a:schemeClr val="dk1"/>
                </a:solidFill>
                <a:latin typeface="Calibri"/>
                <a:ea typeface="Calibri"/>
                <a:cs typeface="Calibri"/>
                <a:sym typeface="Calibri"/>
              </a:rPr>
              <a:t>I</a:t>
            </a:r>
            <a:r>
              <a:rPr b="1" i="0" lang="en-GB" sz="1100" u="none" cap="none" strike="noStrike">
                <a:solidFill>
                  <a:schemeClr val="dk1"/>
                </a:solidFill>
                <a:latin typeface="Calibri"/>
                <a:ea typeface="Calibri"/>
                <a:cs typeface="Calibri"/>
                <a:sym typeface="Calibri"/>
              </a:rPr>
              <a:t>n English,</a:t>
            </a:r>
            <a:r>
              <a:rPr b="0" i="0" lang="en-GB" sz="1100" u="none" cap="none" strike="noStrike">
                <a:solidFill>
                  <a:schemeClr val="dk1"/>
                </a:solidFill>
                <a:latin typeface="Calibri"/>
                <a:ea typeface="Calibri"/>
                <a:cs typeface="Calibri"/>
                <a:sym typeface="Calibri"/>
              </a:rPr>
              <a:t> Year 3 will be </a:t>
            </a:r>
            <a:r>
              <a:rPr lang="en-GB" sz="1100">
                <a:solidFill>
                  <a:schemeClr val="dk1"/>
                </a:solidFill>
                <a:latin typeface="Calibri"/>
                <a:ea typeface="Calibri"/>
                <a:cs typeface="Calibri"/>
                <a:sym typeface="Calibri"/>
              </a:rPr>
              <a:t>looking at the book </a:t>
            </a:r>
            <a:r>
              <a:rPr b="1" i="1" lang="en-GB" sz="1100">
                <a:solidFill>
                  <a:schemeClr val="dk1"/>
                </a:solidFill>
                <a:latin typeface="Calibri"/>
                <a:ea typeface="Calibri"/>
                <a:cs typeface="Calibri"/>
                <a:sym typeface="Calibri"/>
              </a:rPr>
              <a:t>The Lighthouse Keeper’s Lunch by Ronda &amp; David Armitage. </a:t>
            </a:r>
            <a:r>
              <a:rPr lang="en-GB" sz="1100">
                <a:solidFill>
                  <a:schemeClr val="dk1"/>
                </a:solidFill>
                <a:latin typeface="Calibri"/>
                <a:ea typeface="Calibri"/>
                <a:cs typeface="Calibri"/>
                <a:sym typeface="Calibri"/>
              </a:rPr>
              <a:t>This is a story about greedy seagulls and delicious sandwiches which will link us to a future DT Project this Summer term. The children will be writing a character description using </a:t>
            </a:r>
            <a:r>
              <a:rPr lang="en-GB" sz="1100">
                <a:solidFill>
                  <a:schemeClr val="dk1"/>
                </a:solidFill>
                <a:latin typeface="Calibri"/>
                <a:ea typeface="Calibri"/>
                <a:cs typeface="Calibri"/>
                <a:sym typeface="Calibri"/>
              </a:rPr>
              <a:t>a variety</a:t>
            </a:r>
            <a:r>
              <a:rPr lang="en-GB" sz="1100">
                <a:solidFill>
                  <a:schemeClr val="dk1"/>
                </a:solidFill>
                <a:latin typeface="Calibri"/>
                <a:ea typeface="Calibri"/>
                <a:cs typeface="Calibri"/>
                <a:sym typeface="Calibri"/>
              </a:rPr>
              <a:t> of </a:t>
            </a:r>
            <a:r>
              <a:rPr lang="en-GB" sz="1100">
                <a:solidFill>
                  <a:schemeClr val="dk1"/>
                </a:solidFill>
                <a:latin typeface="Calibri"/>
                <a:ea typeface="Calibri"/>
                <a:cs typeface="Calibri"/>
                <a:sym typeface="Calibri"/>
              </a:rPr>
              <a:t>descriptive language;</a:t>
            </a:r>
            <a:r>
              <a:rPr lang="en-GB" sz="1100">
                <a:solidFill>
                  <a:schemeClr val="dk1"/>
                </a:solidFill>
                <a:latin typeface="Calibri"/>
                <a:ea typeface="Calibri"/>
                <a:cs typeface="Calibri"/>
                <a:sym typeface="Calibri"/>
              </a:rPr>
              <a:t>  expanded noun phrases, similes and </a:t>
            </a:r>
            <a:r>
              <a:rPr lang="en-GB" sz="1100">
                <a:solidFill>
                  <a:schemeClr val="dk1"/>
                </a:solidFill>
                <a:latin typeface="Calibri"/>
                <a:ea typeface="Calibri"/>
                <a:cs typeface="Calibri"/>
                <a:sym typeface="Calibri"/>
              </a:rPr>
              <a:t>alliteration</a:t>
            </a:r>
            <a:r>
              <a:rPr lang="en-GB" sz="1100">
                <a:solidFill>
                  <a:schemeClr val="dk1"/>
                </a:solidFill>
                <a:latin typeface="Calibri"/>
                <a:ea typeface="Calibri"/>
                <a:cs typeface="Calibri"/>
                <a:sym typeface="Calibri"/>
              </a:rPr>
              <a:t>. In addition, we will also be reading the book</a:t>
            </a:r>
            <a:r>
              <a:rPr b="1" i="1" lang="en-GB" sz="1100">
                <a:solidFill>
                  <a:schemeClr val="dk1"/>
                </a:solidFill>
                <a:latin typeface="Calibri"/>
                <a:ea typeface="Calibri"/>
                <a:cs typeface="Calibri"/>
                <a:sym typeface="Calibri"/>
              </a:rPr>
              <a:t> Zoo, by Anthony Browne. </a:t>
            </a:r>
            <a:r>
              <a:rPr lang="en-GB" sz="1100">
                <a:solidFill>
                  <a:schemeClr val="dk1"/>
                </a:solidFill>
                <a:latin typeface="Calibri"/>
                <a:ea typeface="Calibri"/>
                <a:cs typeface="Calibri"/>
                <a:sym typeface="Calibri"/>
              </a:rPr>
              <a:t>We will also be visiting London Zoo to inform and support pupils with the understanding of the way that Zoos work. This will allow insight and opinion on their balanced argument - “</a:t>
            </a:r>
            <a:r>
              <a:rPr i="1" lang="en-GB" sz="1100">
                <a:solidFill>
                  <a:schemeClr val="dk1"/>
                </a:solidFill>
                <a:latin typeface="Calibri"/>
                <a:ea typeface="Calibri"/>
                <a:cs typeface="Calibri"/>
                <a:sym typeface="Calibri"/>
              </a:rPr>
              <a:t>Should Zoos be Kept or Banned?”</a:t>
            </a:r>
            <a:endParaRPr i="1" sz="11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b="1" i="0" lang="en-GB" sz="1100" u="none" cap="none" strike="noStrike">
                <a:solidFill>
                  <a:schemeClr val="dk1"/>
                </a:solidFill>
                <a:latin typeface="Calibri"/>
                <a:ea typeface="Calibri"/>
                <a:cs typeface="Calibri"/>
                <a:sym typeface="Calibri"/>
              </a:rPr>
              <a:t>In SPAG,</a:t>
            </a:r>
            <a:r>
              <a:rPr b="0" i="0" lang="en-GB" sz="1100" u="none" cap="none" strike="noStrike">
                <a:solidFill>
                  <a:schemeClr val="dk1"/>
                </a:solidFill>
                <a:latin typeface="Calibri"/>
                <a:ea typeface="Calibri"/>
                <a:cs typeface="Calibri"/>
                <a:sym typeface="Calibri"/>
              </a:rPr>
              <a:t> Year 3 will: continue to  cover su</a:t>
            </a:r>
            <a:r>
              <a:rPr lang="en-GB" sz="1100">
                <a:solidFill>
                  <a:schemeClr val="dk1"/>
                </a:solidFill>
                <a:latin typeface="Calibri"/>
                <a:ea typeface="Calibri"/>
                <a:cs typeface="Calibri"/>
                <a:sym typeface="Calibri"/>
              </a:rPr>
              <a:t>bordinating </a:t>
            </a:r>
            <a:r>
              <a:rPr b="0" i="0" lang="en-GB" sz="1100" u="none" cap="none" strike="noStrike">
                <a:solidFill>
                  <a:schemeClr val="dk1"/>
                </a:solidFill>
                <a:latin typeface="Calibri"/>
                <a:ea typeface="Calibri"/>
                <a:cs typeface="Calibri"/>
                <a:sym typeface="Calibri"/>
              </a:rPr>
              <a:t>conjunctions; use time connectives and fronted adverbials: time, place and manner; continue to develop prior knowledge of nouns, verbs and adjectives to embed the skills required for writing and start to develop dictionary/thesaurus skills. </a:t>
            </a:r>
            <a:endParaRPr b="0" i="0" sz="1100" u="none" cap="none" strike="noStrike">
              <a:solidFill>
                <a:schemeClr val="dk1"/>
              </a:solidFill>
              <a:latin typeface="Calibri"/>
              <a:ea typeface="Calibri"/>
              <a:cs typeface="Calibri"/>
              <a:sym typeface="Calibri"/>
            </a:endParaRPr>
          </a:p>
        </p:txBody>
      </p:sp>
      <p:sp>
        <p:nvSpPr>
          <p:cNvPr id="94" name="Google Shape;94;p1"/>
          <p:cNvSpPr txBox="1"/>
          <p:nvPr/>
        </p:nvSpPr>
        <p:spPr>
          <a:xfrm>
            <a:off x="3207038" y="2223313"/>
            <a:ext cx="6018900" cy="2216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150" u="none" cap="none" strike="noStrike">
                <a:solidFill>
                  <a:schemeClr val="dk1"/>
                </a:solidFill>
                <a:latin typeface="Calibri"/>
                <a:ea typeface="Calibri"/>
                <a:cs typeface="Calibri"/>
                <a:sym typeface="Calibri"/>
              </a:rPr>
              <a:t>Mathematical skills and knowledge (Following the White Rose Maths lessons) </a:t>
            </a:r>
            <a:r>
              <a:rPr lang="en-GB" sz="1150">
                <a:solidFill>
                  <a:schemeClr val="dk1"/>
                </a:solidFill>
                <a:latin typeface="Calibri"/>
                <a:ea typeface="Calibri"/>
                <a:cs typeface="Calibri"/>
                <a:sym typeface="Calibri"/>
              </a:rPr>
              <a:t>In the first half of the Summer term, Year 3 will revisit fractions, including adding and subtracting, partitioning the whole and fractions of amounts. We will then look at money, including converting between pounds and pence and adding and subtracting amounts. In the second half of the Summer term, Year 3 will look at time, telling the time to 5 minutes, to the minute, seconds, minutes and hours, using a.m. and p.m. and years, months and days. Finally, the children will finish the year looking at shape, including turns and angles, parallel and perpendicular lines, recognising and describing both 2D and 3D shapes.</a:t>
            </a:r>
            <a:endParaRPr sz="115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b="1" i="0" lang="en-GB" sz="1150" u="none" cap="none" strike="noStrike">
                <a:solidFill>
                  <a:schemeClr val="dk1"/>
                </a:solidFill>
                <a:latin typeface="Calibri"/>
                <a:ea typeface="Calibri"/>
                <a:cs typeface="Calibri"/>
                <a:sym typeface="Calibri"/>
              </a:rPr>
              <a:t>Key vocabulary this term:</a:t>
            </a:r>
            <a:endParaRPr b="1" i="0" sz="1150" u="none" cap="none" strike="noStrike">
              <a:solidFill>
                <a:schemeClr val="dk1"/>
              </a:solidFill>
              <a:latin typeface="Calibri"/>
              <a:ea typeface="Calibri"/>
              <a:cs typeface="Calibri"/>
              <a:sym typeface="Calibri"/>
            </a:endParaRPr>
          </a:p>
          <a:p>
            <a:pPr indent="-301625" lvl="0" marL="457200" marR="0" rtl="0" algn="l">
              <a:lnSpc>
                <a:spcPct val="100000"/>
              </a:lnSpc>
              <a:spcBef>
                <a:spcPts val="0"/>
              </a:spcBef>
              <a:spcAft>
                <a:spcPts val="0"/>
              </a:spcAft>
              <a:buClr>
                <a:schemeClr val="dk1"/>
              </a:buClr>
              <a:buSzPts val="1150"/>
              <a:buFont typeface="Calibri"/>
              <a:buChar char="-"/>
            </a:pPr>
            <a:r>
              <a:rPr lang="en-GB" sz="1150">
                <a:solidFill>
                  <a:schemeClr val="dk1"/>
                </a:solidFill>
                <a:latin typeface="Calibri"/>
                <a:ea typeface="Calibri"/>
                <a:cs typeface="Calibri"/>
                <a:sym typeface="Calibri"/>
              </a:rPr>
              <a:t>Numerator, denominator, unit fraction, non-unit fraction, pounds, pence, Roman numerals, seconds, minutes, hours, days, months, years, turns, angles, parallel, perpendicular, horizontal, vertical, measure, polygons, 2D shape, 3D shape</a:t>
            </a:r>
            <a:endParaRPr sz="1150">
              <a:solidFill>
                <a:schemeClr val="dk1"/>
              </a:solidFill>
              <a:latin typeface="Calibri"/>
              <a:ea typeface="Calibri"/>
              <a:cs typeface="Calibri"/>
              <a:sym typeface="Calibri"/>
            </a:endParaRPr>
          </a:p>
        </p:txBody>
      </p:sp>
      <p:sp>
        <p:nvSpPr>
          <p:cNvPr id="95" name="Google Shape;95;p1"/>
          <p:cNvSpPr txBox="1"/>
          <p:nvPr/>
        </p:nvSpPr>
        <p:spPr>
          <a:xfrm>
            <a:off x="93450" y="2006016"/>
            <a:ext cx="3009000" cy="2093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Science and Computing</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b="1" i="0" lang="en-GB" sz="950" u="none" cap="none" strike="noStrike">
                <a:solidFill>
                  <a:schemeClr val="dk1"/>
                </a:solidFill>
                <a:latin typeface="Calibri"/>
                <a:ea typeface="Calibri"/>
                <a:cs typeface="Calibri"/>
                <a:sym typeface="Calibri"/>
              </a:rPr>
              <a:t>In Science,</a:t>
            </a:r>
            <a:r>
              <a:rPr b="0" i="0" lang="en-GB" sz="950" u="none" cap="none" strike="noStrike">
                <a:solidFill>
                  <a:schemeClr val="dk1"/>
                </a:solidFill>
                <a:latin typeface="Calibri"/>
                <a:ea typeface="Calibri"/>
                <a:cs typeface="Calibri"/>
                <a:sym typeface="Calibri"/>
              </a:rPr>
              <a:t> Year 3 will </a:t>
            </a:r>
            <a:r>
              <a:rPr lang="en-GB" sz="950">
                <a:solidFill>
                  <a:schemeClr val="dk1"/>
                </a:solidFill>
                <a:latin typeface="Calibri"/>
                <a:ea typeface="Calibri"/>
                <a:cs typeface="Calibri"/>
                <a:sym typeface="Calibri"/>
              </a:rPr>
              <a:t>continue</a:t>
            </a:r>
            <a:r>
              <a:rPr b="0" i="0" lang="en-GB" sz="950" u="none" cap="none" strike="noStrike">
                <a:solidFill>
                  <a:schemeClr val="dk1"/>
                </a:solidFill>
                <a:latin typeface="Calibri"/>
                <a:ea typeface="Calibri"/>
                <a:cs typeface="Calibri"/>
                <a:sym typeface="Calibri"/>
              </a:rPr>
              <a:t> learning about rocks. This term we will focus on soil pro</a:t>
            </a:r>
            <a:r>
              <a:rPr lang="en-GB" sz="950">
                <a:solidFill>
                  <a:schemeClr val="dk1"/>
                </a:solidFill>
                <a:latin typeface="Calibri"/>
                <a:ea typeface="Calibri"/>
                <a:cs typeface="Calibri"/>
                <a:sym typeface="Calibri"/>
              </a:rPr>
              <a:t>files and </a:t>
            </a:r>
            <a:r>
              <a:rPr lang="en-GB" sz="950">
                <a:solidFill>
                  <a:schemeClr val="dk1"/>
                </a:solidFill>
                <a:latin typeface="Calibri"/>
                <a:ea typeface="Calibri"/>
                <a:cs typeface="Calibri"/>
                <a:sym typeface="Calibri"/>
              </a:rPr>
              <a:t>fossils,</a:t>
            </a:r>
            <a:r>
              <a:rPr lang="en-GB" sz="950">
                <a:solidFill>
                  <a:schemeClr val="dk1"/>
                </a:solidFill>
                <a:latin typeface="Calibri"/>
                <a:ea typeface="Calibri"/>
                <a:cs typeface="Calibri"/>
                <a:sym typeface="Calibri"/>
              </a:rPr>
              <a:t> as well as study the </a:t>
            </a:r>
            <a:r>
              <a:rPr lang="en-GB" sz="950">
                <a:solidFill>
                  <a:srgbClr val="001D35"/>
                </a:solidFill>
                <a:highlight>
                  <a:schemeClr val="lt1"/>
                </a:highlight>
                <a:latin typeface="Calibri"/>
                <a:ea typeface="Calibri"/>
                <a:cs typeface="Calibri"/>
                <a:sym typeface="Calibri"/>
              </a:rPr>
              <a:t>pioneering English fossil hunter and self-taught </a:t>
            </a:r>
            <a:r>
              <a:rPr lang="en-GB" sz="950">
                <a:solidFill>
                  <a:srgbClr val="001D35"/>
                </a:solidFill>
                <a:highlight>
                  <a:schemeClr val="lt1"/>
                </a:highlight>
                <a:latin typeface="Calibri"/>
                <a:ea typeface="Calibri"/>
                <a:cs typeface="Calibri"/>
                <a:sym typeface="Calibri"/>
              </a:rPr>
              <a:t>paleontologist,</a:t>
            </a:r>
            <a:r>
              <a:rPr lang="en-GB" sz="950">
                <a:solidFill>
                  <a:schemeClr val="dk1"/>
                </a:solidFill>
                <a:latin typeface="Calibri"/>
                <a:ea typeface="Calibri"/>
                <a:cs typeface="Calibri"/>
                <a:sym typeface="Calibri"/>
              </a:rPr>
              <a:t> Mary Anning.</a:t>
            </a:r>
            <a:r>
              <a:rPr b="0" i="0" lang="en-GB" sz="950" u="none" cap="none" strike="noStrike">
                <a:solidFill>
                  <a:schemeClr val="dk1"/>
                </a:solidFill>
                <a:latin typeface="Calibri"/>
                <a:ea typeface="Calibri"/>
                <a:cs typeface="Calibri"/>
                <a:sym typeface="Calibri"/>
              </a:rPr>
              <a:t> </a:t>
            </a:r>
            <a:r>
              <a:rPr lang="en-GB" sz="950">
                <a:solidFill>
                  <a:schemeClr val="dk1"/>
                </a:solidFill>
                <a:latin typeface="Calibri"/>
                <a:ea typeface="Calibri"/>
                <a:cs typeface="Calibri"/>
                <a:sym typeface="Calibri"/>
              </a:rPr>
              <a:t>The second topic for Summer will be a study of plants; parts of a plant, lifecycles, how they grow and how water is transported.</a:t>
            </a:r>
            <a:endParaRPr b="0" i="0" sz="95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b="1" i="0" lang="en-GB" sz="950" u="none" cap="none" strike="noStrike">
                <a:solidFill>
                  <a:schemeClr val="dk1"/>
                </a:solidFill>
                <a:latin typeface="Calibri"/>
                <a:ea typeface="Calibri"/>
                <a:cs typeface="Calibri"/>
                <a:sym typeface="Calibri"/>
              </a:rPr>
              <a:t>In Computing,</a:t>
            </a:r>
            <a:r>
              <a:rPr b="0" i="0" lang="en-GB" sz="950" u="none" cap="none" strike="noStrike">
                <a:solidFill>
                  <a:schemeClr val="dk1"/>
                </a:solidFill>
                <a:latin typeface="Calibri"/>
                <a:ea typeface="Calibri"/>
                <a:cs typeface="Calibri"/>
                <a:sym typeface="Calibri"/>
              </a:rPr>
              <a:t> Year 3 will revisit coding with Scratch</a:t>
            </a:r>
            <a:r>
              <a:rPr lang="en-GB" sz="950">
                <a:solidFill>
                  <a:schemeClr val="dk1"/>
                </a:solidFill>
                <a:latin typeface="Calibri"/>
                <a:ea typeface="Calibri"/>
                <a:cs typeface="Calibri"/>
                <a:sym typeface="Calibri"/>
              </a:rPr>
              <a:t> in the unit ‘Events and actions in programmes’. The children will cover moving a sprite, maze movement, drawing lines, adding features, debugging and making a project. In the second half of the Summer term, the children will explore stop-motion animation.</a:t>
            </a:r>
            <a:endParaRPr b="0" i="0" sz="950" u="none" cap="none" strike="noStrike">
              <a:solidFill>
                <a:schemeClr val="dk1"/>
              </a:solidFill>
              <a:latin typeface="Calibri"/>
              <a:ea typeface="Calibri"/>
              <a:cs typeface="Calibri"/>
              <a:sym typeface="Calibri"/>
            </a:endParaRPr>
          </a:p>
        </p:txBody>
      </p:sp>
      <p:sp>
        <p:nvSpPr>
          <p:cNvPr id="96" name="Google Shape;96;p1"/>
          <p:cNvSpPr txBox="1"/>
          <p:nvPr/>
        </p:nvSpPr>
        <p:spPr>
          <a:xfrm>
            <a:off x="3155888" y="4630600"/>
            <a:ext cx="6121200" cy="2139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Understanding the world around us</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b="1" i="0" lang="en-GB" sz="1100" u="none" cap="none" strike="noStrike">
                <a:solidFill>
                  <a:schemeClr val="dk1"/>
                </a:solidFill>
                <a:latin typeface="Calibri"/>
                <a:ea typeface="Calibri"/>
                <a:cs typeface="Calibri"/>
                <a:sym typeface="Calibri"/>
              </a:rPr>
              <a:t>In Geography,</a:t>
            </a:r>
            <a:r>
              <a:rPr b="0" i="0" lang="en-GB" sz="1100" u="none" cap="none" strike="noStrike">
                <a:solidFill>
                  <a:schemeClr val="dk1"/>
                </a:solidFill>
                <a:latin typeface="Calibri"/>
                <a:ea typeface="Calibri"/>
                <a:cs typeface="Calibri"/>
                <a:sym typeface="Calibri"/>
              </a:rPr>
              <a:t> we will be </a:t>
            </a:r>
            <a:r>
              <a:rPr lang="en-GB" sz="1100">
                <a:solidFill>
                  <a:schemeClr val="dk1"/>
                </a:solidFill>
                <a:latin typeface="Calibri"/>
                <a:ea typeface="Calibri"/>
                <a:cs typeface="Calibri"/>
                <a:sym typeface="Calibri"/>
              </a:rPr>
              <a:t>continuing</a:t>
            </a:r>
            <a:r>
              <a:rPr lang="en-GB" sz="1100">
                <a:solidFill>
                  <a:schemeClr val="dk1"/>
                </a:solidFill>
                <a:latin typeface="Calibri"/>
                <a:ea typeface="Calibri"/>
                <a:cs typeface="Calibri"/>
                <a:sym typeface="Calibri"/>
              </a:rPr>
              <a:t> to understand </a:t>
            </a:r>
            <a:r>
              <a:rPr b="0" i="0" lang="en-GB" sz="1100" u="none" cap="none" strike="noStrike">
                <a:solidFill>
                  <a:schemeClr val="dk1"/>
                </a:solidFill>
                <a:latin typeface="Calibri"/>
                <a:ea typeface="Calibri"/>
                <a:cs typeface="Calibri"/>
                <a:sym typeface="Calibri"/>
              </a:rPr>
              <a:t> the features of an ordnance survey map in order to develop our skills in map reading</a:t>
            </a:r>
            <a:r>
              <a:rPr lang="en-GB" sz="1100">
                <a:solidFill>
                  <a:schemeClr val="dk1"/>
                </a:solidFill>
                <a:latin typeface="Calibri"/>
                <a:ea typeface="Calibri"/>
                <a:cs typeface="Calibri"/>
                <a:sym typeface="Calibri"/>
              </a:rPr>
              <a:t>. </a:t>
            </a:r>
            <a:r>
              <a:rPr lang="en-GB" sz="1100">
                <a:solidFill>
                  <a:schemeClr val="dk1"/>
                </a:solidFill>
                <a:latin typeface="Calibri"/>
                <a:ea typeface="Calibri"/>
                <a:cs typeface="Calibri"/>
                <a:sym typeface="Calibri"/>
              </a:rPr>
              <a:t>Alongside</a:t>
            </a:r>
            <a:r>
              <a:rPr lang="en-GB" sz="1100">
                <a:solidFill>
                  <a:schemeClr val="dk1"/>
                </a:solidFill>
                <a:latin typeface="Calibri"/>
                <a:ea typeface="Calibri"/>
                <a:cs typeface="Calibri"/>
                <a:sym typeface="Calibri"/>
              </a:rPr>
              <a:t> this, we will be learning about the United Kingdom and surrounding Europe </a:t>
            </a:r>
            <a:r>
              <a:rPr lang="en-GB" sz="1100">
                <a:solidFill>
                  <a:schemeClr val="dk1"/>
                </a:solidFill>
                <a:latin typeface="Calibri"/>
                <a:ea typeface="Calibri"/>
                <a:cs typeface="Calibri"/>
                <a:sym typeface="Calibri"/>
              </a:rPr>
              <a:t>Countries</a:t>
            </a:r>
            <a:r>
              <a:rPr lang="en-GB" sz="1100">
                <a:solidFill>
                  <a:schemeClr val="dk1"/>
                </a:solidFill>
                <a:latin typeface="Calibri"/>
                <a:ea typeface="Calibri"/>
                <a:cs typeface="Calibri"/>
                <a:sym typeface="Calibri"/>
              </a:rPr>
              <a:t>. The children will be looking at </a:t>
            </a:r>
            <a:r>
              <a:rPr lang="en-GB" sz="1100">
                <a:solidFill>
                  <a:schemeClr val="dk1"/>
                </a:solidFill>
                <a:latin typeface="Calibri"/>
                <a:ea typeface="Calibri"/>
                <a:cs typeface="Calibri"/>
                <a:sym typeface="Calibri"/>
              </a:rPr>
              <a:t>continents</a:t>
            </a:r>
            <a:r>
              <a:rPr lang="en-GB" sz="1100">
                <a:solidFill>
                  <a:schemeClr val="dk1"/>
                </a:solidFill>
                <a:latin typeface="Calibri"/>
                <a:ea typeface="Calibri"/>
                <a:cs typeface="Calibri"/>
                <a:sym typeface="Calibri"/>
              </a:rPr>
              <a:t> in both hemispheres and learning the </a:t>
            </a:r>
            <a:r>
              <a:rPr lang="en-GB" sz="1100">
                <a:solidFill>
                  <a:schemeClr val="dk1"/>
                </a:solidFill>
                <a:latin typeface="Calibri"/>
                <a:ea typeface="Calibri"/>
                <a:cs typeface="Calibri"/>
                <a:sym typeface="Calibri"/>
              </a:rPr>
              <a:t>relative</a:t>
            </a:r>
            <a:r>
              <a:rPr lang="en-GB" sz="1100">
                <a:solidFill>
                  <a:schemeClr val="dk1"/>
                </a:solidFill>
                <a:latin typeface="Calibri"/>
                <a:ea typeface="Calibri"/>
                <a:cs typeface="Calibri"/>
                <a:sym typeface="Calibri"/>
              </a:rPr>
              <a:t> flags for these countries. Our </a:t>
            </a:r>
            <a:r>
              <a:rPr i="1" lang="en-GB" sz="1100">
                <a:solidFill>
                  <a:schemeClr val="dk1"/>
                </a:solidFill>
                <a:latin typeface="Calibri"/>
                <a:ea typeface="Calibri"/>
                <a:cs typeface="Calibri"/>
                <a:sym typeface="Calibri"/>
              </a:rPr>
              <a:t>comparison</a:t>
            </a:r>
            <a:r>
              <a:rPr lang="en-GB" sz="1100">
                <a:solidFill>
                  <a:schemeClr val="dk1"/>
                </a:solidFill>
                <a:latin typeface="Calibri"/>
                <a:ea typeface="Calibri"/>
                <a:cs typeface="Calibri"/>
                <a:sym typeface="Calibri"/>
              </a:rPr>
              <a:t> topic will be focusing on a small village in Ghana and how it differs to Hampton Hill, linking to Fair Trade and the wider </a:t>
            </a:r>
            <a:r>
              <a:rPr lang="en-GB" sz="1100">
                <a:solidFill>
                  <a:schemeClr val="dk1"/>
                </a:solidFill>
                <a:latin typeface="Calibri"/>
                <a:ea typeface="Calibri"/>
                <a:cs typeface="Calibri"/>
                <a:sym typeface="Calibri"/>
              </a:rPr>
              <a:t>community</a:t>
            </a:r>
            <a:r>
              <a:rPr lang="en-GB" sz="1100">
                <a:solidFill>
                  <a:schemeClr val="dk1"/>
                </a:solidFill>
                <a:latin typeface="Calibri"/>
                <a:ea typeface="Calibri"/>
                <a:cs typeface="Calibri"/>
                <a:sym typeface="Calibri"/>
              </a:rPr>
              <a:t>.</a:t>
            </a:r>
            <a:endParaRPr sz="11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t/>
            </a:r>
            <a:endParaRPr sz="7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b="1" i="0" lang="en-GB" sz="1100" u="none" cap="none" strike="noStrike">
                <a:solidFill>
                  <a:schemeClr val="dk1"/>
                </a:solidFill>
                <a:latin typeface="Calibri"/>
                <a:ea typeface="Calibri"/>
                <a:cs typeface="Calibri"/>
                <a:sym typeface="Calibri"/>
              </a:rPr>
              <a:t>In RE</a:t>
            </a:r>
            <a:r>
              <a:rPr b="0" i="0" lang="en-GB" sz="1100" u="none" cap="none" strike="noStrike">
                <a:solidFill>
                  <a:schemeClr val="dk1"/>
                </a:solidFill>
                <a:latin typeface="Calibri"/>
                <a:ea typeface="Calibri"/>
                <a:cs typeface="Calibri"/>
                <a:sym typeface="Calibri"/>
              </a:rPr>
              <a:t>, Year 3 will be learning to identify key aspects of two world religions. They will dive deeper into describing different ways people may express beliefs. Year 3 will begin to appreciate the similarities and differences of </a:t>
            </a:r>
            <a:r>
              <a:rPr i="0" lang="en-GB" sz="1100" u="none" cap="none" strike="noStrike">
                <a:solidFill>
                  <a:schemeClr val="dk1"/>
                </a:solidFill>
                <a:latin typeface="Calibri"/>
                <a:ea typeface="Calibri"/>
                <a:cs typeface="Calibri"/>
                <a:sym typeface="Calibri"/>
              </a:rPr>
              <a:t>the diverse cultures that these religions may offer. The children will also be </a:t>
            </a:r>
            <a:r>
              <a:rPr lang="en-GB" sz="1100">
                <a:solidFill>
                  <a:srgbClr val="0A0A0A"/>
                </a:solidFill>
                <a:highlight>
                  <a:srgbClr val="FFFFFF"/>
                </a:highlight>
                <a:latin typeface="Calibri"/>
                <a:ea typeface="Calibri"/>
                <a:cs typeface="Calibri"/>
                <a:sym typeface="Calibri"/>
              </a:rPr>
              <a:t>exploring world faiths, non religious world views and asking big questions so that they can build personal knowledge, tolerance and understanding.</a:t>
            </a:r>
            <a:endParaRPr i="0" sz="1100" u="none" cap="none" strike="noStrike">
              <a:solidFill>
                <a:schemeClr val="dk1"/>
              </a:solidFill>
              <a:latin typeface="Calibri"/>
              <a:ea typeface="Calibri"/>
              <a:cs typeface="Calibri"/>
              <a:sym typeface="Calibri"/>
            </a:endParaRPr>
          </a:p>
        </p:txBody>
      </p:sp>
      <p:sp>
        <p:nvSpPr>
          <p:cNvPr id="97" name="Google Shape;97;p1"/>
          <p:cNvSpPr txBox="1"/>
          <p:nvPr/>
        </p:nvSpPr>
        <p:spPr>
          <a:xfrm>
            <a:off x="65245" y="4227160"/>
            <a:ext cx="3058500" cy="2601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Creativity and PE</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1" i="0" lang="en-GB" sz="1050" u="none" cap="none" strike="noStrike">
                <a:solidFill>
                  <a:schemeClr val="dk1"/>
                </a:solidFill>
                <a:latin typeface="Calibri"/>
                <a:ea typeface="Calibri"/>
                <a:cs typeface="Calibri"/>
                <a:sym typeface="Calibri"/>
              </a:rPr>
              <a:t>In </a:t>
            </a:r>
            <a:r>
              <a:rPr b="1"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0"/>
                  </a:ext>
                </a:extLst>
              </a:rPr>
              <a:t>PE,</a:t>
            </a: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
                  </a:ext>
                </a:extLst>
              </a:rPr>
              <a:t> </a:t>
            </a:r>
            <a:r>
              <a:rPr b="0" i="0" lang="en-GB" sz="1050" u="none" cap="none" strike="noStrike">
                <a:solidFill>
                  <a:schemeClr val="dk1"/>
                </a:solidFill>
                <a:latin typeface="Calibri"/>
                <a:ea typeface="Calibri"/>
                <a:cs typeface="Calibri"/>
                <a:sym typeface="Calibri"/>
              </a:rPr>
              <a:t>we will be covering athletics, cricket and gy</a:t>
            </a:r>
            <a:r>
              <a:rPr lang="en-GB" sz="1050">
                <a:solidFill>
                  <a:schemeClr val="dk1"/>
                </a:solidFill>
                <a:latin typeface="Calibri"/>
                <a:ea typeface="Calibri"/>
                <a:cs typeface="Calibri"/>
                <a:sym typeface="Calibri"/>
              </a:rPr>
              <a:t>mnastics as well as a term of swimming at Hampton Hill Open Air Pool. </a:t>
            </a:r>
            <a:endParaRPr b="0" i="0" sz="105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1" i="0" lang="en-GB" sz="1050" u="none" cap="none" strike="noStrike">
                <a:solidFill>
                  <a:schemeClr val="dk1"/>
                </a:solidFill>
                <a:latin typeface="Calibri"/>
                <a:ea typeface="Calibri"/>
                <a:cs typeface="Calibri"/>
                <a:sym typeface="Calibri"/>
              </a:rPr>
              <a:t>In Art,</a:t>
            </a:r>
            <a:r>
              <a:rPr b="0" i="0" lang="en-GB" sz="1050" u="none" cap="none" strike="noStrike">
                <a:solidFill>
                  <a:schemeClr val="dk1"/>
                </a:solidFill>
                <a:latin typeface="Calibri"/>
                <a:ea typeface="Calibri"/>
                <a:cs typeface="Calibri"/>
                <a:sym typeface="Calibri"/>
              </a:rPr>
              <a:t> we will be exploring the concept of colour, </a:t>
            </a:r>
            <a:r>
              <a:rPr lang="en-GB" sz="1050">
                <a:solidFill>
                  <a:schemeClr val="dk1"/>
                </a:solidFill>
                <a:latin typeface="Calibri"/>
                <a:ea typeface="Calibri"/>
                <a:cs typeface="Calibri"/>
                <a:sym typeface="Calibri"/>
              </a:rPr>
              <a:t>addressing</a:t>
            </a:r>
            <a:r>
              <a:rPr b="0" i="0" lang="en-GB" sz="1050" u="none" cap="none" strike="noStrike">
                <a:solidFill>
                  <a:schemeClr val="dk1"/>
                </a:solidFill>
                <a:latin typeface="Calibri"/>
                <a:ea typeface="Calibri"/>
                <a:cs typeface="Calibri"/>
                <a:sym typeface="Calibri"/>
              </a:rPr>
              <a:t> the idea of cold and warm tones as well as learning the tertiary palette. The </a:t>
            </a:r>
            <a:r>
              <a:rPr lang="en-GB" sz="1050">
                <a:solidFill>
                  <a:schemeClr val="dk1"/>
                </a:solidFill>
                <a:latin typeface="Calibri"/>
                <a:ea typeface="Calibri"/>
                <a:cs typeface="Calibri"/>
                <a:sym typeface="Calibri"/>
              </a:rPr>
              <a:t>children</a:t>
            </a:r>
            <a:r>
              <a:rPr b="0" i="0" lang="en-GB" sz="1050" u="none" cap="none" strike="noStrike">
                <a:solidFill>
                  <a:schemeClr val="dk1"/>
                </a:solidFill>
                <a:latin typeface="Calibri"/>
                <a:ea typeface="Calibri"/>
                <a:cs typeface="Calibri"/>
                <a:sym typeface="Calibri"/>
              </a:rPr>
              <a:t> will be study</a:t>
            </a:r>
            <a:r>
              <a:rPr lang="en-GB" sz="1050">
                <a:solidFill>
                  <a:schemeClr val="dk1"/>
                </a:solidFill>
                <a:latin typeface="Calibri"/>
                <a:ea typeface="Calibri"/>
                <a:cs typeface="Calibri"/>
                <a:sym typeface="Calibri"/>
              </a:rPr>
              <a:t>ing the works of two different artists - </a:t>
            </a:r>
            <a:r>
              <a:rPr i="1" lang="en-GB" sz="1050">
                <a:solidFill>
                  <a:schemeClr val="dk1"/>
                </a:solidFill>
                <a:latin typeface="Calibri"/>
                <a:ea typeface="Calibri"/>
                <a:cs typeface="Calibri"/>
                <a:sym typeface="Calibri"/>
              </a:rPr>
              <a:t>Kadinsky and Lois Mailou Jone</a:t>
            </a:r>
            <a:r>
              <a:rPr lang="en-GB" sz="1050">
                <a:solidFill>
                  <a:schemeClr val="dk1"/>
                </a:solidFill>
                <a:latin typeface="Calibri"/>
                <a:ea typeface="Calibri"/>
                <a:cs typeface="Calibri"/>
                <a:sym typeface="Calibri"/>
              </a:rPr>
              <a:t>s.</a:t>
            </a:r>
            <a:endParaRPr sz="105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1" i="0" lang="en-GB" sz="1050" u="none" cap="none" strike="noStrike">
                <a:solidFill>
                  <a:schemeClr val="dk1"/>
                </a:solidFill>
                <a:latin typeface="Calibri"/>
                <a:ea typeface="Calibri"/>
                <a:cs typeface="Calibri"/>
                <a:sym typeface="Calibri"/>
              </a:rPr>
              <a:t>I</a:t>
            </a:r>
            <a:r>
              <a:rPr b="1"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2"/>
                  </a:ext>
                </a:extLst>
              </a:rPr>
              <a:t>n Music,</a:t>
            </a:r>
            <a:r>
              <a:rPr b="0" i="0" lang="en-GB" sz="105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3"/>
                  </a:ext>
                </a:extLst>
              </a:rPr>
              <a:t> Year 3 will</a:t>
            </a:r>
            <a:r>
              <a:rPr b="0" i="0" lang="en-GB" sz="1050" u="none" cap="none" strike="noStrike">
                <a:solidFill>
                  <a:schemeClr val="dk1"/>
                </a:solidFill>
                <a:latin typeface="Calibri"/>
                <a:ea typeface="Calibri"/>
                <a:cs typeface="Calibri"/>
                <a:sym typeface="Calibri"/>
              </a:rPr>
              <a:t> study a </a:t>
            </a:r>
            <a:r>
              <a:rPr i="1" lang="en-GB" sz="1050">
                <a:solidFill>
                  <a:schemeClr val="dk1"/>
                </a:solidFill>
                <a:highlight>
                  <a:srgbClr val="FFFFFF"/>
                </a:highlight>
                <a:latin typeface="Calibri"/>
                <a:ea typeface="Calibri"/>
                <a:cs typeface="Calibri"/>
                <a:sym typeface="Calibri"/>
              </a:rPr>
              <a:t>Review of Musical Elements</a:t>
            </a:r>
            <a:r>
              <a:rPr lang="en-GB" sz="1050">
                <a:solidFill>
                  <a:schemeClr val="dk1"/>
                </a:solidFill>
                <a:highlight>
                  <a:srgbClr val="FFFFFF"/>
                </a:highlight>
                <a:latin typeface="Calibri"/>
                <a:ea typeface="Calibri"/>
                <a:cs typeface="Calibri"/>
                <a:sym typeface="Calibri"/>
              </a:rPr>
              <a:t> (pitch, dynamics, tempo, pulse, rhythm); </a:t>
            </a:r>
            <a:r>
              <a:rPr i="1" lang="en-GB" sz="1050">
                <a:solidFill>
                  <a:schemeClr val="dk1"/>
                </a:solidFill>
                <a:highlight>
                  <a:srgbClr val="FFFFFF"/>
                </a:highlight>
                <a:latin typeface="Calibri"/>
                <a:ea typeface="Calibri"/>
                <a:cs typeface="Calibri"/>
                <a:sym typeface="Calibri"/>
              </a:rPr>
              <a:t>Medieval Music History</a:t>
            </a:r>
            <a:r>
              <a:rPr b="1" lang="en-GB" sz="1050">
                <a:solidFill>
                  <a:schemeClr val="dk1"/>
                </a:solidFill>
                <a:highlight>
                  <a:srgbClr val="FFFFFF"/>
                </a:highlight>
                <a:latin typeface="Calibri"/>
                <a:ea typeface="Calibri"/>
                <a:cs typeface="Calibri"/>
                <a:sym typeface="Calibri"/>
              </a:rPr>
              <a:t> </a:t>
            </a:r>
            <a:r>
              <a:rPr lang="en-GB" sz="1050">
                <a:solidFill>
                  <a:schemeClr val="dk1"/>
                </a:solidFill>
                <a:highlight>
                  <a:srgbClr val="FFFFFF"/>
                </a:highlight>
                <a:latin typeface="Calibri"/>
                <a:ea typeface="Calibri"/>
                <a:cs typeface="Calibri"/>
                <a:sym typeface="Calibri"/>
              </a:rPr>
              <a:t>("In the Past" lessons in Music Express);  </a:t>
            </a:r>
            <a:r>
              <a:rPr i="1" lang="en-GB" sz="1050">
                <a:solidFill>
                  <a:schemeClr val="dk1"/>
                </a:solidFill>
                <a:highlight>
                  <a:srgbClr val="FFFFFF"/>
                </a:highlight>
                <a:latin typeface="Calibri"/>
                <a:ea typeface="Calibri"/>
                <a:cs typeface="Calibri"/>
                <a:sym typeface="Calibri"/>
              </a:rPr>
              <a:t>Musical Theatre songs</a:t>
            </a:r>
            <a:r>
              <a:rPr b="1" lang="en-GB" sz="1050">
                <a:solidFill>
                  <a:schemeClr val="dk1"/>
                </a:solidFill>
                <a:highlight>
                  <a:srgbClr val="FFFFFF"/>
                </a:highlight>
                <a:latin typeface="Calibri"/>
                <a:ea typeface="Calibri"/>
                <a:cs typeface="Calibri"/>
                <a:sym typeface="Calibri"/>
              </a:rPr>
              <a:t> </a:t>
            </a:r>
            <a:r>
              <a:rPr lang="en-GB" sz="1050">
                <a:solidFill>
                  <a:schemeClr val="dk1"/>
                </a:solidFill>
                <a:highlight>
                  <a:srgbClr val="FFFFFF"/>
                </a:highlight>
                <a:latin typeface="Calibri"/>
                <a:ea typeface="Calibri"/>
                <a:cs typeface="Calibri"/>
                <a:sym typeface="Calibri"/>
              </a:rPr>
              <a:t>(Mary Poppins, Sound of Music, Annie, Oliver, Mathilda) and finish with some </a:t>
            </a:r>
            <a:r>
              <a:rPr i="1" lang="en-GB" sz="1050">
                <a:solidFill>
                  <a:schemeClr val="dk1"/>
                </a:solidFill>
                <a:highlight>
                  <a:srgbClr val="FFFFFF"/>
                </a:highlight>
                <a:latin typeface="Calibri"/>
                <a:ea typeface="Calibri"/>
                <a:cs typeface="Calibri"/>
                <a:sym typeface="Calibri"/>
              </a:rPr>
              <a:t>French Singing</a:t>
            </a:r>
            <a:r>
              <a:rPr lang="en-GB" sz="1050">
                <a:solidFill>
                  <a:schemeClr val="dk1"/>
                </a:solidFill>
                <a:highlight>
                  <a:srgbClr val="FFFFFF"/>
                </a:highlight>
                <a:latin typeface="Calibri"/>
                <a:ea typeface="Calibri"/>
                <a:cs typeface="Calibri"/>
                <a:sym typeface="Calibri"/>
              </a:rPr>
              <a:t> (Music Express).</a:t>
            </a:r>
            <a:endParaRPr b="0" i="0" sz="1050" u="none" cap="none" strike="noStrike">
              <a:solidFill>
                <a:schemeClr val="dk1"/>
              </a:solidFill>
              <a:latin typeface="Calibri"/>
              <a:ea typeface="Calibri"/>
              <a:cs typeface="Calibri"/>
              <a:sym typeface="Calibri"/>
            </a:endParaRPr>
          </a:p>
        </p:txBody>
      </p:sp>
      <p:sp>
        <p:nvSpPr>
          <p:cNvPr id="98" name="Google Shape;98;p1"/>
          <p:cNvSpPr txBox="1"/>
          <p:nvPr/>
        </p:nvSpPr>
        <p:spPr>
          <a:xfrm>
            <a:off x="9341900" y="67725"/>
            <a:ext cx="2691300" cy="338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Key vocabulary this term:</a:t>
            </a:r>
            <a:endParaRPr b="1" i="0" sz="1600" u="none" cap="none" strike="noStrike">
              <a:solidFill>
                <a:schemeClr val="dk1"/>
              </a:solidFill>
              <a:latin typeface="Calibri"/>
              <a:ea typeface="Calibri"/>
              <a:cs typeface="Calibri"/>
              <a:sym typeface="Calibri"/>
            </a:endParaRPr>
          </a:p>
        </p:txBody>
      </p:sp>
      <p:sp>
        <p:nvSpPr>
          <p:cNvPr id="99" name="Google Shape;99;p1"/>
          <p:cNvSpPr/>
          <p:nvPr/>
        </p:nvSpPr>
        <p:spPr>
          <a:xfrm rot="-5400000">
            <a:off x="9693138" y="1941126"/>
            <a:ext cx="2048990"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00" name="Google Shape;100;p1"/>
          <p:cNvSpPr txBox="1"/>
          <p:nvPr/>
        </p:nvSpPr>
        <p:spPr>
          <a:xfrm>
            <a:off x="9336400" y="2297875"/>
            <a:ext cx="2691300" cy="22626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Homework Expectations</a:t>
            </a:r>
            <a:endParaRPr b="1" i="0"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0" i="0" lang="en-GB" sz="900" u="none" cap="none" strike="noStrike">
                <a:solidFill>
                  <a:schemeClr val="dk1"/>
                </a:solidFill>
                <a:latin typeface="Calibri"/>
                <a:ea typeface="Calibri"/>
                <a:cs typeface="Calibri"/>
                <a:sym typeface="Calibri"/>
              </a:rPr>
              <a:t>(Starting Monday to following Monday)</a:t>
            </a:r>
            <a:endParaRPr b="0" i="0" sz="9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100" u="none" cap="none" strike="noStrike">
                <a:solidFill>
                  <a:srgbClr val="FF0000"/>
                </a:solidFill>
                <a:latin typeface="Calibri"/>
                <a:ea typeface="Calibri"/>
                <a:cs typeface="Calibri"/>
                <a:sym typeface="Calibri"/>
              </a:rPr>
              <a:t>Reading</a:t>
            </a:r>
            <a:r>
              <a:rPr b="0" i="0" lang="en-GB" sz="1100" u="none" cap="none" strike="noStrike">
                <a:solidFill>
                  <a:schemeClr val="dk1"/>
                </a:solidFill>
                <a:latin typeface="Calibri"/>
                <a:ea typeface="Calibri"/>
                <a:cs typeface="Calibri"/>
                <a:sym typeface="Calibri"/>
              </a:rPr>
              <a:t> - 10/20 mins : 5 times weekly</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100" u="none" cap="none" strike="noStrike">
                <a:solidFill>
                  <a:srgbClr val="FF0000"/>
                </a:solidFill>
                <a:latin typeface="Calibri"/>
                <a:ea typeface="Calibri"/>
                <a:cs typeface="Calibri"/>
                <a:sym typeface="Calibri"/>
              </a:rPr>
              <a:t>Times Tables practise </a:t>
            </a:r>
            <a:r>
              <a:rPr b="0" i="0" lang="en-GB" sz="1100" u="none" cap="none" strike="noStrike">
                <a:solidFill>
                  <a:schemeClr val="dk1"/>
                </a:solidFill>
                <a:latin typeface="Calibri"/>
                <a:ea typeface="Calibri"/>
                <a:cs typeface="Calibri"/>
                <a:sym typeface="Calibri"/>
              </a:rPr>
              <a:t>- 5 times weekly</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100" u="none" cap="none" strike="noStrike">
                <a:solidFill>
                  <a:srgbClr val="FF0000"/>
                </a:solidFill>
                <a:latin typeface="Calibri"/>
                <a:ea typeface="Calibri"/>
                <a:cs typeface="Calibri"/>
                <a:sym typeface="Calibri"/>
              </a:rPr>
              <a:t>Spellings</a:t>
            </a:r>
            <a:r>
              <a:rPr b="0" i="0" lang="en-GB" sz="1100" u="none" cap="none" strike="noStrike">
                <a:solidFill>
                  <a:schemeClr val="dk1"/>
                </a:solidFill>
                <a:latin typeface="Calibri"/>
                <a:ea typeface="Calibri"/>
                <a:cs typeface="Calibri"/>
                <a:sym typeface="Calibri"/>
              </a:rPr>
              <a:t> - complete 30 points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100" u="none" cap="none" strike="noStrike">
                <a:solidFill>
                  <a:srgbClr val="FF0000"/>
                </a:solidFill>
                <a:latin typeface="Calibri"/>
                <a:ea typeface="Calibri"/>
                <a:cs typeface="Calibri"/>
                <a:sym typeface="Calibri"/>
              </a:rPr>
              <a:t>Maths</a:t>
            </a:r>
            <a:r>
              <a:rPr b="0" i="0" lang="en-GB" sz="1100" u="none" cap="none" strike="noStrike">
                <a:solidFill>
                  <a:schemeClr val="dk1"/>
                </a:solidFill>
                <a:latin typeface="Calibri"/>
                <a:ea typeface="Calibri"/>
                <a:cs typeface="Calibri"/>
                <a:sym typeface="Calibri"/>
              </a:rPr>
              <a:t> - worksheet provided weekly to include times tables and three worded problems</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5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100" u="none" cap="none" strike="noStrike">
                <a:solidFill>
                  <a:schemeClr val="dk1"/>
                </a:solidFill>
                <a:latin typeface="Calibri"/>
                <a:ea typeface="Calibri"/>
                <a:cs typeface="Calibri"/>
                <a:sym typeface="Calibri"/>
              </a:rPr>
              <a:t>Some children are enrolled in Nessy and must complete 15-20 minutes per week at home.</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01" name="Google Shape;101;p1"/>
          <p:cNvSpPr txBox="1"/>
          <p:nvPr/>
        </p:nvSpPr>
        <p:spPr>
          <a:xfrm>
            <a:off x="1373807" y="384229"/>
            <a:ext cx="1589019"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rgbClr val="385623"/>
                </a:solidFill>
                <a:latin typeface="Calibri"/>
                <a:ea typeface="Calibri"/>
                <a:cs typeface="Calibri"/>
                <a:sym typeface="Calibri"/>
              </a:rPr>
              <a:t>‘Love learning, love life!’</a:t>
            </a:r>
            <a:endParaRPr b="0" i="0" sz="1400" u="none" cap="none" strike="noStrike">
              <a:solidFill>
                <a:srgbClr val="000000"/>
              </a:solidFill>
              <a:latin typeface="Arial"/>
              <a:ea typeface="Arial"/>
              <a:cs typeface="Arial"/>
              <a:sym typeface="Arial"/>
            </a:endParaRPr>
          </a:p>
        </p:txBody>
      </p:sp>
      <p:sp>
        <p:nvSpPr>
          <p:cNvPr id="102" name="Google Shape;102;p1"/>
          <p:cNvSpPr/>
          <p:nvPr/>
        </p:nvSpPr>
        <p:spPr>
          <a:xfrm rot="-5400000">
            <a:off x="9522100" y="4228875"/>
            <a:ext cx="2391000" cy="27624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03" name="Google Shape;103;p1"/>
          <p:cNvSpPr txBox="1"/>
          <p:nvPr/>
        </p:nvSpPr>
        <p:spPr>
          <a:xfrm>
            <a:off x="9336400" y="4422100"/>
            <a:ext cx="2691300" cy="2432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4"/>
                  </a:ext>
                </a:extLst>
              </a:rPr>
              <a:t>Links </a:t>
            </a:r>
            <a:r>
              <a:rPr b="1" i="0" lang="en-GB" sz="1600" u="none" cap="none" strike="noStrike">
                <a:solidFill>
                  <a:schemeClr val="dk1"/>
                </a:solidFill>
                <a:latin typeface="Calibri"/>
                <a:ea typeface="Calibri"/>
                <a:cs typeface="Calibri"/>
                <a:sym typeface="Calibri"/>
              </a:rPr>
              <a:t>to enhance and support</a:t>
            </a:r>
            <a:endParaRPr b="1" i="0" sz="1600" u="none" cap="none" strike="noStrike">
              <a:solidFill>
                <a:schemeClr val="dk1"/>
              </a:solidFill>
              <a:latin typeface="Calibri"/>
              <a:ea typeface="Calibri"/>
              <a:cs typeface="Calibri"/>
              <a:sym typeface="Calibri"/>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1.</a:t>
            </a:r>
            <a:r>
              <a:rPr b="0" i="0" lang="en-GB" sz="700" u="none" cap="none" strike="noStrike">
                <a:solidFill>
                  <a:schemeClr val="dk1"/>
                </a:solidFill>
                <a:highlight>
                  <a:srgbClr val="FFFFFF"/>
                </a:highlight>
                <a:latin typeface="Times New Roman"/>
                <a:ea typeface="Times New Roman"/>
                <a:cs typeface="Times New Roman"/>
                <a:sym typeface="Times New Roman"/>
              </a:rPr>
              <a:t> </a:t>
            </a:r>
            <a:r>
              <a:rPr b="0" i="0" lang="en-GB" sz="1000" u="sng" cap="none" strike="noStrike">
                <a:solidFill>
                  <a:schemeClr val="hlink"/>
                </a:solidFill>
                <a:highlight>
                  <a:srgbClr val="FFFFFF"/>
                </a:highlight>
                <a:latin typeface="Arial"/>
                <a:ea typeface="Arial"/>
                <a:cs typeface="Arial"/>
                <a:sym typeface="Arial"/>
                <a:hlinkClick r:id="rId4"/>
              </a:rPr>
              <a:t>https://www.timestables.co.uk/</a:t>
            </a:r>
            <a:endParaRPr b="0" i="0" sz="1000" u="sng" cap="none" strike="noStrike">
              <a:solidFill>
                <a:schemeClr val="hlink"/>
              </a:solidFill>
              <a:highlight>
                <a:srgbClr val="FFFFFF"/>
              </a:highlight>
              <a:latin typeface="Arial"/>
              <a:ea typeface="Arial"/>
              <a:cs typeface="Arial"/>
              <a:sym typeface="Arial"/>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2.</a:t>
            </a:r>
            <a:r>
              <a:rPr b="0" i="0" lang="en-GB" sz="1000" u="sng" cap="none" strike="noStrike">
                <a:solidFill>
                  <a:schemeClr val="hlink"/>
                </a:solidFill>
                <a:highlight>
                  <a:srgbClr val="FFFFFF"/>
                </a:highlight>
                <a:latin typeface="Arial"/>
                <a:ea typeface="Arial"/>
                <a:cs typeface="Arial"/>
                <a:sym typeface="Arial"/>
                <a:hlinkClick r:id="rId5"/>
              </a:rPr>
              <a:t>https://www.topmarks.co.uk/maths-games/hit-the-button</a:t>
            </a:r>
            <a:endParaRPr b="0" i="0" sz="1000" u="sng" cap="none" strike="noStrike">
              <a:solidFill>
                <a:schemeClr val="hlink"/>
              </a:solidFill>
              <a:highlight>
                <a:srgbClr val="FFFFFF"/>
              </a:highlight>
              <a:latin typeface="Arial"/>
              <a:ea typeface="Arial"/>
              <a:cs typeface="Arial"/>
              <a:sym typeface="Arial"/>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3.</a:t>
            </a:r>
            <a:r>
              <a:rPr b="0" i="0" lang="en-GB" sz="700" u="none" cap="none" strike="noStrike">
                <a:solidFill>
                  <a:schemeClr val="dk1"/>
                </a:solidFill>
                <a:highlight>
                  <a:srgbClr val="FFFFFF"/>
                </a:highlight>
                <a:latin typeface="Times New Roman"/>
                <a:ea typeface="Times New Roman"/>
                <a:cs typeface="Times New Roman"/>
                <a:sym typeface="Times New Roman"/>
              </a:rPr>
              <a:t> </a:t>
            </a:r>
            <a:r>
              <a:rPr b="0" i="0" lang="en-GB" sz="1000" u="sng" cap="none" strike="noStrike">
                <a:solidFill>
                  <a:schemeClr val="hlink"/>
                </a:solidFill>
                <a:highlight>
                  <a:srgbClr val="FFFFFF"/>
                </a:highlight>
                <a:latin typeface="Arial"/>
                <a:ea typeface="Arial"/>
                <a:cs typeface="Arial"/>
                <a:sym typeface="Arial"/>
                <a:hlinkClick r:id="rId6"/>
              </a:rPr>
              <a:t>https://play.ttrockstars.com/</a:t>
            </a:r>
            <a:endParaRPr b="0" i="0" sz="1000" u="sng" cap="none" strike="noStrike">
              <a:solidFill>
                <a:schemeClr val="hlink"/>
              </a:solidFill>
              <a:highlight>
                <a:srgbClr val="FFFFFF"/>
              </a:highlight>
              <a:latin typeface="Arial"/>
              <a:ea typeface="Arial"/>
              <a:cs typeface="Arial"/>
              <a:sym typeface="Arial"/>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4. </a:t>
            </a:r>
            <a:r>
              <a:rPr b="0" i="0" lang="en-GB" sz="1000" u="sng" cap="none" strike="noStrike">
                <a:solidFill>
                  <a:schemeClr val="hlink"/>
                </a:solidFill>
                <a:highlight>
                  <a:srgbClr val="FFFFFF"/>
                </a:highlight>
                <a:latin typeface="Arial"/>
                <a:ea typeface="Arial"/>
                <a:cs typeface="Arial"/>
                <a:sym typeface="Arial"/>
                <a:hlinkClick r:id="rId7"/>
              </a:rPr>
              <a:t>Nessy</a:t>
            </a:r>
            <a:endParaRPr b="0" i="0" sz="1000" u="none" cap="none" strike="noStrike">
              <a:solidFill>
                <a:schemeClr val="dk1"/>
              </a:solidFill>
              <a:highlight>
                <a:srgbClr val="FFFFFF"/>
              </a:highlight>
              <a:latin typeface="Arial"/>
              <a:ea typeface="Arial"/>
              <a:cs typeface="Arial"/>
              <a:sym typeface="Arial"/>
            </a:endParaRPr>
          </a:p>
          <a:p>
            <a:pPr indent="0" lvl="0" marL="0" marR="0" rtl="0" algn="l">
              <a:lnSpc>
                <a:spcPct val="100000"/>
              </a:lnSpc>
              <a:spcBef>
                <a:spcPts val="1500"/>
              </a:spcBef>
              <a:spcAft>
                <a:spcPts val="0"/>
              </a:spcAft>
              <a:buClr>
                <a:srgbClr val="000000"/>
              </a:buClr>
              <a:buSzPts val="1600"/>
              <a:buFont typeface="Arial"/>
              <a:buNone/>
            </a:pPr>
            <a:r>
              <a:t/>
            </a:r>
            <a:endParaRPr b="1" i="0" sz="1600" u="none" cap="none" strike="noStrike">
              <a:solidFill>
                <a:schemeClr val="dk1"/>
              </a:solidFill>
              <a:latin typeface="Calibri"/>
              <a:ea typeface="Calibri"/>
              <a:cs typeface="Calibri"/>
              <a:sym typeface="Calibri"/>
            </a:endParaRPr>
          </a:p>
        </p:txBody>
      </p:sp>
      <p:sp>
        <p:nvSpPr>
          <p:cNvPr id="104" name="Google Shape;104;p1"/>
          <p:cNvSpPr txBox="1"/>
          <p:nvPr/>
        </p:nvSpPr>
        <p:spPr>
          <a:xfrm>
            <a:off x="9384849" y="329425"/>
            <a:ext cx="1365000" cy="1816200"/>
          </a:xfrm>
          <a:prstGeom prst="rect">
            <a:avLst/>
          </a:prstGeom>
          <a:noFill/>
          <a:ln>
            <a:noFill/>
          </a:ln>
        </p:spPr>
        <p:txBody>
          <a:bodyPr anchorCtr="0" anchor="t" bIns="91425" lIns="90000"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Fossil</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Paleontologist</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Soil</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Life-cycle</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Transportation</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Petal</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Leaf</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Stem</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Bedrock</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p:txBody>
      </p:sp>
      <p:sp>
        <p:nvSpPr>
          <p:cNvPr id="105" name="Google Shape;105;p1"/>
          <p:cNvSpPr txBox="1"/>
          <p:nvPr/>
        </p:nvSpPr>
        <p:spPr>
          <a:xfrm>
            <a:off x="10749850" y="329425"/>
            <a:ext cx="1315200" cy="1816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2025-11-05T09:56:45Z</dcterms:created>
  <dc:creator>Marc Lowery</dc:creator>
</cp:coreProperties>
</file>