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6858000" cx="12192000"/>
  <p:notesSz cx="6797675" cy="9926625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747775"/>
          </p15:clr>
        </p15:guide>
        <p15:guide id="2" pos="3840">
          <p15:clr>
            <a:srgbClr val="747775"/>
          </p15:clr>
        </p15:guide>
      </p15:sldGuideLst>
    </p:ext>
    <p:ext uri="GoogleSlidesCustomDataVersion2">
      <go:slidesCustomData xmlns:go="http://customooxmlschemas.google.com/" r:id="rId7" roundtripDataSignature="AMtx7mgsvl/7m4rHKCo/oR9tjEKkIBkfh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33150" y="744475"/>
            <a:ext cx="4532000" cy="37224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33150" y="744475"/>
            <a:ext cx="4532000" cy="37224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hyperlink" Target="https://www.timestables.co.uk/" TargetMode="External"/><Relationship Id="rId5" Type="http://schemas.openxmlformats.org/officeDocument/2006/relationships/hyperlink" Target="https://www.topmarks.co.uk/maths-games/hit-the-button" TargetMode="External"/><Relationship Id="rId6" Type="http://schemas.openxmlformats.org/officeDocument/2006/relationships/hyperlink" Target="https://play.ttrockstars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93133" y="2128587"/>
            <a:ext cx="2954867" cy="2218267"/>
          </a:xfrm>
          <a:prstGeom prst="rect">
            <a:avLst/>
          </a:prstGeom>
          <a:noFill/>
          <a:ln cap="flat" cmpd="sng" w="3810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"/>
          <p:cNvSpPr/>
          <p:nvPr/>
        </p:nvSpPr>
        <p:spPr>
          <a:xfrm>
            <a:off x="3170600" y="2128600"/>
            <a:ext cx="6043200" cy="2218200"/>
          </a:xfrm>
          <a:prstGeom prst="rect">
            <a:avLst/>
          </a:prstGeom>
          <a:noFill/>
          <a:ln cap="flat" cmpd="sng" w="3810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/>
          <p:nvPr/>
        </p:nvSpPr>
        <p:spPr>
          <a:xfrm rot="-5400000">
            <a:off x="465495" y="4116159"/>
            <a:ext cx="2199131" cy="2954867"/>
          </a:xfrm>
          <a:prstGeom prst="rect">
            <a:avLst/>
          </a:prstGeom>
          <a:noFill/>
          <a:ln cap="flat" cmpd="sng" w="3810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/>
          <p:cNvSpPr/>
          <p:nvPr/>
        </p:nvSpPr>
        <p:spPr>
          <a:xfrm rot="-5400000">
            <a:off x="9645822" y="-241691"/>
            <a:ext cx="2143624" cy="2762466"/>
          </a:xfrm>
          <a:prstGeom prst="rect">
            <a:avLst/>
          </a:prstGeom>
          <a:noFill/>
          <a:ln cap="flat" cmpd="sng" w="3810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/>
          <p:cNvSpPr/>
          <p:nvPr/>
        </p:nvSpPr>
        <p:spPr>
          <a:xfrm>
            <a:off x="3170550" y="4474892"/>
            <a:ext cx="6043300" cy="2218267"/>
          </a:xfrm>
          <a:prstGeom prst="rect">
            <a:avLst/>
          </a:prstGeom>
          <a:noFill/>
          <a:ln cap="flat" cmpd="sng" w="3810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9" name="Google Shape;89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103" y="44081"/>
            <a:ext cx="1213154" cy="1217366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"/>
          <p:cNvSpPr/>
          <p:nvPr/>
        </p:nvSpPr>
        <p:spPr>
          <a:xfrm>
            <a:off x="3170549" y="67731"/>
            <a:ext cx="6043300" cy="1925659"/>
          </a:xfrm>
          <a:prstGeom prst="rect">
            <a:avLst/>
          </a:prstGeom>
          <a:noFill/>
          <a:ln cap="flat" cmpd="sng" w="3810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92118" y="1277491"/>
            <a:ext cx="2950376" cy="715899"/>
          </a:xfrm>
          <a:prstGeom prst="rect">
            <a:avLst/>
          </a:prstGeom>
          <a:noFill/>
          <a:ln cap="flat" cmpd="sng" w="34925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215684" y="1343052"/>
            <a:ext cx="28809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GB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Year 4 – S</a:t>
            </a:r>
            <a:r>
              <a:rPr b="1" lang="en-GB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ummer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GB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Curriculum Overview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3170550" y="67725"/>
            <a:ext cx="6109800" cy="18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GB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Literacy and Language Skills</a:t>
            </a:r>
            <a:endParaRPr b="1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English, Year 4 will be studying two key texts: The </a:t>
            </a:r>
            <a:r>
              <a:rPr lang="en-GB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Mousehole</a:t>
            </a:r>
            <a:r>
              <a:rPr b="0" i="0" lang="en-GB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Cat by Antonia Barber and The Iron Man by Ted Hughes. </a:t>
            </a:r>
            <a:r>
              <a:rPr lang="en-GB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will be cover a range of genres in our ‘big writes’ including: </a:t>
            </a:r>
            <a:r>
              <a:rPr lang="en-GB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newspaper</a:t>
            </a:r>
            <a:r>
              <a:rPr lang="en-GB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reports, interactive dialogues, diary entries and a first person recount with an option to choose the </a:t>
            </a:r>
            <a:r>
              <a:rPr lang="en-GB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character</a:t>
            </a:r>
            <a:r>
              <a:rPr lang="en-GB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from opposing views.</a:t>
            </a:r>
            <a:r>
              <a:rPr lang="en-GB" sz="11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During The Mousehole cat, we will complete a cross curricular art lesson to draw one of the illustrations, and within the Iron Man block we will get an opportunity to design our own </a:t>
            </a:r>
            <a:r>
              <a:rPr lang="en-GB" sz="1100">
                <a:solidFill>
                  <a:schemeClr val="dk1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:go="http://customooxmlschemas.google.com/" textRoundtripDataId="0"/>
                  </a:ext>
                </a:extLst>
              </a:rPr>
              <a:t>‘SPACE BAT ANGEL DRAGONS’</a:t>
            </a:r>
            <a:r>
              <a:rPr lang="en-GB" sz="1100">
                <a:solidFill>
                  <a:schemeClr val="dk1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 - a fictional creature from within the book.</a:t>
            </a:r>
            <a:endParaRPr sz="1100">
              <a:solidFill>
                <a:schemeClr val="dk1"/>
              </a:solidFill>
              <a:highlight>
                <a:schemeClr val="lt1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SPAG, Year 4 will </a:t>
            </a:r>
            <a:r>
              <a:rPr lang="en-GB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 covering: features of a diary, the use of brackets, reported speech, direct speech, </a:t>
            </a:r>
            <a:r>
              <a:rPr lang="en-GB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prepositions, conveying character and advancing the action.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3132363" y="2164350"/>
            <a:ext cx="6109800" cy="21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GB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Mathematical skills and knowledge (Following White Rose Maths)</a:t>
            </a:r>
            <a:endParaRPr b="1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5275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Calibri"/>
              <a:buChar char="-"/>
            </a:pPr>
            <a:r>
              <a:rPr lang="en-GB" sz="10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Shape and geometry - understanding angles, compare and order angles, identifying properties of 2D shapes, lines of </a:t>
            </a:r>
            <a:r>
              <a:rPr lang="en-GB" sz="10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symmetry, plotting coordinates and describing translations of shapes on a grid.</a:t>
            </a:r>
            <a:endParaRPr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5275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Calibri"/>
              <a:buChar char="-"/>
            </a:pPr>
            <a:r>
              <a:rPr lang="en-GB" sz="10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Money - converting between pounds and pence, comparing </a:t>
            </a:r>
            <a:r>
              <a:rPr lang="en-GB" sz="10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amounts</a:t>
            </a:r>
            <a:r>
              <a:rPr lang="en-GB" sz="10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money, solving problems with money and writing money using decimals.</a:t>
            </a:r>
            <a:endParaRPr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5275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Calibri"/>
              <a:buChar char="-"/>
            </a:pPr>
            <a:r>
              <a:rPr lang="en-GB" sz="10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Time - Looking at different lengths of time: years, months, weeks, days, hours, minutes and seconds. Analogue and digital clocks, and </a:t>
            </a:r>
            <a:r>
              <a:rPr lang="en-GB" sz="10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converting</a:t>
            </a:r>
            <a:r>
              <a:rPr lang="en-GB" sz="10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and from 24 hour clocks, from a 12hr clock.</a:t>
            </a:r>
            <a:endParaRPr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5275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Calibri"/>
              <a:buChar char="-"/>
            </a:pPr>
            <a:r>
              <a:rPr lang="en-GB" sz="10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Statistics - interpret charts, interpret line graphs, drawing line graphs and looking at key vocabulary: comparison, sum, total, and difference.</a:t>
            </a:r>
            <a:endParaRPr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5275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Calibri"/>
              <a:buChar char="-"/>
            </a:pPr>
            <a:r>
              <a:rPr lang="en-GB" sz="10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Position and direction - describe and plot position using </a:t>
            </a:r>
            <a:r>
              <a:rPr lang="en-GB" sz="10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coordinates</a:t>
            </a:r>
            <a:r>
              <a:rPr lang="en-GB" sz="10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draw 2-D shapes on a grid and describe the translation.</a:t>
            </a:r>
            <a:endParaRPr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87625" y="2140575"/>
            <a:ext cx="2950500" cy="21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GB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Science and Computing</a:t>
            </a:r>
            <a:endParaRPr b="1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i="0" lang="en-GB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</a:t>
            </a:r>
            <a:r>
              <a:rPr b="1" i="0" lang="en-GB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Science</a:t>
            </a:r>
            <a:r>
              <a:rPr i="0" lang="en-GB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Year 4 will be learning about the topic</a:t>
            </a:r>
            <a:r>
              <a:rPr lang="en-GB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s: living things and their habitats (</a:t>
            </a:r>
            <a:r>
              <a:rPr lang="en-GB" sz="1000">
                <a:solidFill>
                  <a:srgbClr val="0A0A0A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Using classification keys to identify living things, exploring environmental changes, and understanding environmental dangers) and </a:t>
            </a:r>
            <a:r>
              <a:rPr lang="en-GB" sz="1000">
                <a:solidFill>
                  <a:srgbClr val="0A0A0A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forces </a:t>
            </a:r>
            <a:r>
              <a:rPr lang="en-GB" sz="1000">
                <a:solidFill>
                  <a:srgbClr val="0A0A0A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(Investigating magnetic attraction, repulsion, and poles).</a:t>
            </a:r>
            <a:endParaRPr sz="1000">
              <a:solidFill>
                <a:srgbClr val="0A0A0A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rgbClr val="0A0A0A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i="0" lang="en-GB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</a:t>
            </a:r>
            <a:r>
              <a:rPr b="1" i="0" lang="en-GB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Computing</a:t>
            </a:r>
            <a:r>
              <a:rPr i="0" lang="en-GB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Year 4 we will be covering two topics: Photo editing and </a:t>
            </a:r>
            <a:r>
              <a:rPr lang="en-GB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second programming unit where they will be exploring repetition in games (including modifying, designing and creating their own games). </a:t>
            </a:r>
            <a:endParaRPr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"/>
          <p:cNvSpPr txBox="1"/>
          <p:nvPr/>
        </p:nvSpPr>
        <p:spPr>
          <a:xfrm>
            <a:off x="3170550" y="4482050"/>
            <a:ext cx="6018900" cy="228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GB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Understanding the world around us</a:t>
            </a:r>
            <a:endParaRPr b="1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</a:t>
            </a:r>
            <a:r>
              <a:rPr b="1" i="0" lang="en-GB" sz="1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Geography</a:t>
            </a:r>
            <a:r>
              <a:rPr b="0" i="0" lang="en-GB" sz="1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Year 4 will be learning all about </a:t>
            </a:r>
            <a:r>
              <a:rPr lang="en-GB" sz="11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our local </a:t>
            </a:r>
            <a:r>
              <a:rPr lang="en-GB" sz="11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environment by completing a case study in our local fieldwork topic. The children will become local meteorologists: collecting weather results in the local area, analysing the data they have amounted and presenting their findings.</a:t>
            </a:r>
            <a:endParaRPr sz="11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sz="11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</a:t>
            </a:r>
            <a:r>
              <a:rPr b="1" i="0" lang="en-GB" sz="1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History</a:t>
            </a:r>
            <a:r>
              <a:rPr b="0" i="0" lang="en-GB" sz="1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Year 4 will be learning about </a:t>
            </a:r>
            <a:r>
              <a:rPr lang="en-GB" sz="11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Vikings including their advanced transportation, their invasion of Britain and the legacy they left </a:t>
            </a:r>
            <a:r>
              <a:rPr lang="en-GB" sz="11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behind</a:t>
            </a:r>
            <a:r>
              <a:rPr lang="en-GB" sz="11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on our modern day Britain. The </a:t>
            </a:r>
            <a:r>
              <a:rPr lang="en-GB" sz="11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children</a:t>
            </a:r>
            <a:r>
              <a:rPr lang="en-GB" sz="11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will dive into the life of a Viking warrior and how they would have been </a:t>
            </a:r>
            <a:r>
              <a:rPr lang="en-GB" sz="11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prepared</a:t>
            </a:r>
            <a:r>
              <a:rPr lang="en-GB" sz="11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battle. </a:t>
            </a:r>
            <a:r>
              <a:rPr b="0" i="0" lang="en-GB" sz="1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</a:t>
            </a:r>
            <a:endParaRPr sz="11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</a:t>
            </a:r>
            <a:r>
              <a:rPr b="1" i="0" lang="en-GB" sz="1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</a:t>
            </a:r>
            <a:r>
              <a:rPr b="0" i="0" lang="en-GB" sz="1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Year 4 will be learning</a:t>
            </a:r>
            <a:r>
              <a:rPr lang="en-GB" sz="11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-GB" sz="1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about various religious world views and </a:t>
            </a:r>
            <a:r>
              <a:rPr lang="en-GB" sz="11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various connections between many of them; including historical and geographical links. Particular focus on equality, harmony and unity as key themes throughout.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"/>
          <p:cNvSpPr txBox="1"/>
          <p:nvPr/>
        </p:nvSpPr>
        <p:spPr>
          <a:xfrm>
            <a:off x="87625" y="4499100"/>
            <a:ext cx="2880900" cy="220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GB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Creativity and PE</a:t>
            </a:r>
            <a:endParaRPr b="1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GB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Year 4 </a:t>
            </a:r>
            <a:r>
              <a:rPr b="1" i="0" lang="en-GB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Art</a:t>
            </a:r>
            <a:r>
              <a:rPr b="0" i="0" lang="en-GB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GB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aim is to </a:t>
            </a:r>
            <a:r>
              <a:rPr b="0" i="0" lang="en-GB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understand what is meant by a hue, tint, shade and ton</a:t>
            </a:r>
            <a:r>
              <a:rPr lang="en-GB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 and to</a:t>
            </a:r>
            <a:r>
              <a:rPr b="0" i="0" lang="en-GB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create a collage of tints, tones and shades of the same hue.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GB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</a:t>
            </a:r>
            <a:r>
              <a:rPr b="1" i="0" lang="en-GB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:go="http://customooxmlschemas.google.com/" textRoundtripDataId="1"/>
                  </a:ext>
                </a:extLst>
              </a:rPr>
              <a:t>PE </a:t>
            </a:r>
            <a:r>
              <a:rPr b="0" i="0" lang="en-GB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:go="http://customooxmlschemas.google.com/" textRoundtripDataId="2"/>
                  </a:ext>
                </a:extLst>
              </a:rPr>
              <a:t>lessons, Year 4 will be covering: swimming, yoga, athletics and cricket.</a:t>
            </a:r>
            <a:endParaRPr b="0" i="0" sz="1100" u="none" cap="none" strike="noStrike">
              <a:solidFill>
                <a:schemeClr val="dk1"/>
              </a:solidFill>
              <a:highlight>
                <a:srgbClr val="FF0000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GB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</a:t>
            </a:r>
            <a:r>
              <a:rPr b="1" i="0" lang="en-GB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D&amp;T</a:t>
            </a:r>
            <a:r>
              <a:rPr b="0" i="0" lang="en-GB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Year 4 will be learni</a:t>
            </a:r>
            <a:r>
              <a:rPr lang="en-GB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ng how to make torches, using our skills learnt in science on how to make an electrical circuit. 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GB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</a:t>
            </a:r>
            <a:r>
              <a:rPr b="0" i="0" lang="en-GB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:go="http://customooxmlschemas.google.com/" textRoundtripDataId="3"/>
                  </a:ext>
                </a:extLst>
              </a:rPr>
              <a:t>n </a:t>
            </a:r>
            <a:r>
              <a:rPr b="1" i="0" lang="en-GB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:go="http://customooxmlschemas.google.com/" textRoundtripDataId="4"/>
                  </a:ext>
                </a:extLst>
              </a:rPr>
              <a:t>Music</a:t>
            </a:r>
            <a:r>
              <a:rPr b="0" i="0" lang="en-GB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:go="http://customooxmlschemas.google.com/" textRoundtripDataId="5"/>
                  </a:ext>
                </a:extLst>
              </a:rPr>
              <a:t>, Year 4 will be learni</a:t>
            </a:r>
            <a:r>
              <a:rPr lang="en-GB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ng songs and chants inspired by food and drink.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"/>
          <p:cNvSpPr txBox="1"/>
          <p:nvPr/>
        </p:nvSpPr>
        <p:spPr>
          <a:xfrm>
            <a:off x="9341900" y="67725"/>
            <a:ext cx="26913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GB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Key vocabulary this term:</a:t>
            </a:r>
            <a:endParaRPr b="1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"/>
          <p:cNvSpPr/>
          <p:nvPr/>
        </p:nvSpPr>
        <p:spPr>
          <a:xfrm rot="-5400000">
            <a:off x="9693138" y="1941126"/>
            <a:ext cx="2048990" cy="2762466"/>
          </a:xfrm>
          <a:prstGeom prst="rect">
            <a:avLst/>
          </a:prstGeom>
          <a:noFill/>
          <a:ln cap="flat" cmpd="sng" w="3810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1"/>
          <p:cNvSpPr txBox="1"/>
          <p:nvPr/>
        </p:nvSpPr>
        <p:spPr>
          <a:xfrm>
            <a:off x="9336400" y="2297875"/>
            <a:ext cx="2691300" cy="21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GB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Homework expectations</a:t>
            </a:r>
            <a:endParaRPr b="1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Reading</a:t>
            </a:r>
            <a:r>
              <a:rPr b="0" i="0" lang="en-GB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- 10-20 mins : 5 times weekly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-GB" sz="1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Maths </a:t>
            </a:r>
            <a:r>
              <a:rPr b="0" i="0" lang="en-GB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- 10 mins : 5 times weekly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Times Tables practise 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Spellings</a:t>
            </a:r>
            <a:r>
              <a:rPr b="0" i="0" lang="en-GB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- Complete 30 points minimum each week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GB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 children are enrolled in Nessy and must complete 15-20 minutes per week at home.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"/>
          <p:cNvSpPr txBox="1"/>
          <p:nvPr/>
        </p:nvSpPr>
        <p:spPr>
          <a:xfrm>
            <a:off x="1373807" y="384229"/>
            <a:ext cx="1589019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rgbClr val="385623"/>
                </a:solidFill>
                <a:latin typeface="Calibri"/>
                <a:ea typeface="Calibri"/>
                <a:cs typeface="Calibri"/>
                <a:sym typeface="Calibri"/>
              </a:rPr>
              <a:t>‘Love learning, love life!’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1"/>
          <p:cNvSpPr/>
          <p:nvPr/>
        </p:nvSpPr>
        <p:spPr>
          <a:xfrm rot="-5400000">
            <a:off x="9620602" y="4214894"/>
            <a:ext cx="2194062" cy="2762466"/>
          </a:xfrm>
          <a:prstGeom prst="rect">
            <a:avLst/>
          </a:prstGeom>
          <a:noFill/>
          <a:ln cap="flat" cmpd="sng" w="3810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1"/>
          <p:cNvSpPr txBox="1"/>
          <p:nvPr/>
        </p:nvSpPr>
        <p:spPr>
          <a:xfrm>
            <a:off x="9336400" y="4506600"/>
            <a:ext cx="2691300" cy="243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GB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:go="http://customooxmlschemas.google.com/" textRoundtripDataId="6"/>
                  </a:ext>
                </a:extLst>
              </a:rPr>
              <a:t>Links </a:t>
            </a:r>
            <a:r>
              <a:rPr b="1" i="0" lang="en-GB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enhance and support</a:t>
            </a:r>
            <a:endParaRPr b="1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635000" marR="266700" rtl="0" algn="l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-GB" sz="10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1.</a:t>
            </a:r>
            <a:r>
              <a:rPr b="0" i="0" lang="en-GB" sz="7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GB" sz="1000" u="sng" cap="none" strike="noStrike">
                <a:solidFill>
                  <a:schemeClr val="hlink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  <a:hlinkClick r:id="rId4"/>
              </a:rPr>
              <a:t>https://www.timestables.co.uk/</a:t>
            </a:r>
            <a:endParaRPr b="0" i="0" sz="1000" u="sng" cap="none" strike="noStrike">
              <a:solidFill>
                <a:schemeClr val="hlink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228600" lvl="0" marL="635000" marR="266700" rtl="0" algn="l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-GB" sz="10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2.</a:t>
            </a:r>
            <a:r>
              <a:rPr b="0" i="0" lang="en-GB" sz="1000" u="sng" cap="none" strike="noStrike">
                <a:solidFill>
                  <a:schemeClr val="hlink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  <a:hlinkClick r:id="rId5"/>
              </a:rPr>
              <a:t>https://www.topmarks.co.uk/maths-games/hit-the-button</a:t>
            </a:r>
            <a:endParaRPr b="0" i="0" sz="1000" u="sng" cap="none" strike="noStrike">
              <a:solidFill>
                <a:schemeClr val="hlink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228600" lvl="0" marL="635000" marR="266700" rtl="0" algn="l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-GB" sz="10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3.</a:t>
            </a:r>
            <a:r>
              <a:rPr b="0" i="0" lang="en-GB" sz="7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	</a:t>
            </a:r>
            <a:r>
              <a:rPr b="0" i="0" lang="en-GB" sz="1000" u="sng" cap="none" strike="noStrike">
                <a:solidFill>
                  <a:schemeClr val="hlink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  <a:hlinkClick r:id="rId6"/>
              </a:rPr>
              <a:t>https://play.ttrockstars.com/</a:t>
            </a:r>
            <a:endParaRPr b="0" i="0" sz="1000" u="sng" cap="none" strike="noStrike">
              <a:solidFill>
                <a:schemeClr val="hlink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228600" lvl="0" marL="635000" marR="266700" rtl="0" algn="l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000" u="sng" cap="none" strike="noStrike">
              <a:solidFill>
                <a:schemeClr val="hlink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1"/>
          <p:cNvSpPr txBox="1"/>
          <p:nvPr/>
        </p:nvSpPr>
        <p:spPr>
          <a:xfrm>
            <a:off x="9384849" y="329425"/>
            <a:ext cx="1365000" cy="181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0000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Meteorology, Weather, Environment, Measure, Fieldwork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Vikings, Invasion, Legacy, Warrior, battle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Harmony, Equality, Unity, Baha’i 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1"/>
          <p:cNvSpPr txBox="1"/>
          <p:nvPr/>
        </p:nvSpPr>
        <p:spPr>
          <a:xfrm>
            <a:off x="10749850" y="329425"/>
            <a:ext cx="1365000" cy="181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Tone, tint, shade, hue, watercolour, collage.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Habitats, identify, classify, magnetic, attraction, repulsion, poles.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Modify, design, edit, programme, repetition.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2025-11-05T09:56:45Z</dcterms:created>
  <dc:creator>Marc Lowery</dc:creator>
</cp:coreProperties>
</file>