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 roundtripDataSignature="AMtx7mhhcZ9WPAugzJugl9L11x6eY0D2z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readtheory.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play.ttrockstars.com/" TargetMode="External"/><Relationship Id="rId5" Type="http://schemas.openxmlformats.org/officeDocument/2006/relationships/hyperlink" Target="https://www.topmarks.co.uk/maths-games/hit-the-button" TargetMode="External"/><Relationship Id="rId4" Type="http://schemas.openxmlformats.org/officeDocument/2006/relationships/hyperlink" Target="https://www.timestable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93133" y="2128587"/>
            <a:ext cx="2954867" cy="22182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3170550" y="2128587"/>
            <a:ext cx="6043300" cy="22182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6" name="Google Shape;86;p1"/>
          <p:cNvSpPr/>
          <p:nvPr/>
        </p:nvSpPr>
        <p:spPr>
          <a:xfrm rot="-5400000">
            <a:off x="465495" y="4116159"/>
            <a:ext cx="2199131" cy="29548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rgbClr val="000000"/>
              </a:buClr>
              <a:buFont typeface="Arial"/>
              <a:buNone/>
            </a:pPr>
            <a:endParaRPr sz="1800" b="0" i="0" u="none" strike="noStrike" cap="none">
              <a:solidFill>
                <a:schemeClr val="lt1"/>
              </a:solidFill>
              <a:latin typeface="Calibri"/>
              <a:ea typeface="Calibri"/>
              <a:cs typeface="Calibri"/>
              <a:sym typeface="Calibri"/>
            </a:endParaRPr>
          </a:p>
        </p:txBody>
      </p:sp>
      <p:sp>
        <p:nvSpPr>
          <p:cNvPr id="88" name="Google Shape;88;p1"/>
          <p:cNvSpPr/>
          <p:nvPr/>
        </p:nvSpPr>
        <p:spPr>
          <a:xfrm>
            <a:off x="3170550" y="4474892"/>
            <a:ext cx="6043300" cy="22182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38103" y="44081"/>
            <a:ext cx="1213154" cy="1217366"/>
          </a:xfrm>
          <a:prstGeom prst="rect">
            <a:avLst/>
          </a:prstGeom>
          <a:noFill/>
          <a:ln>
            <a:noFill/>
          </a:ln>
        </p:spPr>
      </p:pic>
      <p:sp>
        <p:nvSpPr>
          <p:cNvPr id="90" name="Google Shape;90;p1"/>
          <p:cNvSpPr/>
          <p:nvPr/>
        </p:nvSpPr>
        <p:spPr>
          <a:xfrm>
            <a:off x="3170549" y="67731"/>
            <a:ext cx="6043300" cy="1925659"/>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w="34925"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i="0" u="none" strike="noStrike" cap="none">
                <a:solidFill>
                  <a:schemeClr val="dk1"/>
                </a:solidFill>
                <a:latin typeface="Calibri"/>
                <a:ea typeface="Calibri"/>
                <a:cs typeface="Calibri"/>
                <a:sym typeface="Calibri"/>
              </a:rPr>
              <a:t>Year </a:t>
            </a:r>
            <a:r>
              <a:rPr lang="en-GB" sz="1600" b="1">
                <a:solidFill>
                  <a:schemeClr val="dk1"/>
                </a:solidFill>
                <a:latin typeface="Calibri"/>
                <a:ea typeface="Calibri"/>
                <a:cs typeface="Calibri"/>
                <a:sym typeface="Calibri"/>
              </a:rPr>
              <a:t>5 </a:t>
            </a:r>
            <a:r>
              <a:rPr lang="en-GB" sz="1600" b="1" i="0" u="none" strike="noStrike" cap="none">
                <a:solidFill>
                  <a:schemeClr val="dk1"/>
                </a:solidFill>
                <a:latin typeface="Calibri"/>
                <a:ea typeface="Calibri"/>
                <a:cs typeface="Calibri"/>
                <a:sym typeface="Calibri"/>
              </a:rPr>
              <a:t>– Autumn </a:t>
            </a:r>
            <a:endParaRPr/>
          </a:p>
          <a:p>
            <a:pPr marL="0" marR="0" lvl="0" indent="0" algn="l" rtl="0">
              <a:spcBef>
                <a:spcPts val="0"/>
              </a:spcBef>
              <a:spcAft>
                <a:spcPts val="0"/>
              </a:spcAft>
              <a:buNone/>
            </a:pPr>
            <a:r>
              <a:rPr lang="en-GB" sz="1600" b="1">
                <a:solidFill>
                  <a:schemeClr val="dk1"/>
                </a:solidFill>
                <a:latin typeface="Calibri"/>
                <a:ea typeface="Calibri"/>
                <a:cs typeface="Calibri"/>
                <a:sym typeface="Calibri"/>
              </a:rPr>
              <a:t>Curriculum Overview</a:t>
            </a:r>
            <a:endParaRPr/>
          </a:p>
        </p:txBody>
      </p:sp>
      <p:sp>
        <p:nvSpPr>
          <p:cNvPr id="93" name="Google Shape;93;p1"/>
          <p:cNvSpPr txBox="1"/>
          <p:nvPr/>
        </p:nvSpPr>
        <p:spPr>
          <a:xfrm>
            <a:off x="3170550" y="67725"/>
            <a:ext cx="6043200" cy="1862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alibri"/>
                <a:ea typeface="Calibri"/>
                <a:cs typeface="Calibri"/>
                <a:sym typeface="Calibri"/>
              </a:rPr>
              <a:t>Literacy and Language Skills</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100">
                <a:solidFill>
                  <a:schemeClr val="dk1"/>
                </a:solidFill>
                <a:latin typeface="Calibri"/>
                <a:ea typeface="Calibri"/>
                <a:cs typeface="Calibri"/>
                <a:sym typeface="Calibri"/>
              </a:rPr>
              <a:t>In English, Year 5 will explore two main creative stimuli during the Autumn term: La Luna (video story) and Hidden Figures (book version and movie excerpts). Pupils also create a non-chronological report based on their own space-themed research, which links to our Science topic. In our GPS studies, we focus initially on sentence structure before covering specifics such as adverbials, semi-colons, colons, superlatives, imperative verbs, dashes for parenthesis and abstract nouns. This is in addition to discussion of formal vs informal language and the weekly homophone focus.</a:t>
            </a:r>
            <a:endParaRPr sz="11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100">
                <a:solidFill>
                  <a:schemeClr val="dk1"/>
                </a:solidFill>
                <a:latin typeface="Calibri"/>
                <a:ea typeface="Calibri"/>
                <a:cs typeface="Calibri"/>
                <a:sym typeface="Calibri"/>
              </a:rPr>
              <a:t>Our weekly Guided Reading lessons focus on a wide variety of texts and comprehension questions, helping to prepare children for Year 6 and beyond. We aim to cover a range of spelling patterns, including -tious, -cial, -ance, -ent and -ible. </a:t>
            </a:r>
            <a:endParaRPr sz="1500" b="1">
              <a:solidFill>
                <a:schemeClr val="dk1"/>
              </a:solidFill>
              <a:latin typeface="Calibri"/>
              <a:ea typeface="Calibri"/>
              <a:cs typeface="Calibri"/>
              <a:sym typeface="Calibri"/>
            </a:endParaRPr>
          </a:p>
        </p:txBody>
      </p:sp>
      <p:sp>
        <p:nvSpPr>
          <p:cNvPr id="94" name="Google Shape;94;p1"/>
          <p:cNvSpPr txBox="1"/>
          <p:nvPr/>
        </p:nvSpPr>
        <p:spPr>
          <a:xfrm>
            <a:off x="3170550" y="2128575"/>
            <a:ext cx="6043200" cy="2185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alibri"/>
                <a:ea typeface="Calibri"/>
                <a:cs typeface="Calibri"/>
                <a:sym typeface="Calibri"/>
              </a:rPr>
              <a:t>Mathematical skills and knowledge</a:t>
            </a:r>
            <a:endParaRPr sz="1600" b="1">
              <a:solidFill>
                <a:schemeClr val="dk1"/>
              </a:solidFill>
              <a:latin typeface="Calibri"/>
              <a:ea typeface="Calibri"/>
              <a:cs typeface="Calibri"/>
              <a:sym typeface="Calibri"/>
            </a:endParaRPr>
          </a:p>
          <a:p>
            <a:pPr marL="0" lvl="0" indent="0" algn="l" rtl="0">
              <a:spcBef>
                <a:spcPts val="0"/>
              </a:spcBef>
              <a:spcAft>
                <a:spcPts val="0"/>
              </a:spcAft>
              <a:buSzPts val="1200"/>
              <a:buNone/>
            </a:pPr>
            <a:r>
              <a:rPr lang="en-GB" sz="1000">
                <a:solidFill>
                  <a:schemeClr val="dk1"/>
                </a:solidFill>
                <a:latin typeface="Calibri"/>
                <a:ea typeface="Calibri"/>
                <a:cs typeface="Calibri"/>
                <a:sym typeface="Calibri"/>
              </a:rPr>
              <a:t>Here are the topics covered in Year 5, following the White Rose Maths scheme:</a:t>
            </a:r>
            <a:endParaRPr sz="1000">
              <a:solidFill>
                <a:schemeClr val="dk1"/>
              </a:solidFill>
              <a:latin typeface="Calibri"/>
              <a:ea typeface="Calibri"/>
              <a:cs typeface="Calibri"/>
              <a:sym typeface="Calibri"/>
            </a:endParaRPr>
          </a:p>
          <a:p>
            <a:pPr marL="457200" lvl="0" indent="-292100" algn="l" rtl="0">
              <a:spcBef>
                <a:spcPts val="0"/>
              </a:spcBef>
              <a:spcAft>
                <a:spcPts val="0"/>
              </a:spcAft>
              <a:buClr>
                <a:schemeClr val="dk1"/>
              </a:buClr>
              <a:buSzPts val="1000"/>
              <a:buFont typeface="Calibri"/>
              <a:buAutoNum type="arabicPeriod"/>
            </a:pPr>
            <a:r>
              <a:rPr lang="en-GB" sz="1000">
                <a:solidFill>
                  <a:schemeClr val="dk1"/>
                </a:solidFill>
                <a:latin typeface="Calibri"/>
                <a:ea typeface="Calibri"/>
                <a:cs typeface="Calibri"/>
                <a:sym typeface="Calibri"/>
              </a:rPr>
              <a:t>Place Value - Roman Numerals; numbers up to a million; read/write numbers up to a million; powers of 10; 10 more and less; partitioning numbers up to a million; compare and order numbers up to a million, and rounding. </a:t>
            </a:r>
            <a:endParaRPr sz="1000">
              <a:solidFill>
                <a:schemeClr val="dk1"/>
              </a:solidFill>
              <a:latin typeface="Calibri"/>
              <a:ea typeface="Calibri"/>
              <a:cs typeface="Calibri"/>
              <a:sym typeface="Calibri"/>
            </a:endParaRPr>
          </a:p>
          <a:p>
            <a:pPr marL="457200" lvl="0" indent="-292100" algn="l" rtl="0">
              <a:spcBef>
                <a:spcPts val="0"/>
              </a:spcBef>
              <a:spcAft>
                <a:spcPts val="0"/>
              </a:spcAft>
              <a:buClr>
                <a:schemeClr val="dk1"/>
              </a:buClr>
              <a:buSzPts val="1000"/>
              <a:buFont typeface="Calibri"/>
              <a:buAutoNum type="arabicPeriod"/>
            </a:pPr>
            <a:r>
              <a:rPr lang="en-GB" sz="1000">
                <a:solidFill>
                  <a:schemeClr val="dk1"/>
                </a:solidFill>
                <a:latin typeface="Calibri"/>
                <a:ea typeface="Calibri"/>
                <a:cs typeface="Calibri"/>
                <a:sym typeface="Calibri"/>
              </a:rPr>
              <a:t>Adding/Subtracting - subtracting and adding whole numbers with more than four digits; rounding to check answers; inverse operations; multi-step problem solving, and finding missing numbers.</a:t>
            </a:r>
            <a:endParaRPr sz="1000">
              <a:solidFill>
                <a:schemeClr val="dk1"/>
              </a:solidFill>
              <a:latin typeface="Calibri"/>
              <a:ea typeface="Calibri"/>
              <a:cs typeface="Calibri"/>
              <a:sym typeface="Calibri"/>
            </a:endParaRPr>
          </a:p>
          <a:p>
            <a:pPr marL="457200" lvl="0" indent="-292100" algn="l" rtl="0">
              <a:spcBef>
                <a:spcPts val="0"/>
              </a:spcBef>
              <a:spcAft>
                <a:spcPts val="0"/>
              </a:spcAft>
              <a:buClr>
                <a:schemeClr val="dk1"/>
              </a:buClr>
              <a:buSzPts val="1000"/>
              <a:buFont typeface="Calibri"/>
              <a:buAutoNum type="arabicPeriod"/>
            </a:pPr>
            <a:r>
              <a:rPr lang="en-GB" sz="1000">
                <a:solidFill>
                  <a:schemeClr val="dk1"/>
                </a:solidFill>
                <a:latin typeface="Calibri"/>
                <a:ea typeface="Calibri"/>
                <a:cs typeface="Calibri"/>
                <a:sym typeface="Calibri"/>
              </a:rPr>
              <a:t>Multiplying and dividing - multiples, common multiple; factors; common factors; prime numbers; square numbers, and cube numbers. </a:t>
            </a:r>
            <a:endParaRPr sz="1000">
              <a:solidFill>
                <a:schemeClr val="dk1"/>
              </a:solidFill>
              <a:latin typeface="Calibri"/>
              <a:ea typeface="Calibri"/>
              <a:cs typeface="Calibri"/>
              <a:sym typeface="Calibri"/>
            </a:endParaRPr>
          </a:p>
          <a:p>
            <a:pPr marL="457200" lvl="0" indent="-292100" algn="l" rtl="0">
              <a:spcBef>
                <a:spcPts val="0"/>
              </a:spcBef>
              <a:spcAft>
                <a:spcPts val="0"/>
              </a:spcAft>
              <a:buClr>
                <a:schemeClr val="dk1"/>
              </a:buClr>
              <a:buSzPts val="1000"/>
              <a:buFont typeface="Calibri"/>
              <a:buAutoNum type="arabicPeriod"/>
            </a:pPr>
            <a:r>
              <a:rPr lang="en-GB" sz="1000">
                <a:solidFill>
                  <a:schemeClr val="dk1"/>
                </a:solidFill>
                <a:latin typeface="Calibri"/>
                <a:ea typeface="Calibri"/>
                <a:cs typeface="Calibri"/>
                <a:sym typeface="Calibri"/>
              </a:rPr>
              <a:t>Fractions - equivalent fractions (unit and non-unit); converting improper fractions to mixed numbers (and vice versa); ordering fractions less than 1 and greater than 1; adding/subtracting fractions (same denominator, within 1 and greater than 1); adding to a mixed number; adding two mixed numbers; subtracting fractions; subtracting from a mixed numbers, and subtracting two mixed numbers. </a:t>
            </a:r>
            <a:endParaRPr sz="1000">
              <a:solidFill>
                <a:schemeClr val="dk1"/>
              </a:solidFill>
              <a:latin typeface="Calibri"/>
              <a:ea typeface="Calibri"/>
              <a:cs typeface="Calibri"/>
              <a:sym typeface="Calibri"/>
            </a:endParaRPr>
          </a:p>
        </p:txBody>
      </p:sp>
      <p:sp>
        <p:nvSpPr>
          <p:cNvPr id="95" name="Google Shape;95;p1"/>
          <p:cNvSpPr txBox="1"/>
          <p:nvPr/>
        </p:nvSpPr>
        <p:spPr>
          <a:xfrm>
            <a:off x="87625" y="2140575"/>
            <a:ext cx="2955000" cy="2570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alibri"/>
                <a:ea typeface="Calibri"/>
                <a:cs typeface="Calibri"/>
                <a:sym typeface="Calibri"/>
              </a:rPr>
              <a:t>Science and Computing</a:t>
            </a:r>
            <a:endParaRPr sz="1600" b="1">
              <a:solidFill>
                <a:schemeClr val="dk1"/>
              </a:solidFill>
              <a:latin typeface="Calibri"/>
              <a:ea typeface="Calibri"/>
              <a:cs typeface="Calibri"/>
              <a:sym typeface="Calibri"/>
            </a:endParaRPr>
          </a:p>
          <a:p>
            <a:pPr marL="0" lvl="0" indent="0" algn="l" rtl="0">
              <a:spcBef>
                <a:spcPts val="0"/>
              </a:spcBef>
              <a:spcAft>
                <a:spcPts val="0"/>
              </a:spcAft>
              <a:buSzPts val="1200"/>
              <a:buNone/>
            </a:pPr>
            <a:r>
              <a:rPr lang="en-GB" sz="1100">
                <a:solidFill>
                  <a:schemeClr val="dk1"/>
                </a:solidFill>
                <a:latin typeface="Calibri"/>
                <a:ea typeface="Calibri"/>
                <a:cs typeface="Calibri"/>
                <a:sym typeface="Calibri"/>
              </a:rPr>
              <a:t>Year 5 Scientists explore the solar system, with a focus on the following enquiries:</a:t>
            </a:r>
            <a:endParaRPr sz="1100">
              <a:solidFill>
                <a:schemeClr val="dk1"/>
              </a:solidFill>
              <a:latin typeface="Calibri"/>
              <a:ea typeface="Calibri"/>
              <a:cs typeface="Calibri"/>
              <a:sym typeface="Calibri"/>
            </a:endParaRPr>
          </a:p>
          <a:p>
            <a:pPr marL="0" lvl="0" indent="0" algn="l" rtl="0">
              <a:spcBef>
                <a:spcPts val="0"/>
              </a:spcBef>
              <a:spcAft>
                <a:spcPts val="0"/>
              </a:spcAft>
              <a:buSzPts val="1200"/>
              <a:buNone/>
            </a:pPr>
            <a:r>
              <a:rPr lang="en-GB" sz="1100">
                <a:solidFill>
                  <a:schemeClr val="dk1"/>
                </a:solidFill>
                <a:latin typeface="Calibri"/>
                <a:ea typeface="Calibri"/>
                <a:cs typeface="Calibri"/>
                <a:sym typeface="Calibri"/>
              </a:rPr>
              <a:t>What are day and night? Why does the moon change shape? Geocentric vs heliocentric? What is an eclipse? How do seasons work?</a:t>
            </a:r>
            <a:endParaRPr sz="1100">
              <a:solidFill>
                <a:schemeClr val="dk1"/>
              </a:solidFill>
              <a:latin typeface="Calibri"/>
              <a:ea typeface="Calibri"/>
              <a:cs typeface="Calibri"/>
              <a:sym typeface="Calibri"/>
            </a:endParaRPr>
          </a:p>
          <a:p>
            <a:pPr marL="0" lvl="0" indent="0" algn="l" rtl="0">
              <a:spcBef>
                <a:spcPts val="0"/>
              </a:spcBef>
              <a:spcAft>
                <a:spcPts val="0"/>
              </a:spcAft>
              <a:buSzPts val="1200"/>
              <a:buNone/>
            </a:pPr>
            <a:endParaRPr sz="1100">
              <a:solidFill>
                <a:schemeClr val="dk1"/>
              </a:solidFill>
              <a:latin typeface="Calibri"/>
              <a:ea typeface="Calibri"/>
              <a:cs typeface="Calibri"/>
              <a:sym typeface="Calibri"/>
            </a:endParaRPr>
          </a:p>
          <a:p>
            <a:pPr marL="0" lvl="0" indent="0" algn="l" rtl="0">
              <a:spcBef>
                <a:spcPts val="0"/>
              </a:spcBef>
              <a:spcAft>
                <a:spcPts val="0"/>
              </a:spcAft>
              <a:buSzPts val="1200"/>
              <a:buNone/>
            </a:pPr>
            <a:r>
              <a:rPr lang="en-GB" sz="1100">
                <a:solidFill>
                  <a:schemeClr val="dk1"/>
                </a:solidFill>
                <a:latin typeface="Calibri"/>
                <a:ea typeface="Calibri"/>
                <a:cs typeface="Calibri"/>
                <a:sym typeface="Calibri"/>
              </a:rPr>
              <a:t> We also study forces: gravity, air resistance, leverage, gears, friction and water resistance. </a:t>
            </a:r>
            <a:endParaRPr sz="1100">
              <a:solidFill>
                <a:schemeClr val="dk1"/>
              </a:solidFill>
              <a:latin typeface="Calibri"/>
              <a:ea typeface="Calibri"/>
              <a:cs typeface="Calibri"/>
              <a:sym typeface="Calibri"/>
            </a:endParaRPr>
          </a:p>
          <a:p>
            <a:pPr marL="0" lvl="0" indent="0" algn="l" rtl="0">
              <a:spcBef>
                <a:spcPts val="0"/>
              </a:spcBef>
              <a:spcAft>
                <a:spcPts val="0"/>
              </a:spcAft>
              <a:buSzPts val="1200"/>
              <a:buNone/>
            </a:pPr>
            <a:r>
              <a:rPr lang="en-GB" sz="1100">
                <a:solidFill>
                  <a:schemeClr val="dk1"/>
                </a:solidFill>
                <a:latin typeface="Calibri"/>
                <a:ea typeface="Calibri"/>
                <a:cs typeface="Calibri"/>
                <a:sym typeface="Calibri"/>
              </a:rPr>
              <a:t>In Computing lessons we explore networks and systems (ie. traffic lights, search engines) and programming. </a:t>
            </a:r>
            <a:endParaRPr sz="1100">
              <a:solidFill>
                <a:schemeClr val="dk1"/>
              </a:solidFill>
              <a:latin typeface="Calibri"/>
              <a:ea typeface="Calibri"/>
              <a:cs typeface="Calibri"/>
              <a:sym typeface="Calibri"/>
            </a:endParaRPr>
          </a:p>
          <a:p>
            <a:pPr marL="0" lvl="0" indent="0" algn="l" rtl="0">
              <a:spcBef>
                <a:spcPts val="0"/>
              </a:spcBef>
              <a:spcAft>
                <a:spcPts val="0"/>
              </a:spcAft>
              <a:buSzPts val="1200"/>
              <a:buNone/>
            </a:pP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endParaRPr sz="1200">
              <a:solidFill>
                <a:schemeClr val="dk1"/>
              </a:solidFill>
              <a:latin typeface="Calibri"/>
              <a:ea typeface="Calibri"/>
              <a:cs typeface="Calibri"/>
              <a:sym typeface="Calibri"/>
            </a:endParaRPr>
          </a:p>
        </p:txBody>
      </p:sp>
      <p:sp>
        <p:nvSpPr>
          <p:cNvPr id="96" name="Google Shape;96;p1"/>
          <p:cNvSpPr txBox="1"/>
          <p:nvPr/>
        </p:nvSpPr>
        <p:spPr>
          <a:xfrm>
            <a:off x="3170550" y="4482050"/>
            <a:ext cx="6017700" cy="2216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alibri"/>
                <a:ea typeface="Calibri"/>
                <a:cs typeface="Calibri"/>
                <a:sym typeface="Calibri"/>
              </a:rPr>
              <a:t>Understanding the world around us</a:t>
            </a:r>
            <a:endParaRPr sz="1600" b="1">
              <a:solidFill>
                <a:schemeClr val="dk1"/>
              </a:solidFill>
              <a:latin typeface="Calibri"/>
              <a:ea typeface="Calibri"/>
              <a:cs typeface="Calibri"/>
              <a:sym typeface="Calibri"/>
            </a:endParaRPr>
          </a:p>
          <a:p>
            <a:pPr marL="0" lvl="0" indent="0" algn="l" rtl="0">
              <a:spcBef>
                <a:spcPts val="0"/>
              </a:spcBef>
              <a:spcAft>
                <a:spcPts val="0"/>
              </a:spcAft>
              <a:buSzPts val="1200"/>
              <a:buNone/>
            </a:pPr>
            <a:r>
              <a:rPr lang="en-GB" sz="1100">
                <a:solidFill>
                  <a:schemeClr val="dk1"/>
                </a:solidFill>
                <a:latin typeface="Calibri"/>
                <a:ea typeface="Calibri"/>
                <a:cs typeface="Calibri"/>
                <a:sym typeface="Calibri"/>
              </a:rPr>
              <a:t>In Geography, Year 5 studies river formation (based on practical investigation during our fantastic residential trip). We also develop map reading skills, including compass work, grid references, scales and contour lines, using Ordnance Survey maps and other resources. During our ‘Norway’ topic, we explore latitude and longitude, fjords, the northern lights, polar days and nights, and compare life in Norway with life here at home. </a:t>
            </a:r>
            <a:endParaRPr sz="1100">
              <a:solidFill>
                <a:schemeClr val="dk1"/>
              </a:solidFill>
              <a:latin typeface="Calibri"/>
              <a:ea typeface="Calibri"/>
              <a:cs typeface="Calibri"/>
              <a:sym typeface="Calibri"/>
            </a:endParaRPr>
          </a:p>
          <a:p>
            <a:pPr marL="0" lvl="0" indent="0" algn="l" rtl="0">
              <a:spcBef>
                <a:spcPts val="0"/>
              </a:spcBef>
              <a:spcAft>
                <a:spcPts val="0"/>
              </a:spcAft>
              <a:buSzPts val="1200"/>
              <a:buNone/>
            </a:pPr>
            <a:endParaRPr sz="11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100">
                <a:solidFill>
                  <a:schemeClr val="dk1"/>
                </a:solidFill>
                <a:latin typeface="Calibri"/>
                <a:ea typeface="Calibri"/>
                <a:cs typeface="Calibri"/>
                <a:sym typeface="Calibri"/>
              </a:rPr>
              <a:t>In RE, we draw comparisons between Christianity and Judaism, looking at the rewards and challenges of following a religion and the ways in which people express their faith, using symbolism, stories and physical resources. We also intend to conduct a synagogue visit when possible. In PSHE lessons we examine two areas: ‘Being Me In My World’ and ‘Celebrating Difference’, which cover everything from taking responsibility to tackling racism.</a:t>
            </a:r>
            <a:r>
              <a:rPr lang="en-GB"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p:txBody>
      </p:sp>
      <p:sp>
        <p:nvSpPr>
          <p:cNvPr id="97" name="Google Shape;97;p1"/>
          <p:cNvSpPr txBox="1"/>
          <p:nvPr/>
        </p:nvSpPr>
        <p:spPr>
          <a:xfrm>
            <a:off x="87625" y="4499100"/>
            <a:ext cx="2950500" cy="203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alibri"/>
                <a:ea typeface="Calibri"/>
                <a:cs typeface="Calibri"/>
                <a:sym typeface="Calibri"/>
              </a:rPr>
              <a:t>Creativity and PE</a:t>
            </a:r>
            <a:endParaRPr sz="1600" b="1">
              <a:solidFill>
                <a:schemeClr val="dk1"/>
              </a:solidFill>
              <a:latin typeface="Calibri"/>
              <a:ea typeface="Calibri"/>
              <a:cs typeface="Calibri"/>
              <a:sym typeface="Calibri"/>
            </a:endParaRPr>
          </a:p>
          <a:p>
            <a:pPr marL="0" lvl="0" indent="0" algn="l" rtl="0">
              <a:spcBef>
                <a:spcPts val="0"/>
              </a:spcBef>
              <a:spcAft>
                <a:spcPts val="0"/>
              </a:spcAft>
              <a:buNone/>
            </a:pPr>
            <a:r>
              <a:rPr lang="en-GB" sz="1100">
                <a:solidFill>
                  <a:schemeClr val="dk1"/>
                </a:solidFill>
                <a:latin typeface="Calibri"/>
                <a:ea typeface="Calibri"/>
                <a:cs typeface="Calibri"/>
                <a:sym typeface="Calibri"/>
              </a:rPr>
              <a:t>In D&amp;T, we research, design, make and evaluate soup (Norwegian or similar), developing some useful life skills such as planning, chopping and grating. We also research, design, make and evaluate a wooden cam toy, linking to local Victorian history. </a:t>
            </a:r>
            <a:endParaRPr sz="1100">
              <a:solidFill>
                <a:schemeClr val="dk1"/>
              </a:solidFill>
              <a:latin typeface="Calibri"/>
              <a:ea typeface="Calibri"/>
              <a:cs typeface="Calibri"/>
              <a:sym typeface="Calibri"/>
            </a:endParaRPr>
          </a:p>
          <a:p>
            <a:pPr marL="0" lvl="0" indent="0" algn="l" rtl="0">
              <a:spcBef>
                <a:spcPts val="0"/>
              </a:spcBef>
              <a:spcAft>
                <a:spcPts val="0"/>
              </a:spcAft>
              <a:buNone/>
            </a:pPr>
            <a:endParaRPr sz="1100">
              <a:solidFill>
                <a:schemeClr val="dk1"/>
              </a:solidFill>
              <a:latin typeface="Calibri"/>
              <a:ea typeface="Calibri"/>
              <a:cs typeface="Calibri"/>
              <a:sym typeface="Calibri"/>
            </a:endParaRPr>
          </a:p>
          <a:p>
            <a:pPr marL="0" lvl="0" indent="0" algn="l" rtl="0">
              <a:spcBef>
                <a:spcPts val="0"/>
              </a:spcBef>
              <a:spcAft>
                <a:spcPts val="0"/>
              </a:spcAft>
              <a:buNone/>
            </a:pPr>
            <a:r>
              <a:rPr lang="en-GB" sz="1100">
                <a:solidFill>
                  <a:schemeClr val="dk1"/>
                </a:solidFill>
                <a:latin typeface="Calibri"/>
                <a:ea typeface="Calibri"/>
                <a:cs typeface="Calibri"/>
                <a:sym typeface="Calibri"/>
              </a:rPr>
              <a:t>In PE, we enjoy learning some Brazilian salsa dance moves as well as creating a few of our own. </a:t>
            </a:r>
            <a:endParaRPr sz="1500" b="1">
              <a:solidFill>
                <a:schemeClr val="dk1"/>
              </a:solidFill>
              <a:latin typeface="Calibri"/>
              <a:ea typeface="Calibri"/>
              <a:cs typeface="Calibri"/>
              <a:sym typeface="Calibri"/>
            </a:endParaRPr>
          </a:p>
        </p:txBody>
      </p:sp>
      <p:sp>
        <p:nvSpPr>
          <p:cNvPr id="98" name="Google Shape;98;p1"/>
          <p:cNvSpPr txBox="1"/>
          <p:nvPr/>
        </p:nvSpPr>
        <p:spPr>
          <a:xfrm>
            <a:off x="9351725" y="67725"/>
            <a:ext cx="2762400" cy="2093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alibri"/>
                <a:ea typeface="Calibri"/>
                <a:cs typeface="Calibri"/>
                <a:sym typeface="Calibri"/>
              </a:rPr>
              <a:t>Key vocabulary this term</a:t>
            </a:r>
            <a:endParaRPr sz="1600" b="1">
              <a:solidFill>
                <a:schemeClr val="dk1"/>
              </a:solidFill>
              <a:latin typeface="Calibri"/>
              <a:ea typeface="Calibri"/>
              <a:cs typeface="Calibri"/>
              <a:sym typeface="Calibri"/>
            </a:endParaRPr>
          </a:p>
          <a:p>
            <a:pPr marL="0" marR="0" lvl="0" indent="0" algn="l" rtl="0">
              <a:spcBef>
                <a:spcPts val="0"/>
              </a:spcBef>
              <a:spcAft>
                <a:spcPts val="0"/>
              </a:spcAft>
              <a:buNone/>
            </a:pPr>
            <a:r>
              <a:rPr lang="en-GB">
                <a:solidFill>
                  <a:schemeClr val="dk1"/>
                </a:solidFill>
                <a:latin typeface="Calibri"/>
                <a:ea typeface="Calibri"/>
                <a:cs typeface="Calibri"/>
                <a:sym typeface="Calibri"/>
              </a:rPr>
              <a:t>Multiples		Formation</a:t>
            </a:r>
            <a:endParaRPr>
              <a:solidFill>
                <a:schemeClr val="dk1"/>
              </a:solidFill>
              <a:latin typeface="Calibri"/>
              <a:ea typeface="Calibri"/>
              <a:cs typeface="Calibri"/>
              <a:sym typeface="Calibri"/>
            </a:endParaRPr>
          </a:p>
          <a:p>
            <a:pPr marL="0" marR="0" lvl="0" indent="0" algn="l" rtl="0">
              <a:spcBef>
                <a:spcPts val="0"/>
              </a:spcBef>
              <a:spcAft>
                <a:spcPts val="0"/>
              </a:spcAft>
              <a:buNone/>
            </a:pPr>
            <a:r>
              <a:rPr lang="en-GB">
                <a:solidFill>
                  <a:schemeClr val="dk1"/>
                </a:solidFill>
                <a:latin typeface="Calibri"/>
                <a:ea typeface="Calibri"/>
                <a:cs typeface="Calibri"/>
                <a:sym typeface="Calibri"/>
              </a:rPr>
              <a:t>Factors		Meander</a:t>
            </a:r>
            <a:endParaRPr>
              <a:solidFill>
                <a:schemeClr val="dk1"/>
              </a:solidFill>
              <a:latin typeface="Calibri"/>
              <a:ea typeface="Calibri"/>
              <a:cs typeface="Calibri"/>
              <a:sym typeface="Calibri"/>
            </a:endParaRPr>
          </a:p>
          <a:p>
            <a:pPr marL="0" marR="0" lvl="0" indent="0" algn="l" rtl="0">
              <a:spcBef>
                <a:spcPts val="0"/>
              </a:spcBef>
              <a:spcAft>
                <a:spcPts val="0"/>
              </a:spcAft>
              <a:buNone/>
            </a:pPr>
            <a:r>
              <a:rPr lang="en-GB">
                <a:solidFill>
                  <a:schemeClr val="dk1"/>
                </a:solidFill>
                <a:latin typeface="Calibri"/>
                <a:ea typeface="Calibri"/>
                <a:cs typeface="Calibri"/>
                <a:sym typeface="Calibri"/>
              </a:rPr>
              <a:t>Common		Erosion</a:t>
            </a:r>
            <a:endParaRPr>
              <a:solidFill>
                <a:schemeClr val="dk1"/>
              </a:solidFill>
              <a:latin typeface="Calibri"/>
              <a:ea typeface="Calibri"/>
              <a:cs typeface="Calibri"/>
              <a:sym typeface="Calibri"/>
            </a:endParaRPr>
          </a:p>
          <a:p>
            <a:pPr marL="0" marR="0" lvl="0" indent="0" algn="l" rtl="0">
              <a:spcBef>
                <a:spcPts val="0"/>
              </a:spcBef>
              <a:spcAft>
                <a:spcPts val="0"/>
              </a:spcAft>
              <a:buNone/>
            </a:pPr>
            <a:r>
              <a:rPr lang="en-GB">
                <a:solidFill>
                  <a:schemeClr val="dk1"/>
                </a:solidFill>
                <a:latin typeface="Calibri"/>
                <a:ea typeface="Calibri"/>
                <a:cs typeface="Calibri"/>
                <a:sym typeface="Calibri"/>
              </a:rPr>
              <a:t>Equivalent		Deposition</a:t>
            </a:r>
            <a:endParaRPr>
              <a:solidFill>
                <a:schemeClr val="dk1"/>
              </a:solidFill>
              <a:latin typeface="Calibri"/>
              <a:ea typeface="Calibri"/>
              <a:cs typeface="Calibri"/>
              <a:sym typeface="Calibri"/>
            </a:endParaRPr>
          </a:p>
          <a:p>
            <a:pPr marL="0" marR="0" lvl="0" indent="0" algn="l" rtl="0">
              <a:spcBef>
                <a:spcPts val="0"/>
              </a:spcBef>
              <a:spcAft>
                <a:spcPts val="0"/>
              </a:spcAft>
              <a:buNone/>
            </a:pPr>
            <a:r>
              <a:rPr lang="en-GB">
                <a:solidFill>
                  <a:schemeClr val="dk1"/>
                </a:solidFill>
                <a:latin typeface="Calibri"/>
                <a:ea typeface="Calibri"/>
                <a:cs typeface="Calibri"/>
                <a:sym typeface="Calibri"/>
              </a:rPr>
              <a:t>Phase			Latitude</a:t>
            </a:r>
            <a:endParaRPr>
              <a:solidFill>
                <a:schemeClr val="dk1"/>
              </a:solidFill>
              <a:latin typeface="Calibri"/>
              <a:ea typeface="Calibri"/>
              <a:cs typeface="Calibri"/>
              <a:sym typeface="Calibri"/>
            </a:endParaRPr>
          </a:p>
          <a:p>
            <a:pPr marL="0" marR="0" lvl="0" indent="0" algn="l" rtl="0">
              <a:spcBef>
                <a:spcPts val="0"/>
              </a:spcBef>
              <a:spcAft>
                <a:spcPts val="0"/>
              </a:spcAft>
              <a:buNone/>
            </a:pPr>
            <a:r>
              <a:rPr lang="en-GB">
                <a:solidFill>
                  <a:schemeClr val="dk1"/>
                </a:solidFill>
                <a:latin typeface="Calibri"/>
                <a:ea typeface="Calibri"/>
                <a:cs typeface="Calibri"/>
                <a:sym typeface="Calibri"/>
              </a:rPr>
              <a:t>Eclipse		Longitude</a:t>
            </a:r>
            <a:endParaRPr>
              <a:solidFill>
                <a:schemeClr val="dk1"/>
              </a:solidFill>
              <a:latin typeface="Calibri"/>
              <a:ea typeface="Calibri"/>
              <a:cs typeface="Calibri"/>
              <a:sym typeface="Calibri"/>
            </a:endParaRPr>
          </a:p>
          <a:p>
            <a:pPr marL="0" marR="0" lvl="0" indent="0" algn="l" rtl="0">
              <a:spcBef>
                <a:spcPts val="0"/>
              </a:spcBef>
              <a:spcAft>
                <a:spcPts val="0"/>
              </a:spcAft>
              <a:buNone/>
            </a:pPr>
            <a:r>
              <a:rPr lang="en-GB">
                <a:solidFill>
                  <a:schemeClr val="dk1"/>
                </a:solidFill>
                <a:latin typeface="Calibri"/>
                <a:ea typeface="Calibri"/>
                <a:cs typeface="Calibri"/>
                <a:sym typeface="Calibri"/>
              </a:rPr>
              <a:t>Forces		Fjord</a:t>
            </a:r>
            <a:endParaRPr>
              <a:solidFill>
                <a:schemeClr val="dk1"/>
              </a:solidFill>
              <a:latin typeface="Calibri"/>
              <a:ea typeface="Calibri"/>
              <a:cs typeface="Calibri"/>
              <a:sym typeface="Calibri"/>
            </a:endParaRPr>
          </a:p>
          <a:p>
            <a:pPr marL="0" marR="0" lvl="0" indent="0" algn="l" rtl="0">
              <a:spcBef>
                <a:spcPts val="0"/>
              </a:spcBef>
              <a:spcAft>
                <a:spcPts val="0"/>
              </a:spcAft>
              <a:buNone/>
            </a:pPr>
            <a:r>
              <a:rPr lang="en-GB">
                <a:solidFill>
                  <a:schemeClr val="dk1"/>
                </a:solidFill>
                <a:latin typeface="Calibri"/>
                <a:ea typeface="Calibri"/>
                <a:cs typeface="Calibri"/>
                <a:sym typeface="Calibri"/>
              </a:rPr>
              <a:t>Gravity 	</a:t>
            </a:r>
            <a:r>
              <a:rPr lang="en-GB" sz="1600" b="1">
                <a:solidFill>
                  <a:schemeClr val="dk1"/>
                </a:solidFill>
                <a:latin typeface="Calibri"/>
                <a:ea typeface="Calibri"/>
                <a:cs typeface="Calibri"/>
                <a:sym typeface="Calibri"/>
              </a:rPr>
              <a:t>	</a:t>
            </a:r>
            <a:r>
              <a:rPr lang="en-GB">
                <a:solidFill>
                  <a:schemeClr val="dk1"/>
                </a:solidFill>
                <a:latin typeface="Calibri"/>
                <a:ea typeface="Calibri"/>
                <a:cs typeface="Calibri"/>
                <a:sym typeface="Calibri"/>
              </a:rPr>
              <a:t>Synagogue</a:t>
            </a:r>
            <a:endParaRPr>
              <a:solidFill>
                <a:schemeClr val="dk1"/>
              </a:solidFill>
              <a:latin typeface="Calibri"/>
              <a:ea typeface="Calibri"/>
              <a:cs typeface="Calibri"/>
              <a:sym typeface="Calibri"/>
            </a:endParaRPr>
          </a:p>
        </p:txBody>
      </p:sp>
      <p:sp>
        <p:nvSpPr>
          <p:cNvPr id="99" name="Google Shape;99;p1"/>
          <p:cNvSpPr/>
          <p:nvPr/>
        </p:nvSpPr>
        <p:spPr>
          <a:xfrm rot="-5400000">
            <a:off x="9693138" y="1941126"/>
            <a:ext cx="2048990"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0" name="Google Shape;100;p1"/>
          <p:cNvSpPr txBox="1"/>
          <p:nvPr/>
        </p:nvSpPr>
        <p:spPr>
          <a:xfrm>
            <a:off x="9336400" y="2297875"/>
            <a:ext cx="2762400" cy="2001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alibri"/>
                <a:ea typeface="Calibri"/>
                <a:cs typeface="Calibri"/>
                <a:sym typeface="Calibri"/>
              </a:rPr>
              <a:t>Homework expectations</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200">
                <a:solidFill>
                  <a:srgbClr val="FF0000"/>
                </a:solidFill>
                <a:latin typeface="Calibri"/>
                <a:ea typeface="Calibri"/>
                <a:cs typeface="Calibri"/>
                <a:sym typeface="Calibri"/>
              </a:rPr>
              <a:t>Reading</a:t>
            </a:r>
            <a:r>
              <a:rPr lang="en-GB" sz="1200">
                <a:solidFill>
                  <a:schemeClr val="dk1"/>
                </a:solidFill>
                <a:latin typeface="Calibri"/>
                <a:ea typeface="Calibri"/>
                <a:cs typeface="Calibri"/>
                <a:sym typeface="Calibri"/>
              </a:rPr>
              <a:t> - 10-20 mins : 5 times weekly</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GB" sz="1200">
                <a:solidFill>
                  <a:srgbClr val="FF0000"/>
                </a:solidFill>
                <a:latin typeface="Calibri"/>
                <a:ea typeface="Calibri"/>
                <a:cs typeface="Calibri"/>
                <a:sym typeface="Calibri"/>
              </a:rPr>
              <a:t>Maths </a:t>
            </a:r>
            <a:r>
              <a:rPr lang="en-GB" sz="1200">
                <a:solidFill>
                  <a:schemeClr val="dk1"/>
                </a:solidFill>
                <a:latin typeface="Calibri"/>
                <a:ea typeface="Calibri"/>
                <a:cs typeface="Calibri"/>
                <a:sym typeface="Calibri"/>
              </a:rPr>
              <a:t>- 10 mins : 5 times weekly</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200">
                <a:solidFill>
                  <a:schemeClr val="dk1"/>
                </a:solidFill>
                <a:latin typeface="Calibri"/>
                <a:ea typeface="Calibri"/>
                <a:cs typeface="Calibri"/>
                <a:sym typeface="Calibri"/>
              </a:rPr>
              <a:t>- Times tables practice </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200">
                <a:solidFill>
                  <a:srgbClr val="FF0000"/>
                </a:solidFill>
                <a:latin typeface="Calibri"/>
                <a:ea typeface="Calibri"/>
                <a:cs typeface="Calibri"/>
                <a:sym typeface="Calibri"/>
              </a:rPr>
              <a:t>Spellings</a:t>
            </a:r>
            <a:r>
              <a:rPr lang="en-GB" sz="1200">
                <a:solidFill>
                  <a:schemeClr val="dk1"/>
                </a:solidFill>
                <a:latin typeface="Calibri"/>
                <a:ea typeface="Calibri"/>
                <a:cs typeface="Calibri"/>
                <a:sym typeface="Calibri"/>
              </a:rPr>
              <a:t> - Complete 30 points minimum each week</a:t>
            </a: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endParaRPr sz="12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200"/>
              <a:buFont typeface="Arial"/>
              <a:buNone/>
            </a:pPr>
            <a:r>
              <a:rPr lang="en-GB" sz="1200" b="1">
                <a:solidFill>
                  <a:schemeClr val="dk1"/>
                </a:solidFill>
                <a:latin typeface="Calibri"/>
                <a:ea typeface="Calibri"/>
                <a:cs typeface="Calibri"/>
                <a:sym typeface="Calibri"/>
              </a:rPr>
              <a:t>Some children are enrolled in Nessy and must complete 15-20 minutes per week at home.</a:t>
            </a:r>
            <a:endParaRPr sz="1600" b="1">
              <a:solidFill>
                <a:schemeClr val="dk1"/>
              </a:solidFill>
              <a:latin typeface="Calibri"/>
              <a:ea typeface="Calibri"/>
              <a:cs typeface="Calibri"/>
              <a:sym typeface="Calibri"/>
            </a:endParaRPr>
          </a:p>
        </p:txBody>
      </p:sp>
      <p:sp>
        <p:nvSpPr>
          <p:cNvPr id="101" name="Google Shape;101;p1"/>
          <p:cNvSpPr txBox="1"/>
          <p:nvPr/>
        </p:nvSpPr>
        <p:spPr>
          <a:xfrm>
            <a:off x="1373807" y="384229"/>
            <a:ext cx="1589019"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a:solidFill>
                  <a:srgbClr val="385623"/>
                </a:solidFill>
                <a:latin typeface="Calibri"/>
                <a:ea typeface="Calibri"/>
                <a:cs typeface="Calibri"/>
                <a:sym typeface="Calibri"/>
              </a:rPr>
              <a:t>‘Love learning, love life!’</a:t>
            </a:r>
            <a:endParaRPr/>
          </a:p>
        </p:txBody>
      </p:sp>
      <p:sp>
        <p:nvSpPr>
          <p:cNvPr id="102" name="Google Shape;102;p1"/>
          <p:cNvSpPr/>
          <p:nvPr/>
        </p:nvSpPr>
        <p:spPr>
          <a:xfrm rot="-5400000">
            <a:off x="9620602" y="4214894"/>
            <a:ext cx="2194062"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3" name="Google Shape;103;p1"/>
          <p:cNvSpPr txBox="1"/>
          <p:nvPr/>
        </p:nvSpPr>
        <p:spPr>
          <a:xfrm>
            <a:off x="9336400" y="4506600"/>
            <a:ext cx="2762400" cy="1976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600" b="1">
                <a:solidFill>
                  <a:schemeClr val="dk1"/>
                </a:solidFill>
                <a:latin typeface="Calibri"/>
                <a:ea typeface="Calibri"/>
                <a:cs typeface="Calibri"/>
                <a:sym typeface="Calibri"/>
              </a:rPr>
              <a:t>Links to enhance and support</a:t>
            </a:r>
            <a:endParaRPr sz="1600" b="1">
              <a:solidFill>
                <a:schemeClr val="dk1"/>
              </a:solidFill>
              <a:latin typeface="Calibri"/>
              <a:ea typeface="Calibri"/>
              <a:cs typeface="Calibri"/>
              <a:sym typeface="Calibri"/>
            </a:endParaRPr>
          </a:p>
          <a:p>
            <a:pPr marL="635000" marR="266700" lvl="0" indent="-228600" algn="l" rtl="0">
              <a:lnSpc>
                <a:spcPct val="115000"/>
              </a:lnSpc>
              <a:spcBef>
                <a:spcPts val="1500"/>
              </a:spcBef>
              <a:spcAft>
                <a:spcPts val="0"/>
              </a:spcAft>
              <a:buClr>
                <a:schemeClr val="dk1"/>
              </a:buClr>
              <a:buSzPts val="1100"/>
              <a:buFont typeface="Arial"/>
              <a:buNone/>
            </a:pPr>
            <a:r>
              <a:rPr lang="en-GB" sz="700">
                <a:solidFill>
                  <a:schemeClr val="dk1"/>
                </a:solidFill>
                <a:highlight>
                  <a:schemeClr val="lt1"/>
                </a:highlight>
                <a:latin typeface="Times New Roman"/>
                <a:ea typeface="Times New Roman"/>
                <a:cs typeface="Times New Roman"/>
                <a:sym typeface="Times New Roman"/>
              </a:rPr>
              <a:t> </a:t>
            </a:r>
            <a:r>
              <a:rPr lang="en-GB" sz="1000" u="sng">
                <a:solidFill>
                  <a:schemeClr val="hlink"/>
                </a:solidFill>
                <a:highlight>
                  <a:schemeClr val="lt1"/>
                </a:highlight>
                <a:hlinkClick r:id="rId4"/>
              </a:rPr>
              <a:t>https://www.timestables.co.uk/</a:t>
            </a:r>
            <a:endParaRPr sz="1000" u="sng">
              <a:solidFill>
                <a:schemeClr val="hlink"/>
              </a:solidFill>
              <a:highlight>
                <a:schemeClr val="lt1"/>
              </a:highlight>
            </a:endParaRPr>
          </a:p>
          <a:p>
            <a:pPr marL="406400" marR="266700" lvl="0" indent="0" algn="l" rtl="0">
              <a:lnSpc>
                <a:spcPct val="115000"/>
              </a:lnSpc>
              <a:spcBef>
                <a:spcPts val="1500"/>
              </a:spcBef>
              <a:spcAft>
                <a:spcPts val="0"/>
              </a:spcAft>
              <a:buClr>
                <a:schemeClr val="dk1"/>
              </a:buClr>
              <a:buSzPts val="1100"/>
              <a:buFont typeface="Arial"/>
              <a:buNone/>
            </a:pPr>
            <a:r>
              <a:rPr lang="en-GB" sz="1000">
                <a:solidFill>
                  <a:schemeClr val="dk1"/>
                </a:solidFill>
                <a:highlight>
                  <a:schemeClr val="lt1"/>
                </a:highlight>
              </a:rPr>
              <a:t>.</a:t>
            </a:r>
            <a:r>
              <a:rPr lang="en-GB" sz="1000" u="sng">
                <a:solidFill>
                  <a:schemeClr val="hlink"/>
                </a:solidFill>
                <a:highlight>
                  <a:schemeClr val="lt1"/>
                </a:highlight>
                <a:hlinkClick r:id="rId5"/>
              </a:rPr>
              <a:t>https://www.topmarks.co.uk/maths-games/hit-the-button</a:t>
            </a:r>
            <a:endParaRPr sz="1000" u="sng">
              <a:solidFill>
                <a:schemeClr val="hlink"/>
              </a:solidFill>
              <a:highlight>
                <a:schemeClr val="lt1"/>
              </a:highlight>
            </a:endParaRPr>
          </a:p>
          <a:p>
            <a:pPr marL="406400" marR="266700" lvl="0" indent="0" algn="l" rtl="0">
              <a:lnSpc>
                <a:spcPct val="115000"/>
              </a:lnSpc>
              <a:spcBef>
                <a:spcPts val="1500"/>
              </a:spcBef>
              <a:spcAft>
                <a:spcPts val="0"/>
              </a:spcAft>
              <a:buClr>
                <a:schemeClr val="dk1"/>
              </a:buClr>
              <a:buSzPts val="1100"/>
              <a:buFont typeface="Arial"/>
              <a:buNone/>
            </a:pPr>
            <a:r>
              <a:rPr lang="en-GB" sz="1000" u="sng">
                <a:solidFill>
                  <a:schemeClr val="hlink"/>
                </a:solidFill>
                <a:highlight>
                  <a:schemeClr val="lt1"/>
                </a:highlight>
                <a:hlinkClick r:id="rId6"/>
              </a:rPr>
              <a:t>https://play.ttrockstars.com/</a:t>
            </a:r>
            <a:r>
              <a:rPr lang="en-GB" sz="1600" b="1">
                <a:solidFill>
                  <a:schemeClr val="dk1"/>
                </a:solidFill>
                <a:latin typeface="Calibri"/>
                <a:ea typeface="Calibri"/>
                <a:cs typeface="Calibri"/>
                <a:sym typeface="Calibri"/>
              </a:rPr>
              <a:t> </a:t>
            </a:r>
            <a:endParaRPr sz="16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GB" sz="1600" b="1">
                <a:solidFill>
                  <a:schemeClr val="dk1"/>
                </a:solidFill>
                <a:latin typeface="Calibri"/>
                <a:ea typeface="Calibri"/>
                <a:cs typeface="Calibri"/>
                <a:sym typeface="Calibri"/>
              </a:rPr>
              <a:t>         </a:t>
            </a:r>
            <a:r>
              <a:rPr lang="en-GB" sz="1200" u="sng">
                <a:solidFill>
                  <a:schemeClr val="hlink"/>
                </a:solidFill>
                <a:latin typeface="Calibri"/>
                <a:ea typeface="Calibri"/>
                <a:cs typeface="Calibri"/>
                <a:sym typeface="Calibri"/>
                <a:hlinkClick r:id="rId7"/>
              </a:rPr>
              <a:t>Readtheory.org</a:t>
            </a:r>
            <a:endParaRPr sz="1600" b="1">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821</Words>
  <Application>Microsoft Office PowerPoint</Application>
  <PresentationFormat>Widescreen</PresentationFormat>
  <Paragraphs>47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 Lowery</dc:creator>
  <cp:lastModifiedBy>Liz Carlin</cp:lastModifiedBy>
  <cp:revision>1</cp:revision>
  <dcterms:created xsi:type="dcterms:W3CDTF">2025-11-05T09:56:45Z</dcterms:created>
  <dcterms:modified xsi:type="dcterms:W3CDTF">2025-11-25T11:46:09Z</dcterms:modified>
</cp:coreProperties>
</file>