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 roundtripDataSignature="AMtx7mg2mKppukrmwKfIv/awZx01YZjgX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customschemas.google.com/relationships/presentationmetadata" Target="metadata"/><Relationship Id="rId10" Type="http://schemas.openxmlformats.org/officeDocument/2006/relationships/tableStyles" Target="tableStyles.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1"/>
          <p:cNvSpPr>
            <a:spLocks noGrp="1"/>
          </p:cNvSpPr>
          <p:nvPr>
            <p:ph type="pic" idx="2"/>
          </p:nvPr>
        </p:nvSpPr>
        <p:spPr>
          <a:xfrm>
            <a:off x="5183188" y="987425"/>
            <a:ext cx="6172200" cy="4873625"/>
          </a:xfrm>
          <a:prstGeom prst="rect">
            <a:avLst/>
          </a:prstGeom>
          <a:noFill/>
          <a:ln>
            <a:noFill/>
          </a:ln>
        </p:spPr>
      </p:sp>
      <p:sp>
        <p:nvSpPr>
          <p:cNvPr id="64" name="Google Shape;6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93133" y="2128587"/>
            <a:ext cx="2954867" cy="2218267"/>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5" name="Google Shape;85;p1"/>
          <p:cNvSpPr/>
          <p:nvPr/>
        </p:nvSpPr>
        <p:spPr>
          <a:xfrm>
            <a:off x="3170550" y="2128587"/>
            <a:ext cx="6043200" cy="22182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l" rtl="0">
              <a:spcBef>
                <a:spcPts val="0"/>
              </a:spcBef>
              <a:spcAft>
                <a:spcPts val="0"/>
              </a:spcAft>
              <a:buClr>
                <a:schemeClr val="dk1"/>
              </a:buClr>
              <a:buSzPts val="1200"/>
              <a:buFont typeface="Arial"/>
              <a:buNone/>
            </a:pPr>
            <a:r>
              <a:rPr lang="en-GB" sz="1100">
                <a:solidFill>
                  <a:schemeClr val="dk1"/>
                </a:solidFill>
                <a:latin typeface="Calibri"/>
                <a:ea typeface="Calibri"/>
                <a:cs typeface="Calibri"/>
                <a:sym typeface="Calibri"/>
              </a:rPr>
              <a:t>Here are the topics covered in Year 5 during the Spring Term, following the White Rose Maths scheme:</a:t>
            </a:r>
            <a:endParaRPr sz="1100">
              <a:solidFill>
                <a:schemeClr val="dk1"/>
              </a:solidFill>
              <a:latin typeface="Calibri"/>
              <a:ea typeface="Calibri"/>
              <a:cs typeface="Calibri"/>
              <a:sym typeface="Calibri"/>
            </a:endParaRPr>
          </a:p>
          <a:p>
            <a:pPr marL="457200" lvl="0" indent="-292100" algn="l" rtl="0">
              <a:spcBef>
                <a:spcPts val="0"/>
              </a:spcBef>
              <a:spcAft>
                <a:spcPts val="0"/>
              </a:spcAft>
              <a:buClr>
                <a:schemeClr val="dk1"/>
              </a:buClr>
              <a:buSzPts val="1000"/>
              <a:buFont typeface="Calibri"/>
              <a:buAutoNum type="arabicPeriod"/>
            </a:pPr>
            <a:r>
              <a:rPr lang="en-GB" sz="1100">
                <a:solidFill>
                  <a:schemeClr val="dk1"/>
                </a:solidFill>
                <a:latin typeface="Calibri"/>
                <a:ea typeface="Calibri"/>
                <a:cs typeface="Calibri"/>
                <a:sym typeface="Calibri"/>
              </a:rPr>
              <a:t>Multiplying and dividing, with some problem solving and reasoning</a:t>
            </a:r>
            <a:endParaRPr sz="1100">
              <a:solidFill>
                <a:schemeClr val="dk1"/>
              </a:solidFill>
              <a:latin typeface="Calibri"/>
              <a:ea typeface="Calibri"/>
              <a:cs typeface="Calibri"/>
              <a:sym typeface="Calibri"/>
            </a:endParaRPr>
          </a:p>
          <a:p>
            <a:pPr marL="457200" lvl="0" indent="-298450" algn="l" rtl="0">
              <a:spcBef>
                <a:spcPts val="0"/>
              </a:spcBef>
              <a:spcAft>
                <a:spcPts val="0"/>
              </a:spcAft>
              <a:buClr>
                <a:schemeClr val="dk1"/>
              </a:buClr>
              <a:buSzPts val="1100"/>
              <a:buFont typeface="Calibri"/>
              <a:buAutoNum type="arabicPeriod"/>
            </a:pPr>
            <a:r>
              <a:rPr lang="en-GB" sz="1100">
                <a:solidFill>
                  <a:schemeClr val="dk1"/>
                </a:solidFill>
                <a:latin typeface="Calibri"/>
                <a:ea typeface="Calibri"/>
                <a:cs typeface="Calibri"/>
                <a:sym typeface="Calibri"/>
              </a:rPr>
              <a:t>Multiplying fractions</a:t>
            </a:r>
            <a:endParaRPr sz="1100">
              <a:solidFill>
                <a:schemeClr val="dk1"/>
              </a:solidFill>
              <a:latin typeface="Calibri"/>
              <a:ea typeface="Calibri"/>
              <a:cs typeface="Calibri"/>
              <a:sym typeface="Calibri"/>
            </a:endParaRPr>
          </a:p>
          <a:p>
            <a:pPr marL="457200" lvl="0" indent="-298450" algn="l" rtl="0">
              <a:spcBef>
                <a:spcPts val="0"/>
              </a:spcBef>
              <a:spcAft>
                <a:spcPts val="0"/>
              </a:spcAft>
              <a:buClr>
                <a:schemeClr val="dk1"/>
              </a:buClr>
              <a:buSzPts val="1100"/>
              <a:buFont typeface="Calibri"/>
              <a:buAutoNum type="arabicPeriod"/>
            </a:pPr>
            <a:r>
              <a:rPr lang="en-GB" sz="1100">
                <a:solidFill>
                  <a:schemeClr val="dk1"/>
                </a:solidFill>
                <a:latin typeface="Calibri"/>
                <a:ea typeface="Calibri"/>
                <a:cs typeface="Calibri"/>
                <a:sym typeface="Calibri"/>
              </a:rPr>
              <a:t>Finding fractions of amounts</a:t>
            </a:r>
            <a:endParaRPr sz="1100">
              <a:solidFill>
                <a:schemeClr val="dk1"/>
              </a:solidFill>
              <a:latin typeface="Calibri"/>
              <a:ea typeface="Calibri"/>
              <a:cs typeface="Calibri"/>
              <a:sym typeface="Calibri"/>
            </a:endParaRPr>
          </a:p>
          <a:p>
            <a:pPr marL="457200" lvl="0" indent="-298450" algn="l" rtl="0">
              <a:spcBef>
                <a:spcPts val="0"/>
              </a:spcBef>
              <a:spcAft>
                <a:spcPts val="0"/>
              </a:spcAft>
              <a:buClr>
                <a:schemeClr val="dk1"/>
              </a:buClr>
              <a:buSzPts val="1100"/>
              <a:buFont typeface="Calibri"/>
              <a:buAutoNum type="arabicPeriod"/>
            </a:pPr>
            <a:r>
              <a:rPr lang="en-GB" sz="1100">
                <a:solidFill>
                  <a:schemeClr val="dk1"/>
                </a:solidFill>
                <a:latin typeface="Calibri"/>
                <a:ea typeface="Calibri"/>
                <a:cs typeface="Calibri"/>
                <a:sym typeface="Calibri"/>
              </a:rPr>
              <a:t>Decimals and percentages, including comparing and ordering</a:t>
            </a:r>
            <a:endParaRPr sz="1100">
              <a:solidFill>
                <a:schemeClr val="dk1"/>
              </a:solidFill>
              <a:latin typeface="Calibri"/>
              <a:ea typeface="Calibri"/>
              <a:cs typeface="Calibri"/>
              <a:sym typeface="Calibri"/>
            </a:endParaRPr>
          </a:p>
          <a:p>
            <a:pPr marL="457200" lvl="0" indent="-298450" algn="l" rtl="0">
              <a:spcBef>
                <a:spcPts val="0"/>
              </a:spcBef>
              <a:spcAft>
                <a:spcPts val="0"/>
              </a:spcAft>
              <a:buClr>
                <a:schemeClr val="dk1"/>
              </a:buClr>
              <a:buSzPts val="1100"/>
              <a:buFont typeface="Calibri"/>
              <a:buAutoNum type="arabicPeriod"/>
            </a:pPr>
            <a:r>
              <a:rPr lang="en-GB" sz="1100">
                <a:solidFill>
                  <a:schemeClr val="dk1"/>
                </a:solidFill>
                <a:latin typeface="Calibri"/>
                <a:ea typeface="Calibri"/>
                <a:cs typeface="Calibri"/>
                <a:sym typeface="Calibri"/>
              </a:rPr>
              <a:t>Rounding</a:t>
            </a:r>
            <a:endParaRPr sz="1100">
              <a:solidFill>
                <a:schemeClr val="dk1"/>
              </a:solidFill>
              <a:latin typeface="Calibri"/>
              <a:ea typeface="Calibri"/>
              <a:cs typeface="Calibri"/>
              <a:sym typeface="Calibri"/>
            </a:endParaRPr>
          </a:p>
          <a:p>
            <a:pPr marL="457200" lvl="0" indent="-298450" algn="l" rtl="0">
              <a:spcBef>
                <a:spcPts val="0"/>
              </a:spcBef>
              <a:spcAft>
                <a:spcPts val="0"/>
              </a:spcAft>
              <a:buClr>
                <a:schemeClr val="dk1"/>
              </a:buClr>
              <a:buSzPts val="1100"/>
              <a:buFont typeface="Calibri"/>
              <a:buAutoNum type="arabicPeriod"/>
            </a:pPr>
            <a:r>
              <a:rPr lang="en-GB" sz="1100">
                <a:solidFill>
                  <a:schemeClr val="dk1"/>
                </a:solidFill>
                <a:latin typeface="Calibri"/>
                <a:ea typeface="Calibri"/>
                <a:cs typeface="Calibri"/>
                <a:sym typeface="Calibri"/>
              </a:rPr>
              <a:t>Perimeter and Area</a:t>
            </a:r>
            <a:endParaRPr sz="1100">
              <a:solidFill>
                <a:schemeClr val="dk1"/>
              </a:solidFill>
              <a:latin typeface="Calibri"/>
              <a:ea typeface="Calibri"/>
              <a:cs typeface="Calibri"/>
              <a:sym typeface="Calibri"/>
            </a:endParaRPr>
          </a:p>
          <a:p>
            <a:pPr marL="457200" lvl="0" indent="-298450" algn="l" rtl="0">
              <a:spcBef>
                <a:spcPts val="0"/>
              </a:spcBef>
              <a:spcAft>
                <a:spcPts val="0"/>
              </a:spcAft>
              <a:buClr>
                <a:schemeClr val="dk1"/>
              </a:buClr>
              <a:buSzPts val="1100"/>
              <a:buFont typeface="Calibri"/>
              <a:buAutoNum type="arabicPeriod"/>
            </a:pPr>
            <a:r>
              <a:rPr lang="en-GB" sz="1100">
                <a:solidFill>
                  <a:schemeClr val="dk1"/>
                </a:solidFill>
                <a:latin typeface="Calibri"/>
                <a:ea typeface="Calibri"/>
                <a:cs typeface="Calibri"/>
                <a:sym typeface="Calibri"/>
              </a:rPr>
              <a:t>Statistics, including line graphs and tables</a:t>
            </a:r>
            <a:endParaRPr sz="1100">
              <a:solidFill>
                <a:schemeClr val="dk1"/>
              </a:solidFill>
              <a:latin typeface="Calibri"/>
              <a:ea typeface="Calibri"/>
              <a:cs typeface="Calibri"/>
              <a:sym typeface="Calibri"/>
            </a:endParaRPr>
          </a:p>
        </p:txBody>
      </p:sp>
      <p:sp>
        <p:nvSpPr>
          <p:cNvPr id="86" name="Google Shape;86;p1"/>
          <p:cNvSpPr/>
          <p:nvPr/>
        </p:nvSpPr>
        <p:spPr>
          <a:xfrm rot="-5400000">
            <a:off x="3536275" y="1045425"/>
            <a:ext cx="2229600" cy="91269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7" name="Google Shape;87;p1"/>
          <p:cNvSpPr/>
          <p:nvPr/>
        </p:nvSpPr>
        <p:spPr>
          <a:xfrm rot="-5400000">
            <a:off x="9629350" y="4210675"/>
            <a:ext cx="2275200" cy="28329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8" name="Google Shape;88;p1"/>
          <p:cNvSpPr/>
          <p:nvPr/>
        </p:nvSpPr>
        <p:spPr>
          <a:xfrm>
            <a:off x="9346300" y="67725"/>
            <a:ext cx="2841300" cy="42792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a:stretch/>
        </p:blipFill>
        <p:spPr>
          <a:xfrm>
            <a:off x="38103" y="44081"/>
            <a:ext cx="1213154" cy="1217366"/>
          </a:xfrm>
          <a:prstGeom prst="rect">
            <a:avLst/>
          </a:prstGeom>
          <a:noFill/>
          <a:ln>
            <a:noFill/>
          </a:ln>
        </p:spPr>
      </p:pic>
      <p:sp>
        <p:nvSpPr>
          <p:cNvPr id="90" name="Google Shape;90;p1"/>
          <p:cNvSpPr/>
          <p:nvPr/>
        </p:nvSpPr>
        <p:spPr>
          <a:xfrm>
            <a:off x="3170549" y="67731"/>
            <a:ext cx="6043200" cy="19257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l" rtl="0">
              <a:spcBef>
                <a:spcPts val="0"/>
              </a:spcBef>
              <a:spcAft>
                <a:spcPts val="0"/>
              </a:spcAft>
              <a:buClr>
                <a:schemeClr val="dk1"/>
              </a:buClr>
              <a:buSzPts val="1200"/>
              <a:buFont typeface="Arial"/>
              <a:buNone/>
            </a:pPr>
            <a:endParaRPr sz="11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100">
                <a:solidFill>
                  <a:schemeClr val="dk1"/>
                </a:solidFill>
                <a:latin typeface="Calibri"/>
                <a:ea typeface="Calibri"/>
                <a:cs typeface="Calibri"/>
                <a:sym typeface="Calibri"/>
              </a:rPr>
              <a:t>In English, Year 5 will read and explore a wonderful book called The Golden Horsemen Of Baghdad, which links brilliantly with our Art and History topics. This exciting story will be used to inspire descriptive and informative writing skills. Then we will examine the hilarious nonsense poetry of Lewis Carroll - namely, Jabberwocky. This allows children to explore ambitious vocabulary in a fun and individual way and is always one of their favourite units of the year. Our weekly Guided Reading lessons focus on a wide variety of texts and comprehension questions, helping to prepare children for Year 6 and beyond. We aim to cover a range of spelling patterns, including words ending with -able, -ably and -ibly, as well as time adverbs and words with suffixes. </a:t>
            </a:r>
            <a:endParaRPr sz="1100">
              <a:solidFill>
                <a:schemeClr val="dk1"/>
              </a:solidFill>
              <a:latin typeface="Calibri"/>
              <a:ea typeface="Calibri"/>
              <a:cs typeface="Calibri"/>
              <a:sym typeface="Calibri"/>
            </a:endParaRPr>
          </a:p>
        </p:txBody>
      </p:sp>
      <p:sp>
        <p:nvSpPr>
          <p:cNvPr id="91" name="Google Shape;91;p1"/>
          <p:cNvSpPr/>
          <p:nvPr/>
        </p:nvSpPr>
        <p:spPr>
          <a:xfrm>
            <a:off x="92118" y="1277491"/>
            <a:ext cx="2950376" cy="715899"/>
          </a:xfrm>
          <a:prstGeom prst="rect">
            <a:avLst/>
          </a:prstGeom>
          <a:noFill/>
          <a:ln w="34925"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2" name="Google Shape;92;p1"/>
          <p:cNvSpPr txBox="1"/>
          <p:nvPr/>
        </p:nvSpPr>
        <p:spPr>
          <a:xfrm>
            <a:off x="215684" y="1343052"/>
            <a:ext cx="28809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Year </a:t>
            </a:r>
            <a:r>
              <a:rPr lang="en-GB" sz="1600" b="1">
                <a:solidFill>
                  <a:schemeClr val="dk1"/>
                </a:solidFill>
                <a:latin typeface="Calibri"/>
                <a:ea typeface="Calibri"/>
                <a:cs typeface="Calibri"/>
                <a:sym typeface="Calibri"/>
              </a:rPr>
              <a:t>5</a:t>
            </a:r>
            <a:r>
              <a:rPr lang="en-GB" sz="1600" b="1" i="0" u="none" strike="noStrike" cap="none">
                <a:solidFill>
                  <a:schemeClr val="dk1"/>
                </a:solidFill>
                <a:latin typeface="Calibri"/>
                <a:ea typeface="Calibri"/>
                <a:cs typeface="Calibri"/>
                <a:sym typeface="Calibri"/>
              </a:rPr>
              <a:t> – </a:t>
            </a:r>
            <a:r>
              <a:rPr lang="en-GB" sz="1600" b="1">
                <a:solidFill>
                  <a:schemeClr val="dk1"/>
                </a:solidFill>
                <a:latin typeface="Calibri"/>
                <a:ea typeface="Calibri"/>
                <a:cs typeface="Calibri"/>
                <a:sym typeface="Calibri"/>
              </a:rPr>
              <a:t>Spring</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Curriculum Overview</a:t>
            </a:r>
            <a:endParaRPr sz="1400" b="0" i="0" u="none" strike="noStrike" cap="none">
              <a:solidFill>
                <a:srgbClr val="000000"/>
              </a:solidFill>
              <a:latin typeface="Arial"/>
              <a:ea typeface="Arial"/>
              <a:cs typeface="Arial"/>
              <a:sym typeface="Arial"/>
            </a:endParaRPr>
          </a:p>
        </p:txBody>
      </p:sp>
      <p:sp>
        <p:nvSpPr>
          <p:cNvPr id="93" name="Google Shape;93;p1"/>
          <p:cNvSpPr txBox="1"/>
          <p:nvPr/>
        </p:nvSpPr>
        <p:spPr>
          <a:xfrm>
            <a:off x="3170549" y="67730"/>
            <a:ext cx="5494283"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Literacy and Language Skills</a:t>
            </a:r>
            <a:endParaRPr sz="1400" b="0" i="0" u="none" strike="noStrike" cap="none">
              <a:solidFill>
                <a:srgbClr val="000000"/>
              </a:solidFill>
              <a:latin typeface="Arial"/>
              <a:ea typeface="Arial"/>
              <a:cs typeface="Arial"/>
              <a:sym typeface="Arial"/>
            </a:endParaRPr>
          </a:p>
        </p:txBody>
      </p:sp>
      <p:sp>
        <p:nvSpPr>
          <p:cNvPr id="94" name="Google Shape;94;p1"/>
          <p:cNvSpPr txBox="1"/>
          <p:nvPr/>
        </p:nvSpPr>
        <p:spPr>
          <a:xfrm>
            <a:off x="3170550" y="2128587"/>
            <a:ext cx="5494283"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Mathematical skills and knowledge</a:t>
            </a:r>
            <a:endParaRPr sz="1400" b="0" i="0" u="none" strike="noStrike" cap="none">
              <a:solidFill>
                <a:srgbClr val="000000"/>
              </a:solidFill>
              <a:latin typeface="Arial"/>
              <a:ea typeface="Arial"/>
              <a:cs typeface="Arial"/>
              <a:sym typeface="Arial"/>
            </a:endParaRPr>
          </a:p>
        </p:txBody>
      </p:sp>
      <p:sp>
        <p:nvSpPr>
          <p:cNvPr id="95" name="Google Shape;95;p1"/>
          <p:cNvSpPr txBox="1"/>
          <p:nvPr/>
        </p:nvSpPr>
        <p:spPr>
          <a:xfrm>
            <a:off x="87625" y="2140575"/>
            <a:ext cx="3082800" cy="2062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Science</a:t>
            </a:r>
            <a:endParaRPr sz="1600" b="1" i="0" u="none" strike="noStrike" cap="none">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000">
                <a:solidFill>
                  <a:schemeClr val="dk1"/>
                </a:solidFill>
                <a:latin typeface="Calibri"/>
                <a:ea typeface="Calibri"/>
                <a:cs typeface="Calibri"/>
                <a:sym typeface="Calibri"/>
              </a:rPr>
              <a:t>We ask questions about everyday materials as part of our Spring Science work, deepening our knowledge of solids and liquids. We investigate changes of state by making solutions, analysing the difference between burning and melting, making filters and dissolving materials, considering what changes are irreversible. </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Computing</a:t>
            </a:r>
            <a:endParaRPr sz="1600" b="1" i="0" u="none" strike="noStrike" cap="none">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000">
                <a:solidFill>
                  <a:schemeClr val="dk1"/>
                </a:solidFill>
                <a:latin typeface="Calibri"/>
                <a:ea typeface="Calibri"/>
                <a:cs typeface="Calibri"/>
                <a:sym typeface="Calibri"/>
              </a:rPr>
              <a:t>After learning a few filming techniques, we plan, make and evaluate a video about a self-directed topic. </a:t>
            </a:r>
            <a:endParaRPr sz="1600" b="1">
              <a:solidFill>
                <a:schemeClr val="dk1"/>
              </a:solidFill>
              <a:latin typeface="Calibri"/>
              <a:ea typeface="Calibri"/>
              <a:cs typeface="Calibri"/>
              <a:sym typeface="Calibri"/>
            </a:endParaRPr>
          </a:p>
        </p:txBody>
      </p:sp>
      <p:sp>
        <p:nvSpPr>
          <p:cNvPr id="96" name="Google Shape;96;p1"/>
          <p:cNvSpPr txBox="1"/>
          <p:nvPr/>
        </p:nvSpPr>
        <p:spPr>
          <a:xfrm>
            <a:off x="9425050" y="158350"/>
            <a:ext cx="2762400" cy="42789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chemeClr val="dk1"/>
              </a:buClr>
              <a:buSzPts val="1600"/>
              <a:buFont typeface="Arial"/>
              <a:buNone/>
            </a:pPr>
            <a:r>
              <a:rPr lang="en-GB" sz="1600" b="1">
                <a:solidFill>
                  <a:schemeClr val="dk1"/>
                </a:solidFill>
                <a:latin typeface="Calibri"/>
                <a:ea typeface="Calibri"/>
                <a:cs typeface="Calibri"/>
                <a:sym typeface="Calibri"/>
              </a:rPr>
              <a:t>Creativity and PE</a:t>
            </a:r>
            <a:endParaRPr sz="1600" b="1">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600"/>
              <a:buFont typeface="Arial"/>
              <a:buNone/>
            </a:pPr>
            <a:r>
              <a:rPr lang="en-GB" sz="1600" b="1">
                <a:solidFill>
                  <a:schemeClr val="dk1"/>
                </a:solidFill>
                <a:latin typeface="Calibri"/>
                <a:ea typeface="Calibri"/>
                <a:cs typeface="Calibri"/>
                <a:sym typeface="Calibri"/>
              </a:rPr>
              <a:t>Art</a:t>
            </a:r>
            <a:endParaRPr sz="1600" b="1">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000">
                <a:solidFill>
                  <a:schemeClr val="dk1"/>
                </a:solidFill>
                <a:latin typeface="Calibri"/>
                <a:ea typeface="Calibri"/>
                <a:cs typeface="Calibri"/>
                <a:sym typeface="Calibri"/>
              </a:rPr>
              <a:t>After an eye-opening introduction to Islamic art, we try our hand at making a stencil using Islamic-inspired colours and patterns. After practising some sketching and colour-mixing, we also look at the visually-appealing work of Bisa Butler and create our own version using paints. </a:t>
            </a:r>
            <a:endParaRPr sz="10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endParaRPr sz="10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600"/>
              <a:buFont typeface="Arial"/>
              <a:buNone/>
            </a:pPr>
            <a:r>
              <a:rPr lang="en-GB" sz="1600" b="1">
                <a:solidFill>
                  <a:schemeClr val="dk1"/>
                </a:solidFill>
                <a:latin typeface="Calibri"/>
                <a:ea typeface="Calibri"/>
                <a:cs typeface="Calibri"/>
                <a:sym typeface="Calibri"/>
              </a:rPr>
              <a:t>PE</a:t>
            </a:r>
            <a:endParaRPr sz="1600" b="1">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000">
                <a:solidFill>
                  <a:schemeClr val="dk1"/>
                </a:solidFill>
                <a:latin typeface="Calibri"/>
                <a:ea typeface="Calibri"/>
                <a:cs typeface="Calibri"/>
                <a:sym typeface="Calibri"/>
              </a:rPr>
              <a:t>Indoor - Leadership and Gymnastics 2; Outdoor - Netball and Tag Rugby</a:t>
            </a:r>
            <a:endParaRPr sz="10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endParaRPr sz="1000">
              <a:solidFill>
                <a:schemeClr val="dk1"/>
              </a:solidFill>
              <a:latin typeface="Calibri"/>
              <a:ea typeface="Calibri"/>
              <a:cs typeface="Calibri"/>
              <a:sym typeface="Calibri"/>
            </a:endParaRPr>
          </a:p>
          <a:p>
            <a:pPr marL="0" lvl="0" indent="0" algn="l" rtl="0">
              <a:spcBef>
                <a:spcPts val="0"/>
              </a:spcBef>
              <a:spcAft>
                <a:spcPts val="0"/>
              </a:spcAft>
              <a:buClr>
                <a:schemeClr val="dk1"/>
              </a:buClr>
              <a:buFont typeface="Arial"/>
              <a:buNone/>
            </a:pPr>
            <a:r>
              <a:rPr lang="en-GB" sz="1600" b="1">
                <a:solidFill>
                  <a:schemeClr val="dk1"/>
                </a:solidFill>
                <a:latin typeface="Calibri"/>
                <a:ea typeface="Calibri"/>
                <a:cs typeface="Calibri"/>
                <a:sym typeface="Calibri"/>
              </a:rPr>
              <a:t>Homework expectations</a:t>
            </a:r>
            <a:endParaRPr sz="1600" b="1">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200">
                <a:solidFill>
                  <a:srgbClr val="FF0000"/>
                </a:solidFill>
                <a:latin typeface="Calibri"/>
                <a:ea typeface="Calibri"/>
                <a:cs typeface="Calibri"/>
                <a:sym typeface="Calibri"/>
              </a:rPr>
              <a:t>Reading</a:t>
            </a:r>
            <a:r>
              <a:rPr lang="en-GB" sz="1200">
                <a:solidFill>
                  <a:schemeClr val="dk1"/>
                </a:solidFill>
                <a:latin typeface="Calibri"/>
                <a:ea typeface="Calibri"/>
                <a:cs typeface="Calibri"/>
                <a:sym typeface="Calibri"/>
              </a:rPr>
              <a:t> - 10-20 mins : 5 times weekly</a:t>
            </a: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GB" sz="1200">
                <a:solidFill>
                  <a:srgbClr val="FF0000"/>
                </a:solidFill>
                <a:latin typeface="Calibri"/>
                <a:ea typeface="Calibri"/>
                <a:cs typeface="Calibri"/>
                <a:sym typeface="Calibri"/>
              </a:rPr>
              <a:t>Maths </a:t>
            </a:r>
            <a:r>
              <a:rPr lang="en-GB" sz="1200">
                <a:solidFill>
                  <a:schemeClr val="dk1"/>
                </a:solidFill>
                <a:latin typeface="Calibri"/>
                <a:ea typeface="Calibri"/>
                <a:cs typeface="Calibri"/>
                <a:sym typeface="Calibri"/>
              </a:rPr>
              <a:t>- 10 mins : 5 times weekly</a:t>
            </a: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200">
                <a:solidFill>
                  <a:schemeClr val="dk1"/>
                </a:solidFill>
                <a:latin typeface="Calibri"/>
                <a:ea typeface="Calibri"/>
                <a:cs typeface="Calibri"/>
                <a:sym typeface="Calibri"/>
              </a:rPr>
              <a:t>- Times tables practice </a:t>
            </a: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200">
                <a:solidFill>
                  <a:srgbClr val="FF0000"/>
                </a:solidFill>
                <a:latin typeface="Calibri"/>
                <a:ea typeface="Calibri"/>
                <a:cs typeface="Calibri"/>
                <a:sym typeface="Calibri"/>
              </a:rPr>
              <a:t>Spellings</a:t>
            </a:r>
            <a:r>
              <a:rPr lang="en-GB" sz="1200">
                <a:solidFill>
                  <a:schemeClr val="dk1"/>
                </a:solidFill>
                <a:latin typeface="Calibri"/>
                <a:ea typeface="Calibri"/>
                <a:cs typeface="Calibri"/>
                <a:sym typeface="Calibri"/>
              </a:rPr>
              <a:t> - Complete 30 points minimum each week</a:t>
            </a: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200" b="1">
                <a:solidFill>
                  <a:schemeClr val="dk1"/>
                </a:solidFill>
                <a:latin typeface="Calibri"/>
                <a:ea typeface="Calibri"/>
                <a:cs typeface="Calibri"/>
                <a:sym typeface="Calibri"/>
              </a:rPr>
              <a:t>Some children are enrolled in Nessy and must complete 15-20 minutes per week at home.</a:t>
            </a:r>
            <a:endParaRPr sz="1000">
              <a:solidFill>
                <a:schemeClr val="dk1"/>
              </a:solidFill>
              <a:latin typeface="Calibri"/>
              <a:ea typeface="Calibri"/>
              <a:cs typeface="Calibri"/>
              <a:sym typeface="Calibri"/>
            </a:endParaRPr>
          </a:p>
        </p:txBody>
      </p:sp>
      <p:sp>
        <p:nvSpPr>
          <p:cNvPr id="97" name="Google Shape;97;p1"/>
          <p:cNvSpPr txBox="1"/>
          <p:nvPr/>
        </p:nvSpPr>
        <p:spPr>
          <a:xfrm>
            <a:off x="90775" y="4482025"/>
            <a:ext cx="9120600" cy="25551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chemeClr val="dk1"/>
              </a:buClr>
              <a:buSzPts val="1600"/>
              <a:buFont typeface="Arial"/>
              <a:buNone/>
            </a:pPr>
            <a:r>
              <a:rPr lang="en-GB" sz="1600" b="1">
                <a:solidFill>
                  <a:schemeClr val="dk1"/>
                </a:solidFill>
                <a:latin typeface="Calibri"/>
                <a:ea typeface="Calibri"/>
                <a:cs typeface="Calibri"/>
                <a:sym typeface="Calibri"/>
              </a:rPr>
              <a:t>Understanding the world around us</a:t>
            </a:r>
            <a:endParaRPr sz="1600" b="1">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600"/>
              <a:buFont typeface="Arial"/>
              <a:buNone/>
            </a:pPr>
            <a:r>
              <a:rPr lang="en-GB" sz="1600" b="1">
                <a:solidFill>
                  <a:schemeClr val="dk1"/>
                </a:solidFill>
                <a:latin typeface="Calibri"/>
                <a:ea typeface="Calibri"/>
                <a:cs typeface="Calibri"/>
                <a:sym typeface="Calibri"/>
              </a:rPr>
              <a:t>History</a:t>
            </a:r>
            <a:endParaRPr sz="1600" b="1">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000">
                <a:solidFill>
                  <a:schemeClr val="dk1"/>
                </a:solidFill>
                <a:latin typeface="Calibri"/>
                <a:ea typeface="Calibri"/>
                <a:cs typeface="Calibri"/>
                <a:sym typeface="Calibri"/>
              </a:rPr>
              <a:t>We chart the early expansion of Islam and the great city of Baghdad - the world’s centre of culture and learning at the time where countless amazing inventions were created. From indoor plumbing to cultural diversity to the numerals we still use today, we find out why this period what significant. We also compare life in Baghdad to life in Saxon Britain at the time. </a:t>
            </a:r>
            <a:endParaRPr sz="10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600"/>
              <a:buFont typeface="Arial"/>
              <a:buNone/>
            </a:pPr>
            <a:r>
              <a:rPr lang="en-GB" sz="1600" b="1">
                <a:solidFill>
                  <a:schemeClr val="dk1"/>
                </a:solidFill>
                <a:latin typeface="Calibri"/>
                <a:ea typeface="Calibri"/>
                <a:cs typeface="Calibri"/>
                <a:sym typeface="Calibri"/>
              </a:rPr>
              <a:t>RE</a:t>
            </a:r>
            <a:endParaRPr sz="1600" b="1">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000">
                <a:solidFill>
                  <a:schemeClr val="dk1"/>
                </a:solidFill>
                <a:latin typeface="Calibri"/>
                <a:ea typeface="Calibri"/>
                <a:cs typeface="Calibri"/>
                <a:sym typeface="Calibri"/>
              </a:rPr>
              <a:t>Continuing our exploration of Judaism, we examine weddings, rites of passage, worship, forgiveness and festivals including Passover, all the while drawing comparisons with Christianity and other world religions as well as finding connections with our own daily lives, experiences and views. We also uncover the meaning of the Easter story. </a:t>
            </a:r>
            <a:endParaRPr sz="1600" b="1">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600"/>
              <a:buFont typeface="Arial"/>
              <a:buNone/>
            </a:pPr>
            <a:r>
              <a:rPr lang="en-GB" sz="1600" b="1">
                <a:solidFill>
                  <a:schemeClr val="dk1"/>
                </a:solidFill>
                <a:latin typeface="Calibri"/>
                <a:ea typeface="Calibri"/>
                <a:cs typeface="Calibri"/>
                <a:sym typeface="Calibri"/>
              </a:rPr>
              <a:t>PSHE</a:t>
            </a:r>
            <a:endParaRPr sz="1600" b="1">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000">
                <a:solidFill>
                  <a:schemeClr val="dk1"/>
                </a:solidFill>
                <a:latin typeface="Calibri"/>
                <a:ea typeface="Calibri"/>
                <a:cs typeface="Calibri"/>
                <a:sym typeface="Calibri"/>
              </a:rPr>
              <a:t>In Year 5 PSHE sessions during the Spring Term, we talk about growing up, dreams for the future including careers and how we can support each other. We also cover important issues such as the dangers of smoking and alcohol, emergency aid skills, body image and healthy living, ensuring all topics are discussed in an age-appropriate context and with a thoughtful approach. </a:t>
            </a:r>
            <a:endParaRPr sz="16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endParaRPr sz="1600" b="1">
              <a:solidFill>
                <a:schemeClr val="dk1"/>
              </a:solidFill>
              <a:latin typeface="Calibri"/>
              <a:ea typeface="Calibri"/>
              <a:cs typeface="Calibri"/>
              <a:sym typeface="Calibri"/>
            </a:endParaRPr>
          </a:p>
        </p:txBody>
      </p:sp>
      <p:sp>
        <p:nvSpPr>
          <p:cNvPr id="98" name="Google Shape;98;p1"/>
          <p:cNvSpPr txBox="1"/>
          <p:nvPr/>
        </p:nvSpPr>
        <p:spPr>
          <a:xfrm>
            <a:off x="9526150" y="4494075"/>
            <a:ext cx="2481600" cy="2447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Key vocabulary this term:</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endParaRPr sz="16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r>
              <a:rPr lang="en-GB" sz="1500">
                <a:solidFill>
                  <a:schemeClr val="dk1"/>
                </a:solidFill>
                <a:latin typeface="Calibri"/>
                <a:ea typeface="Calibri"/>
                <a:cs typeface="Calibri"/>
                <a:sym typeface="Calibri"/>
              </a:rPr>
              <a:t>Rounding</a:t>
            </a:r>
            <a:endParaRPr sz="15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r>
              <a:rPr lang="en-GB" sz="1500">
                <a:solidFill>
                  <a:schemeClr val="dk1"/>
                </a:solidFill>
                <a:latin typeface="Calibri"/>
                <a:ea typeface="Calibri"/>
                <a:cs typeface="Calibri"/>
                <a:sym typeface="Calibri"/>
              </a:rPr>
              <a:t>Perimeter </a:t>
            </a:r>
            <a:endParaRPr sz="15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r>
              <a:rPr lang="en-GB" sz="1500">
                <a:solidFill>
                  <a:schemeClr val="dk1"/>
                </a:solidFill>
                <a:latin typeface="Calibri"/>
                <a:ea typeface="Calibri"/>
                <a:cs typeface="Calibri"/>
                <a:sym typeface="Calibri"/>
              </a:rPr>
              <a:t>Area</a:t>
            </a:r>
            <a:endParaRPr sz="15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r>
              <a:rPr lang="en-GB" sz="1500">
                <a:solidFill>
                  <a:schemeClr val="dk1"/>
                </a:solidFill>
                <a:latin typeface="Calibri"/>
                <a:ea typeface="Calibri"/>
                <a:cs typeface="Calibri"/>
                <a:sym typeface="Calibri"/>
              </a:rPr>
              <a:t>Islamic</a:t>
            </a:r>
            <a:endParaRPr sz="15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r>
              <a:rPr lang="en-GB" sz="1500">
                <a:solidFill>
                  <a:schemeClr val="dk1"/>
                </a:solidFill>
                <a:latin typeface="Calibri"/>
                <a:ea typeface="Calibri"/>
                <a:cs typeface="Calibri"/>
                <a:sym typeface="Calibri"/>
              </a:rPr>
              <a:t>States of matter</a:t>
            </a:r>
            <a:endParaRPr sz="15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r>
              <a:rPr lang="en-GB" sz="1500">
                <a:solidFill>
                  <a:schemeClr val="dk1"/>
                </a:solidFill>
                <a:latin typeface="Calibri"/>
                <a:ea typeface="Calibri"/>
                <a:cs typeface="Calibri"/>
                <a:sym typeface="Calibri"/>
              </a:rPr>
              <a:t>Leadership</a:t>
            </a:r>
            <a:endParaRPr sz="15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r>
              <a:rPr lang="en-GB" sz="1500">
                <a:solidFill>
                  <a:schemeClr val="dk1"/>
                </a:solidFill>
                <a:latin typeface="Calibri"/>
                <a:ea typeface="Calibri"/>
                <a:cs typeface="Calibri"/>
                <a:sym typeface="Calibri"/>
              </a:rPr>
              <a:t>Rite of passage</a:t>
            </a:r>
            <a:endParaRPr sz="15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endParaRPr sz="1600" b="1">
              <a:solidFill>
                <a:schemeClr val="dk1"/>
              </a:solidFill>
              <a:latin typeface="Calibri"/>
              <a:ea typeface="Calibri"/>
              <a:cs typeface="Calibri"/>
              <a:sym typeface="Calibri"/>
            </a:endParaRPr>
          </a:p>
        </p:txBody>
      </p:sp>
      <p:sp>
        <p:nvSpPr>
          <p:cNvPr id="99" name="Google Shape;99;p1"/>
          <p:cNvSpPr txBox="1"/>
          <p:nvPr/>
        </p:nvSpPr>
        <p:spPr>
          <a:xfrm>
            <a:off x="1373807" y="384229"/>
            <a:ext cx="1589019"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rgbClr val="385623"/>
                </a:solidFill>
                <a:latin typeface="Calibri"/>
                <a:ea typeface="Calibri"/>
                <a:cs typeface="Calibri"/>
                <a:sym typeface="Calibri"/>
              </a:rPr>
              <a:t>‘Love learning, love life!’</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623</Words>
  <Application>Microsoft Office PowerPoint</Application>
  <PresentationFormat>Widescreen</PresentationFormat>
  <Paragraphs>50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 Lowery</dc:creator>
  <cp:lastModifiedBy>Liz Carlin</cp:lastModifiedBy>
  <cp:revision>1</cp:revision>
  <dcterms:created xsi:type="dcterms:W3CDTF">2025-11-05T09:56:45Z</dcterms:created>
  <dcterms:modified xsi:type="dcterms:W3CDTF">2025-12-16T10:50:46Z</dcterms:modified>
</cp:coreProperties>
</file>