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iqKWpzHnHPnCcRD3LiGGmw17Rmw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ttrockstars.com/" TargetMode="External"/><Relationship Id="rId5" Type="http://schemas.openxmlformats.org/officeDocument/2006/relationships/hyperlink" Target="http://readtheory.org" TargetMode="External"/><Relationship Id="rId6" Type="http://schemas.openxmlformats.org/officeDocument/2006/relationships/hyperlink" Target="https://www.bbc.co.uk/bitesize/levels/zbr9wm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70550" y="2128587"/>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200">
                <a:solidFill>
                  <a:schemeClr val="lt1"/>
                </a:solidFill>
                <a:latin typeface="Calibri"/>
                <a:ea typeface="Calibri"/>
                <a:cs typeface="Calibri"/>
                <a:sym typeface="Calibri"/>
              </a:rPr>
              <a:t>PPEP</a:t>
            </a:r>
            <a:endParaRPr b="0" i="0" sz="12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chemeClr val="lt1"/>
                </a:solidFill>
                <a:latin typeface="Calibri"/>
                <a:ea typeface="Calibri"/>
                <a:cs typeface="Calibri"/>
                <a:sym typeface="Calibri"/>
              </a:rPr>
              <a:t>In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en-GB" sz="1800">
                <a:solidFill>
                  <a:schemeClr val="lt1"/>
                </a:solidFill>
                <a:latin typeface="Calibri"/>
                <a:ea typeface="Calibri"/>
                <a:cs typeface="Calibri"/>
                <a:sym typeface="Calibri"/>
              </a:rPr>
              <a:t>i</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GB" sz="1600" u="none" cap="none" strike="noStrike">
                <a:solidFill>
                  <a:schemeClr val="dk1"/>
                </a:solidFill>
                <a:latin typeface="Calibri"/>
                <a:ea typeface="Calibri"/>
                <a:cs typeface="Calibri"/>
                <a:sym typeface="Calibri"/>
              </a:rPr>
              <a:t>Year</a:t>
            </a:r>
            <a:r>
              <a:rPr b="1" lang="en-GB" sz="1600">
                <a:solidFill>
                  <a:schemeClr val="dk1"/>
                </a:solidFill>
                <a:latin typeface="Calibri"/>
                <a:ea typeface="Calibri"/>
                <a:cs typeface="Calibri"/>
                <a:sym typeface="Calibri"/>
              </a:rPr>
              <a:t> 6</a:t>
            </a:r>
            <a:r>
              <a:rPr b="1" i="0" lang="en-GB" sz="1600" u="none" cap="none" strike="noStrike">
                <a:solidFill>
                  <a:schemeClr val="dk1"/>
                </a:solidFill>
                <a:latin typeface="Calibri"/>
                <a:ea typeface="Calibri"/>
                <a:cs typeface="Calibri"/>
                <a:sym typeface="Calibri"/>
              </a:rPr>
              <a:t> – Autumn </a:t>
            </a:r>
            <a:endParaRPr/>
          </a:p>
          <a:p>
            <a:pPr indent="0" lvl="0" marL="0" marR="0" rtl="0" algn="l">
              <a:spcBef>
                <a:spcPts val="0"/>
              </a:spcBef>
              <a:spcAft>
                <a:spcPts val="0"/>
              </a:spcAft>
              <a:buNone/>
            </a:pPr>
            <a:r>
              <a:rPr b="1" lang="en-GB" sz="1600">
                <a:solidFill>
                  <a:schemeClr val="dk1"/>
                </a:solidFill>
                <a:latin typeface="Calibri"/>
                <a:ea typeface="Calibri"/>
                <a:cs typeface="Calibri"/>
                <a:sym typeface="Calibri"/>
              </a:rPr>
              <a:t>Curriculum Overview</a:t>
            </a:r>
            <a:endParaRPr/>
          </a:p>
        </p:txBody>
      </p:sp>
      <p:sp>
        <p:nvSpPr>
          <p:cNvPr id="93" name="Google Shape;93;p1"/>
          <p:cNvSpPr txBox="1"/>
          <p:nvPr/>
        </p:nvSpPr>
        <p:spPr>
          <a:xfrm>
            <a:off x="3170549" y="67730"/>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Literacy and Language Skills</a:t>
            </a:r>
            <a:endParaRPr/>
          </a:p>
        </p:txBody>
      </p:sp>
      <p:sp>
        <p:nvSpPr>
          <p:cNvPr id="94" name="Google Shape;94;p1"/>
          <p:cNvSpPr txBox="1"/>
          <p:nvPr/>
        </p:nvSpPr>
        <p:spPr>
          <a:xfrm>
            <a:off x="3170550" y="2128587"/>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Mathematical skills and knowledge</a:t>
            </a:r>
            <a:endParaRPr/>
          </a:p>
        </p:txBody>
      </p:sp>
      <p:sp>
        <p:nvSpPr>
          <p:cNvPr id="95" name="Google Shape;95;p1"/>
          <p:cNvSpPr txBox="1"/>
          <p:nvPr/>
        </p:nvSpPr>
        <p:spPr>
          <a:xfrm>
            <a:off x="87625" y="2140565"/>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Science and Computing</a:t>
            </a:r>
            <a:endParaRPr/>
          </a:p>
        </p:txBody>
      </p:sp>
      <p:sp>
        <p:nvSpPr>
          <p:cNvPr id="96" name="Google Shape;96;p1"/>
          <p:cNvSpPr txBox="1"/>
          <p:nvPr/>
        </p:nvSpPr>
        <p:spPr>
          <a:xfrm>
            <a:off x="3170550" y="4482051"/>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Understanding the world around us - Geography and History</a:t>
            </a:r>
            <a:endParaRPr/>
          </a:p>
        </p:txBody>
      </p:sp>
      <p:sp>
        <p:nvSpPr>
          <p:cNvPr id="97" name="Google Shape;97;p1"/>
          <p:cNvSpPr txBox="1"/>
          <p:nvPr/>
        </p:nvSpPr>
        <p:spPr>
          <a:xfrm>
            <a:off x="87625" y="4499096"/>
            <a:ext cx="3194657"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Creativity and PE</a:t>
            </a:r>
            <a:endParaRPr/>
          </a:p>
        </p:txBody>
      </p:sp>
      <p:sp>
        <p:nvSpPr>
          <p:cNvPr id="98" name="Google Shape;98;p1"/>
          <p:cNvSpPr txBox="1"/>
          <p:nvPr/>
        </p:nvSpPr>
        <p:spPr>
          <a:xfrm>
            <a:off x="9351724" y="67730"/>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Key vocabulary this term</a:t>
            </a:r>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1"/>
          <p:cNvSpPr txBox="1"/>
          <p:nvPr/>
        </p:nvSpPr>
        <p:spPr>
          <a:xfrm>
            <a:off x="9336400" y="2297864"/>
            <a:ext cx="5494283"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Homework expectations</a:t>
            </a:r>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800">
                <a:solidFill>
                  <a:srgbClr val="385623"/>
                </a:solidFill>
                <a:latin typeface="Calibri"/>
                <a:ea typeface="Calibri"/>
                <a:cs typeface="Calibri"/>
                <a:sym typeface="Calibri"/>
              </a:rPr>
              <a:t>‘Love learning, love life!’</a:t>
            </a:r>
            <a:endParaRPr/>
          </a:p>
        </p:txBody>
      </p:sp>
      <p:sp>
        <p:nvSpPr>
          <p:cNvPr id="102" name="Google Shape;102;p1"/>
          <p:cNvSpPr/>
          <p:nvPr/>
        </p:nvSpPr>
        <p:spPr>
          <a:xfrm rot="-5400000">
            <a:off x="9620602" y="4214894"/>
            <a:ext cx="2194062"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1"/>
          <p:cNvSpPr txBox="1"/>
          <p:nvPr/>
        </p:nvSpPr>
        <p:spPr>
          <a:xfrm>
            <a:off x="9336400" y="4506599"/>
            <a:ext cx="3194657" cy="338554"/>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Links to enhance and support</a:t>
            </a:r>
            <a:endParaRPr/>
          </a:p>
        </p:txBody>
      </p:sp>
      <p:sp>
        <p:nvSpPr>
          <p:cNvPr id="104" name="Google Shape;104;p1"/>
          <p:cNvSpPr txBox="1"/>
          <p:nvPr/>
        </p:nvSpPr>
        <p:spPr>
          <a:xfrm>
            <a:off x="3315675" y="398125"/>
            <a:ext cx="5645400" cy="1467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a:solidFill>
                  <a:schemeClr val="dk1"/>
                </a:solidFill>
                <a:latin typeface="Calibri"/>
                <a:ea typeface="Calibri"/>
                <a:cs typeface="Calibri"/>
                <a:sym typeface="Calibri"/>
              </a:rPr>
              <a:t>I</a:t>
            </a:r>
            <a:r>
              <a:rPr lang="en-GB" sz="1200">
                <a:solidFill>
                  <a:schemeClr val="dk1"/>
                </a:solidFill>
                <a:latin typeface="Calibri"/>
                <a:ea typeface="Calibri"/>
                <a:cs typeface="Calibri"/>
                <a:sym typeface="Calibri"/>
              </a:rPr>
              <a:t>n English, year 6 begin the year with</a:t>
            </a:r>
            <a:r>
              <a:rPr b="1" lang="en-GB" sz="1200">
                <a:solidFill>
                  <a:schemeClr val="dk1"/>
                </a:solidFill>
                <a:latin typeface="Calibri"/>
                <a:ea typeface="Calibri"/>
                <a:cs typeface="Calibri"/>
                <a:sym typeface="Calibri"/>
              </a:rPr>
              <a:t> The Giant’s Necklace </a:t>
            </a:r>
            <a:r>
              <a:rPr lang="en-GB" sz="1200">
                <a:solidFill>
                  <a:schemeClr val="dk1"/>
                </a:solidFill>
                <a:latin typeface="Calibri"/>
                <a:ea typeface="Calibri"/>
                <a:cs typeface="Calibri"/>
                <a:sym typeface="Calibri"/>
              </a:rPr>
              <a:t>by Michael Morpurgo. From this text the children write a setting description of a calm beach and a stormy beach. Following that we study </a:t>
            </a:r>
            <a:r>
              <a:rPr b="1" lang="en-GB" sz="1200">
                <a:solidFill>
                  <a:schemeClr val="dk1"/>
                </a:solidFill>
                <a:latin typeface="Calibri"/>
                <a:ea typeface="Calibri"/>
                <a:cs typeface="Calibri"/>
                <a:sym typeface="Calibri"/>
              </a:rPr>
              <a:t>The Arrival</a:t>
            </a:r>
            <a:r>
              <a:rPr lang="en-GB" sz="1200">
                <a:solidFill>
                  <a:schemeClr val="dk1"/>
                </a:solidFill>
                <a:latin typeface="Calibri"/>
                <a:ea typeface="Calibri"/>
                <a:cs typeface="Calibri"/>
                <a:sym typeface="Calibri"/>
              </a:rPr>
              <a:t>- a beautiful picture book about migration. The children learn the skills of </a:t>
            </a:r>
            <a:r>
              <a:rPr lang="en-GB" sz="1200">
                <a:solidFill>
                  <a:schemeClr val="dk1"/>
                </a:solidFill>
                <a:latin typeface="Calibri"/>
                <a:ea typeface="Calibri"/>
                <a:cs typeface="Calibri"/>
                <a:sym typeface="Calibri"/>
              </a:rPr>
              <a:t>portraying</a:t>
            </a:r>
            <a:r>
              <a:rPr lang="en-GB" sz="1200">
                <a:solidFill>
                  <a:schemeClr val="dk1"/>
                </a:solidFill>
                <a:latin typeface="Calibri"/>
                <a:ea typeface="Calibri"/>
                <a:cs typeface="Calibri"/>
                <a:sym typeface="Calibri"/>
              </a:rPr>
              <a:t> emotions in characters. The third unit of the term is </a:t>
            </a:r>
            <a:r>
              <a:rPr b="1" lang="en-GB" sz="1200">
                <a:solidFill>
                  <a:schemeClr val="dk1"/>
                </a:solidFill>
                <a:latin typeface="Calibri"/>
                <a:ea typeface="Calibri"/>
                <a:cs typeface="Calibri"/>
                <a:sym typeface="Calibri"/>
              </a:rPr>
              <a:t>Stay Where You Are Then Leave</a:t>
            </a:r>
            <a:r>
              <a:rPr lang="en-GB" sz="1200">
                <a:solidFill>
                  <a:schemeClr val="dk1"/>
                </a:solidFill>
                <a:latin typeface="Calibri"/>
                <a:ea typeface="Calibri"/>
                <a:cs typeface="Calibri"/>
                <a:sym typeface="Calibri"/>
              </a:rPr>
              <a:t>- John Boyne. Pupils write a diary from the point of view of Alfie, the </a:t>
            </a:r>
            <a:r>
              <a:rPr lang="en-GB" sz="1200">
                <a:solidFill>
                  <a:schemeClr val="dk1"/>
                </a:solidFill>
                <a:latin typeface="Calibri"/>
                <a:ea typeface="Calibri"/>
                <a:cs typeface="Calibri"/>
                <a:sym typeface="Calibri"/>
              </a:rPr>
              <a:t>protagonist,</a:t>
            </a:r>
            <a:r>
              <a:rPr lang="en-GB" sz="1200">
                <a:solidFill>
                  <a:schemeClr val="dk1"/>
                </a:solidFill>
                <a:latin typeface="Calibri"/>
                <a:ea typeface="Calibri"/>
                <a:cs typeface="Calibri"/>
                <a:sym typeface="Calibri"/>
              </a:rPr>
              <a:t> and a letter from him to his dad. The final unit of the term is writing an</a:t>
            </a:r>
            <a:r>
              <a:rPr b="1" lang="en-GB" sz="1200">
                <a:solidFill>
                  <a:schemeClr val="dk1"/>
                </a:solidFill>
                <a:latin typeface="Calibri"/>
                <a:ea typeface="Calibri"/>
                <a:cs typeface="Calibri"/>
                <a:sym typeface="Calibri"/>
              </a:rPr>
              <a:t> Information text about Hampton Court Palace</a:t>
            </a:r>
            <a:r>
              <a:rPr lang="en-GB"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p:txBody>
      </p:sp>
      <p:sp>
        <p:nvSpPr>
          <p:cNvPr id="105" name="Google Shape;105;p1"/>
          <p:cNvSpPr txBox="1"/>
          <p:nvPr/>
        </p:nvSpPr>
        <p:spPr>
          <a:xfrm>
            <a:off x="3251650" y="2432267"/>
            <a:ext cx="5645400" cy="181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In maths pupils focus on:</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b="1" lang="en-GB" sz="1200">
                <a:solidFill>
                  <a:schemeClr val="dk1"/>
                </a:solidFill>
                <a:latin typeface="Calibri"/>
                <a:ea typeface="Calibri"/>
                <a:cs typeface="Calibri"/>
                <a:sym typeface="Calibri"/>
              </a:rPr>
              <a:t>Number- </a:t>
            </a:r>
            <a:r>
              <a:rPr lang="en-GB" sz="1200">
                <a:solidFill>
                  <a:schemeClr val="dk1"/>
                </a:solidFill>
                <a:latin typeface="Calibri"/>
                <a:ea typeface="Calibri"/>
                <a:cs typeface="Calibri"/>
                <a:sym typeface="Calibri"/>
              </a:rPr>
              <a:t>this involves the 4 operations, adding, subtracting, multiplying and dividing. All units involve practising the skills of </a:t>
            </a:r>
            <a:r>
              <a:rPr lang="en-GB" sz="1200">
                <a:solidFill>
                  <a:schemeClr val="dk1"/>
                </a:solidFill>
                <a:latin typeface="Calibri"/>
                <a:ea typeface="Calibri"/>
                <a:cs typeface="Calibri"/>
                <a:sym typeface="Calibri"/>
              </a:rPr>
              <a:t>arithmetic methods and reasoning and problem solving.</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b="1" lang="en-GB" sz="1200">
                <a:solidFill>
                  <a:schemeClr val="dk1"/>
                </a:solidFill>
                <a:latin typeface="Calibri"/>
                <a:ea typeface="Calibri"/>
                <a:cs typeface="Calibri"/>
                <a:sym typeface="Calibri"/>
              </a:rPr>
              <a:t>Fractions- </a:t>
            </a:r>
            <a:r>
              <a:rPr lang="en-GB" sz="1200">
                <a:solidFill>
                  <a:schemeClr val="dk1"/>
                </a:solidFill>
                <a:latin typeface="Calibri"/>
                <a:ea typeface="Calibri"/>
                <a:cs typeface="Calibri"/>
                <a:sym typeface="Calibri"/>
              </a:rPr>
              <a:t>adding, subtracting, multiplying and dividing-reasoning and problem solving forms part of this unit and finding fractions of amounts.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b="1" lang="en-GB" sz="1200">
                <a:solidFill>
                  <a:schemeClr val="dk1"/>
                </a:solidFill>
                <a:latin typeface="Calibri"/>
                <a:ea typeface="Calibri"/>
                <a:cs typeface="Calibri"/>
                <a:sym typeface="Calibri"/>
              </a:rPr>
              <a:t>Converting units</a:t>
            </a:r>
            <a:r>
              <a:rPr lang="en-GB" sz="1200">
                <a:solidFill>
                  <a:schemeClr val="dk1"/>
                </a:solidFill>
                <a:latin typeface="Calibri"/>
                <a:ea typeface="Calibri"/>
                <a:cs typeface="Calibri"/>
                <a:sym typeface="Calibri"/>
              </a:rPr>
              <a:t>, metric and imperial.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The children will also do two sets of practice SATs papers in maths- September and December. </a:t>
            </a:r>
            <a:endParaRPr sz="1200">
              <a:solidFill>
                <a:schemeClr val="dk1"/>
              </a:solidFill>
              <a:latin typeface="Calibri"/>
              <a:ea typeface="Calibri"/>
              <a:cs typeface="Calibri"/>
              <a:sym typeface="Calibri"/>
            </a:endParaRPr>
          </a:p>
        </p:txBody>
      </p:sp>
      <p:sp>
        <p:nvSpPr>
          <p:cNvPr id="106" name="Google Shape;106;p1"/>
          <p:cNvSpPr txBox="1"/>
          <p:nvPr/>
        </p:nvSpPr>
        <p:spPr>
          <a:xfrm>
            <a:off x="3251650" y="4858725"/>
            <a:ext cx="5738400" cy="1769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In History year 6 are studying </a:t>
            </a:r>
            <a:r>
              <a:rPr b="1" lang="en-GB" sz="1200">
                <a:solidFill>
                  <a:schemeClr val="dk1"/>
                </a:solidFill>
                <a:latin typeface="Calibri"/>
                <a:ea typeface="Calibri"/>
                <a:cs typeface="Calibri"/>
                <a:sym typeface="Calibri"/>
              </a:rPr>
              <a:t>migration</a:t>
            </a:r>
            <a:r>
              <a:rPr lang="en-GB" sz="1200">
                <a:solidFill>
                  <a:schemeClr val="dk1"/>
                </a:solidFill>
                <a:latin typeface="Calibri"/>
                <a:ea typeface="Calibri"/>
                <a:cs typeface="Calibri"/>
                <a:sym typeface="Calibri"/>
              </a:rPr>
              <a:t>. They consider the Push and Pull factors that lead to Migration, and specific examples of migration throughout history, for example: Windrush, Huguenots and Palatines.</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The pupils look at the journey of a real  Windrush passenger and their experience at this time in history. By the end of the topic, the pupils will have an insight into how migration over time, has impacted many areas of British culture positively.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In Geography pupils will study Mountains, Volcanoes and Earthquakes. </a:t>
            </a:r>
            <a:endParaRPr sz="1200">
              <a:solidFill>
                <a:schemeClr val="dk1"/>
              </a:solidFill>
              <a:latin typeface="Calibri"/>
              <a:ea typeface="Calibri"/>
              <a:cs typeface="Calibri"/>
              <a:sym typeface="Calibri"/>
            </a:endParaRPr>
          </a:p>
        </p:txBody>
      </p:sp>
      <p:sp>
        <p:nvSpPr>
          <p:cNvPr id="107" name="Google Shape;107;p1"/>
          <p:cNvSpPr txBox="1"/>
          <p:nvPr/>
        </p:nvSpPr>
        <p:spPr>
          <a:xfrm>
            <a:off x="249900" y="2548500"/>
            <a:ext cx="2629800" cy="15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Electricity-</a:t>
            </a:r>
            <a:r>
              <a:rPr lang="en-GB" sz="1200">
                <a:solidFill>
                  <a:schemeClr val="dk1"/>
                </a:solidFill>
                <a:latin typeface="Calibri"/>
                <a:ea typeface="Calibri"/>
                <a:cs typeface="Calibri"/>
                <a:sym typeface="Calibri"/>
              </a:rPr>
              <a:t>- drawing  circuits, using universal symbols, creating circuits and designing experiments.</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Light- how light travels, how shadows are created, how we see things (the eye).</a:t>
            </a:r>
            <a:endParaRPr sz="1200">
              <a:solidFill>
                <a:schemeClr val="dk1"/>
              </a:solidFill>
              <a:latin typeface="Calibri"/>
              <a:ea typeface="Calibri"/>
              <a:cs typeface="Calibri"/>
              <a:sym typeface="Calibri"/>
            </a:endParaRPr>
          </a:p>
          <a:p>
            <a:pPr indent="0" lvl="0" marL="0" rtl="0" algn="l">
              <a:spcBef>
                <a:spcPts val="0"/>
              </a:spcBef>
              <a:spcAft>
                <a:spcPts val="0"/>
              </a:spcAft>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Computing- Computer Systems and Networks and Creating Media. </a:t>
            </a:r>
            <a:endParaRPr sz="1200">
              <a:solidFill>
                <a:schemeClr val="dk1"/>
              </a:solidFill>
              <a:latin typeface="Calibri"/>
              <a:ea typeface="Calibri"/>
              <a:cs typeface="Calibri"/>
              <a:sym typeface="Calibri"/>
            </a:endParaRPr>
          </a:p>
        </p:txBody>
      </p:sp>
      <p:sp>
        <p:nvSpPr>
          <p:cNvPr id="108" name="Google Shape;108;p1"/>
          <p:cNvSpPr txBox="1"/>
          <p:nvPr/>
        </p:nvSpPr>
        <p:spPr>
          <a:xfrm>
            <a:off x="9505300" y="2479125"/>
            <a:ext cx="2368500" cy="1769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100">
                <a:solidFill>
                  <a:schemeClr val="dk1"/>
                </a:solidFill>
                <a:latin typeface="Calibri"/>
                <a:ea typeface="Calibri"/>
                <a:cs typeface="Calibri"/>
                <a:sym typeface="Calibri"/>
              </a:rPr>
              <a:t>Weekly spellings.</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Daily reading and sign the journal.</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Readtheory online.</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Autumn</a:t>
            </a:r>
            <a:r>
              <a:rPr lang="en-GB" sz="1100">
                <a:solidFill>
                  <a:schemeClr val="dk1"/>
                </a:solidFill>
                <a:latin typeface="Calibri"/>
                <a:ea typeface="Calibri"/>
                <a:cs typeface="Calibri"/>
                <a:sym typeface="Calibri"/>
              </a:rPr>
              <a:t> 1- History research project.</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Autumn 2- SATs revision guides set by the class teacher for the subject.(English and Maths).</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b="1" lang="en-GB" sz="1100">
                <a:solidFill>
                  <a:schemeClr val="dk1"/>
                </a:solidFill>
                <a:latin typeface="Calibri"/>
                <a:ea typeface="Calibri"/>
                <a:cs typeface="Calibri"/>
                <a:sym typeface="Calibri"/>
              </a:rPr>
              <a:t>Some children are enrolled in Nessy and must complete 15-20 minutes per week at home.</a:t>
            </a:r>
            <a:endParaRPr sz="1000">
              <a:solidFill>
                <a:schemeClr val="dk1"/>
              </a:solidFill>
              <a:latin typeface="Calibri"/>
              <a:ea typeface="Calibri"/>
              <a:cs typeface="Calibri"/>
              <a:sym typeface="Calibri"/>
            </a:endParaRPr>
          </a:p>
        </p:txBody>
      </p:sp>
      <p:sp>
        <p:nvSpPr>
          <p:cNvPr id="109" name="Google Shape;109;p1"/>
          <p:cNvSpPr txBox="1"/>
          <p:nvPr/>
        </p:nvSpPr>
        <p:spPr>
          <a:xfrm>
            <a:off x="191800" y="4829650"/>
            <a:ext cx="2629800" cy="15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PE: Outdoor- Hockey skills and Tag Rugby Skills.</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Indoor- Indoor Athletics and Street dance.</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Art: Perspective and Still Life.</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D&amp;T- designing and making electrical cars. </a:t>
            </a:r>
            <a:endParaRPr sz="1200">
              <a:solidFill>
                <a:schemeClr val="dk1"/>
              </a:solidFill>
              <a:latin typeface="Calibri"/>
              <a:ea typeface="Calibri"/>
              <a:cs typeface="Calibri"/>
              <a:sym typeface="Calibri"/>
            </a:endParaRPr>
          </a:p>
        </p:txBody>
      </p:sp>
      <p:sp>
        <p:nvSpPr>
          <p:cNvPr id="110" name="Google Shape;110;p1"/>
          <p:cNvSpPr txBox="1"/>
          <p:nvPr/>
        </p:nvSpPr>
        <p:spPr>
          <a:xfrm>
            <a:off x="9341900" y="5004900"/>
            <a:ext cx="2629800" cy="15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u="sng">
                <a:solidFill>
                  <a:schemeClr val="hlink"/>
                </a:solidFill>
                <a:latin typeface="Calibri"/>
                <a:ea typeface="Calibri"/>
                <a:cs typeface="Calibri"/>
                <a:sym typeface="Calibri"/>
                <a:hlinkClick r:id="rId4"/>
              </a:rPr>
              <a:t>https://ttrockstars.com/</a:t>
            </a:r>
            <a:r>
              <a:rPr lang="en-GB" sz="1200">
                <a:solidFill>
                  <a:schemeClr val="dk1"/>
                </a:solidFill>
                <a:latin typeface="Calibri"/>
                <a:ea typeface="Calibri"/>
                <a:cs typeface="Calibri"/>
                <a:sym typeface="Calibri"/>
              </a:rPr>
              <a:t> - TTRS</a:t>
            </a:r>
            <a:endParaRPr sz="1200">
              <a:solidFill>
                <a:schemeClr val="dk1"/>
              </a:solidFill>
              <a:latin typeface="Calibri"/>
              <a:ea typeface="Calibri"/>
              <a:cs typeface="Calibri"/>
              <a:sym typeface="Calibri"/>
            </a:endParaRPr>
          </a:p>
          <a:p>
            <a:pPr indent="0" lvl="0" marL="0" rtl="0" algn="l">
              <a:spcBef>
                <a:spcPts val="0"/>
              </a:spcBef>
              <a:spcAft>
                <a:spcPts val="0"/>
              </a:spcAft>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u="sng">
                <a:solidFill>
                  <a:schemeClr val="hlink"/>
                </a:solidFill>
                <a:latin typeface="Calibri"/>
                <a:ea typeface="Calibri"/>
                <a:cs typeface="Calibri"/>
                <a:sym typeface="Calibri"/>
                <a:hlinkClick r:id="rId5"/>
              </a:rPr>
              <a:t>Readtheory.org</a:t>
            </a:r>
            <a:r>
              <a:rPr lang="en-GB" sz="1200">
                <a:solidFill>
                  <a:schemeClr val="dk1"/>
                </a:solidFill>
                <a:latin typeface="Calibri"/>
                <a:ea typeface="Calibri"/>
                <a:cs typeface="Calibri"/>
                <a:sym typeface="Calibri"/>
              </a:rPr>
              <a:t> - Read Theory</a:t>
            </a:r>
            <a:endParaRPr sz="1200">
              <a:solidFill>
                <a:schemeClr val="dk1"/>
              </a:solidFill>
              <a:latin typeface="Calibri"/>
              <a:ea typeface="Calibri"/>
              <a:cs typeface="Calibri"/>
              <a:sym typeface="Calibri"/>
            </a:endParaRPr>
          </a:p>
          <a:p>
            <a:pPr indent="0" lvl="0" marL="0" rtl="0" algn="l">
              <a:spcBef>
                <a:spcPts val="0"/>
              </a:spcBef>
              <a:spcAft>
                <a:spcPts val="0"/>
              </a:spcAft>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u="sng">
                <a:solidFill>
                  <a:schemeClr val="hlink"/>
                </a:solidFill>
                <a:latin typeface="Calibri"/>
                <a:ea typeface="Calibri"/>
                <a:cs typeface="Calibri"/>
                <a:sym typeface="Calibri"/>
                <a:hlinkClick r:id="rId6"/>
              </a:rPr>
              <a:t>https://www.bbc.co.uk/bitesize/levels/zbr9wmn</a:t>
            </a:r>
            <a:r>
              <a:rPr lang="en-GB" sz="1200">
                <a:solidFill>
                  <a:schemeClr val="dk1"/>
                </a:solidFill>
                <a:latin typeface="Calibri"/>
                <a:ea typeface="Calibri"/>
                <a:cs typeface="Calibri"/>
                <a:sym typeface="Calibri"/>
              </a:rPr>
              <a:t>- </a:t>
            </a:r>
            <a:r>
              <a:rPr lang="en-GB" sz="1200">
                <a:solidFill>
                  <a:schemeClr val="dk1"/>
                </a:solidFill>
                <a:latin typeface="Calibri"/>
                <a:ea typeface="Calibri"/>
                <a:cs typeface="Calibri"/>
                <a:sym typeface="Calibri"/>
              </a:rPr>
              <a:t>BBC Revise Wise</a:t>
            </a:r>
            <a:endParaRPr sz="1200">
              <a:solidFill>
                <a:schemeClr val="dk1"/>
              </a:solidFill>
              <a:latin typeface="Calibri"/>
              <a:ea typeface="Calibri"/>
              <a:cs typeface="Calibri"/>
              <a:sym typeface="Calibri"/>
            </a:endParaRPr>
          </a:p>
        </p:txBody>
      </p:sp>
      <p:sp>
        <p:nvSpPr>
          <p:cNvPr id="111" name="Google Shape;111;p1"/>
          <p:cNvSpPr txBox="1"/>
          <p:nvPr/>
        </p:nvSpPr>
        <p:spPr>
          <a:xfrm>
            <a:off x="9418125" y="499825"/>
            <a:ext cx="1133400" cy="1598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Reflect                     </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Light source</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Straight line</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Opaque</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Translucent</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Transparent</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Circuit symbols</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Load</a:t>
            </a:r>
            <a:endParaRPr sz="1200">
              <a:solidFill>
                <a:schemeClr val="dk1"/>
              </a:solidFill>
              <a:latin typeface="Calibri"/>
              <a:ea typeface="Calibri"/>
              <a:cs typeface="Calibri"/>
              <a:sym typeface="Calibri"/>
            </a:endParaRPr>
          </a:p>
        </p:txBody>
      </p:sp>
      <p:sp>
        <p:nvSpPr>
          <p:cNvPr id="112" name="Google Shape;112;p1"/>
          <p:cNvSpPr txBox="1"/>
          <p:nvPr/>
        </p:nvSpPr>
        <p:spPr>
          <a:xfrm>
            <a:off x="10551525" y="557950"/>
            <a:ext cx="1589100" cy="1467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GB" sz="1200">
                <a:solidFill>
                  <a:schemeClr val="dk1"/>
                </a:solidFill>
                <a:latin typeface="Calibri"/>
                <a:ea typeface="Calibri"/>
                <a:cs typeface="Calibri"/>
                <a:sym typeface="Calibri"/>
              </a:rPr>
              <a:t>Cell</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Switch</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conductor/insulator</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Migration</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Push and Pull Factors</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Belonging</a:t>
            </a:r>
            <a:endParaRPr sz="1200">
              <a:solidFill>
                <a:schemeClr val="dk1"/>
              </a:solidFill>
              <a:latin typeface="Calibri"/>
              <a:ea typeface="Calibri"/>
              <a:cs typeface="Calibri"/>
              <a:sym typeface="Calibri"/>
            </a:endParaRPr>
          </a:p>
          <a:p>
            <a:pPr indent="0" lvl="0" marL="0" rtl="0" algn="l">
              <a:spcBef>
                <a:spcPts val="0"/>
              </a:spcBef>
              <a:spcAft>
                <a:spcPts val="0"/>
              </a:spcAft>
              <a:buNone/>
            </a:pPr>
            <a:r>
              <a:rPr lang="en-GB" sz="1200">
                <a:solidFill>
                  <a:schemeClr val="dk1"/>
                </a:solidFill>
                <a:latin typeface="Calibri"/>
                <a:ea typeface="Calibri"/>
                <a:cs typeface="Calibri"/>
                <a:sym typeface="Calibri"/>
              </a:rPr>
              <a:t>prejudice</a:t>
            </a:r>
            <a:endParaRPr sz="12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